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762" r:id="rId3"/>
  </p:sldMasterIdLst>
  <p:notesMasterIdLst>
    <p:notesMasterId r:id="rId26"/>
  </p:notesMasterIdLst>
  <p:handoutMasterIdLst>
    <p:handoutMasterId r:id="rId27"/>
  </p:handoutMasterIdLst>
  <p:sldIdLst>
    <p:sldId id="309" r:id="rId4"/>
    <p:sldId id="395" r:id="rId5"/>
    <p:sldId id="460" r:id="rId6"/>
    <p:sldId id="461" r:id="rId7"/>
    <p:sldId id="462" r:id="rId8"/>
    <p:sldId id="465" r:id="rId9"/>
    <p:sldId id="459" r:id="rId10"/>
    <p:sldId id="396" r:id="rId11"/>
    <p:sldId id="412" r:id="rId12"/>
    <p:sldId id="414" r:id="rId13"/>
    <p:sldId id="415" r:id="rId14"/>
    <p:sldId id="416" r:id="rId15"/>
    <p:sldId id="417" r:id="rId16"/>
    <p:sldId id="419" r:id="rId17"/>
    <p:sldId id="420" r:id="rId18"/>
    <p:sldId id="424" r:id="rId19"/>
    <p:sldId id="426" r:id="rId20"/>
    <p:sldId id="427" r:id="rId21"/>
    <p:sldId id="457" r:id="rId22"/>
    <p:sldId id="458" r:id="rId23"/>
    <p:sldId id="418" r:id="rId24"/>
    <p:sldId id="319" r:id="rId25"/>
  </p:sldIdLst>
  <p:sldSz cx="9144000" cy="5143500" type="screen16x9"/>
  <p:notesSz cx="6858000" cy="9144000"/>
  <p:custDataLst>
    <p:tags r:id="rId28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 Anto" initials="SA" lastIdx="4" clrIdx="0"/>
  <p:cmAuthor id="2" name="Sudarsun Mohan" initials="SM" lastIdx="3" clrIdx="1">
    <p:extLst>
      <p:ext uri="{19B8F6BF-5375-455C-9EA6-DF929625EA0E}">
        <p15:presenceInfo xmlns:p15="http://schemas.microsoft.com/office/powerpoint/2012/main" userId="Sudarsun Mohan" providerId="None"/>
      </p:ext>
    </p:extLst>
  </p:cmAuthor>
  <p:cmAuthor id="3" name="Gabriel ZAID" initials="GZ" lastIdx="1" clrIdx="2">
    <p:extLst>
      <p:ext uri="{19B8F6BF-5375-455C-9EA6-DF929625EA0E}">
        <p15:presenceInfo xmlns:p15="http://schemas.microsoft.com/office/powerpoint/2012/main" userId="S-1-5-21-2146598497-1583636620-1582045581-136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F00"/>
    <a:srgbClr val="EE2737"/>
    <a:srgbClr val="93E2FF"/>
    <a:srgbClr val="FF00FF"/>
    <a:srgbClr val="FFA300"/>
    <a:srgbClr val="B42573"/>
    <a:srgbClr val="309DB5"/>
    <a:srgbClr val="FF7F00"/>
    <a:srgbClr val="10244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89017" autoAdjust="0"/>
  </p:normalViewPr>
  <p:slideViewPr>
    <p:cSldViewPr snapToGrid="0" snapToObjects="1" showGuides="1">
      <p:cViewPr varScale="1">
        <p:scale>
          <a:sx n="171" d="100"/>
          <a:sy n="171" d="100"/>
        </p:scale>
        <p:origin x="6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7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0B8B-A43C-4501-A8F8-B4C33AB27A87}" type="datetimeFigureOut">
              <a:rPr lang="fr-FR" smtClean="0"/>
              <a:t>15/03/2025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EC62A-4C26-488A-BEDC-E10BF4CFC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2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D25B-F017-4933-BBC0-A4D25F26A4BD}" type="datetimeFigureOut">
              <a:rPr lang="en-US" smtClean="0"/>
              <a:t>3/15/25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0B1E-F010-4695-B8B2-0B3C301462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2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2178D-5A7F-44CF-B6DE-8CDAF96379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65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3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302050" y="4781016"/>
            <a:ext cx="3112790" cy="20367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Diapositive de titre - Security (Air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noProof="0" dirty="0">
              <a:solidFill>
                <a:srgbClr val="5DBFD4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>
              <a:solidFill>
                <a:srgbClr val="5DBFD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Diapositive de titr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999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noProof="0" dirty="0">
              <a:solidFill>
                <a:srgbClr val="5DBFD4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>
              <a:solidFill>
                <a:srgbClr val="5DBFD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re et contenu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r 4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51" name="Forme libre 5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  <p:sp>
          <p:nvSpPr>
            <p:cNvPr id="52" name="Forme libre 5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</p:grpSp>
      <p:sp>
        <p:nvSpPr>
          <p:cNvPr id="6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968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l'image vers l'espace </a:t>
            </a:r>
            <a:br>
              <a:rPr lang="fr-FR" noProof="0" dirty="0"/>
            </a:br>
            <a:r>
              <a:rPr lang="fr-FR" noProof="0" dirty="0"/>
              <a:t>réservé ou cliquer sur l'icône pour l'ajouter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96543"/>
            <a:ext cx="4363409" cy="3818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8275" indent="-168275"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re et contenu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  <a:endParaRPr lang="en-GB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1"/>
            <a:ext cx="2916868" cy="11188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</a:t>
            </a:r>
            <a:br>
              <a:rPr lang="fr-FR" noProof="0" dirty="0"/>
            </a:br>
            <a:r>
              <a:rPr lang="fr-FR" noProof="0" dirty="0"/>
              <a:t>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96543"/>
            <a:ext cx="5491373" cy="3818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re et contenu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227132" y="1439420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32" y="3554187"/>
            <a:ext cx="2916868" cy="96066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</a:t>
            </a:r>
            <a:br>
              <a:rPr lang="fr-FR" noProof="0" dirty="0"/>
            </a:br>
            <a:r>
              <a:rPr lang="fr-FR" noProof="0" dirty="0"/>
              <a:t>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1"/>
            <a:ext cx="5491373" cy="3848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9" name="Forme libre 28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  <p:sp>
          <p:nvSpPr>
            <p:cNvPr id="30" name="Forme libre 29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re et contenu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</a:t>
            </a:r>
            <a:br>
              <a:rPr lang="fr-FR" noProof="0" dirty="0"/>
            </a:br>
            <a:r>
              <a:rPr lang="fr-FR" noProof="0" dirty="0"/>
              <a:t>l'image vers l'espace réservé </a:t>
            </a:r>
            <a:br>
              <a:rPr lang="fr-FR" noProof="0" dirty="0"/>
            </a:br>
            <a:r>
              <a:rPr lang="fr-FR" noProof="0" dirty="0"/>
              <a:t>ou cliquer sur l'icône pour l'ajouter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</a:t>
            </a:r>
            <a:br>
              <a:rPr lang="fr-FR" noProof="0" dirty="0"/>
            </a:br>
            <a:r>
              <a:rPr lang="fr-FR" noProof="0" dirty="0"/>
              <a:t>l'image vers l'espace réservé </a:t>
            </a:r>
            <a:br>
              <a:rPr lang="fr-FR" noProof="0" dirty="0"/>
            </a:br>
            <a:r>
              <a:rPr lang="fr-FR" noProof="0" dirty="0"/>
              <a:t>ou cliquer sur l'icône pour l'ajouter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4552718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</a:t>
            </a:r>
            <a:br>
              <a:rPr lang="fr-FR" noProof="0" dirty="0"/>
            </a:br>
            <a:r>
              <a:rPr lang="fr-FR" noProof="0" dirty="0"/>
              <a:t>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re et contenu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5235184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texte </a:t>
            </a:r>
            <a:br>
              <a:rPr lang="fr-FR" noProof="0" dirty="0"/>
            </a:br>
            <a:r>
              <a:rPr lang="fr-FR" noProof="0" dirty="0"/>
              <a:t>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8D83604-B191-A644-942F-6FA49884D2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695325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</a:t>
            </a:r>
            <a:br>
              <a:rPr lang="fr-FR" noProof="0" dirty="0"/>
            </a:br>
            <a:r>
              <a:rPr lang="fr-FR" noProof="0" dirty="0"/>
              <a:t>l'image vers l'espace réservé </a:t>
            </a:r>
            <a:br>
              <a:rPr lang="fr-FR" noProof="0" dirty="0"/>
            </a:br>
            <a:r>
              <a:rPr lang="fr-FR" noProof="0" dirty="0"/>
              <a:t>ou cliquer sur l'icône pour l'ajouter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1094EA-38B3-6F41-ADEE-8524CBE85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1977189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</a:t>
            </a:r>
            <a:br>
              <a:rPr lang="fr-FR" noProof="0" dirty="0"/>
            </a:br>
            <a:r>
              <a:rPr lang="fr-FR" noProof="0" dirty="0"/>
              <a:t>l'image vers l'espace réservé </a:t>
            </a:r>
            <a:br>
              <a:rPr lang="fr-FR" noProof="0" dirty="0"/>
            </a:br>
            <a:r>
              <a:rPr lang="fr-FR" noProof="0" dirty="0"/>
              <a:t>ou cliquer sur l'icône pour l'ajouter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8AC8D42-C402-E948-A946-DAB1F3061C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259053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</a:t>
            </a:r>
            <a:br>
              <a:rPr lang="fr-FR" noProof="0" dirty="0"/>
            </a:br>
            <a:r>
              <a:rPr lang="fr-FR" noProof="0" dirty="0"/>
              <a:t>l'image vers l'espace réservé </a:t>
            </a:r>
            <a:br>
              <a:rPr lang="fr-FR" noProof="0" dirty="0"/>
            </a:br>
            <a:r>
              <a:rPr lang="fr-FR" noProof="0" dirty="0"/>
              <a:t>ou cliquer sur l'icône pour l'ajouter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46548D4E-778F-3543-B3CE-80726C414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9838" y="1964218"/>
            <a:ext cx="1502469" cy="2550633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</a:t>
            </a:r>
            <a:br>
              <a:rPr lang="fr-FR" noProof="0" dirty="0"/>
            </a:br>
            <a:r>
              <a:rPr lang="fr-FR" noProof="0" dirty="0"/>
              <a:t>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181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re et contenu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FE10B83-C4BE-A544-854C-AC7DED98FD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6"/>
            <a:ext cx="3647433" cy="5153026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432000" anchor="ctr" anchorCtr="0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accent2"/>
              </a:buClr>
              <a:buSzPct val="90000"/>
              <a:buFontTx/>
              <a:buNone/>
              <a:tabLst>
                <a:tab pos="739379" algn="l"/>
              </a:tabLst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l'image vers l'espace réservé ou cliquer sur l'icône pour l'ajouter</a:t>
            </a:r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5235184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texte </a:t>
            </a:r>
            <a:br>
              <a:rPr lang="fr-FR" noProof="0" dirty="0"/>
            </a:br>
            <a:r>
              <a:rPr lang="fr-FR" noProof="0" dirty="0"/>
              <a:t>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1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re et contenu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5235184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les styles du texte </a:t>
            </a:r>
            <a:br>
              <a:rPr lang="fr-FR" noProof="0" dirty="0"/>
            </a:br>
            <a:r>
              <a:rPr lang="fr-FR" noProof="0" dirty="0"/>
              <a:t>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66751"/>
            <a:ext cx="3431610" cy="3848100"/>
          </a:xfrm>
        </p:spPr>
        <p:txBody>
          <a:bodyPr anchor="ctr" anchorCtr="0"/>
          <a:lstStyle>
            <a:lvl1pPr marL="0" indent="0" algn="r">
              <a:buFontTx/>
              <a:buNone/>
              <a:defRPr sz="16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Cliquez pour modifier les </a:t>
            </a:r>
            <a:br>
              <a:rPr lang="fr-FR" noProof="0" dirty="0"/>
            </a:br>
            <a:r>
              <a:rPr lang="fr-FR" noProof="0" dirty="0"/>
              <a:t>styles du texte du masque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666751"/>
            <a:ext cx="4038600" cy="38481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666751"/>
            <a:ext cx="4038600" cy="38481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792" y="666750"/>
            <a:ext cx="8677656" cy="3848101"/>
          </a:xfrm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6999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0"/>
            <a:ext cx="7559505" cy="13445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 modifiez le titre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215444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 des sous-titres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0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0847" y="1636017"/>
            <a:ext cx="96122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38E8862-E0FA-EE49-90AB-9A9CC46BF305}"/>
              </a:ext>
            </a:extLst>
          </p:cNvPr>
          <p:cNvGrpSpPr/>
          <p:nvPr userDrawn="1"/>
        </p:nvGrpSpPr>
        <p:grpSpPr>
          <a:xfrm>
            <a:off x="0" y="-51309"/>
            <a:ext cx="9144000" cy="5194810"/>
            <a:chOff x="0" y="-51309"/>
            <a:chExt cx="9144000" cy="51948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AD02F4-A407-424E-8CDE-0E2720E3657B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739A91-A232-2A4F-AFA9-A622D368E153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 flip="none" rotWithShape="1">
              <a:gsLst>
                <a:gs pos="10000">
                  <a:srgbClr val="080F1B"/>
                </a:gs>
                <a:gs pos="100000">
                  <a:schemeClr val="tx2">
                    <a:alpha val="5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800" dirty="0"/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82D73D24-00B1-D44E-A337-C798C9E7D9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6295" y="-51309"/>
              <a:ext cx="4497410" cy="519481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5311B6A-A9E9-E84A-ACE7-940ED72C9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9511" y="4580767"/>
            <a:ext cx="1529406" cy="57352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24140A0-867D-EC48-9A7B-C371F3E9D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65" y="193273"/>
            <a:ext cx="8674683" cy="401648"/>
          </a:xfrm>
        </p:spPr>
        <p:txBody>
          <a:bodyPr anchor="t" anchorCtr="0">
            <a:spAutoFit/>
          </a:bodyPr>
          <a:lstStyle>
            <a:lvl1pPr marL="0" marR="0" indent="0" algn="ctr" defTabSz="3428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5CEB02BE-05A9-5F49-BE37-60E1B4364C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1" y="4764093"/>
            <a:ext cx="1206500" cy="17036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GB" sz="500" dirty="0">
                <a:solidFill>
                  <a:srgbClr val="FFFFFF"/>
                </a:solidFill>
                <a:latin typeface="Arial" charset="0"/>
              </a:rPr>
              <a:t>OPEN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129A54A-28A3-804F-A936-A8C4BA877B82}"/>
              </a:ext>
            </a:extLst>
          </p:cNvPr>
          <p:cNvSpPr txBox="1">
            <a:spLocks/>
          </p:cNvSpPr>
          <p:nvPr userDrawn="1"/>
        </p:nvSpPr>
        <p:spPr>
          <a:xfrm>
            <a:off x="133237" y="4802829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z="900" smtClean="0">
                <a:solidFill>
                  <a:schemeClr val="bg1"/>
                </a:solidFill>
              </a:rPr>
              <a:pPr algn="l"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E8AD4-6CEB-F94F-91B1-32BAEEBAC7A2}"/>
              </a:ext>
            </a:extLst>
          </p:cNvPr>
          <p:cNvSpPr/>
          <p:nvPr userDrawn="1"/>
        </p:nvSpPr>
        <p:spPr>
          <a:xfrm>
            <a:off x="4095309" y="1"/>
            <a:ext cx="953384" cy="75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94" y="4510937"/>
            <a:ext cx="1332411" cy="6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8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lide Title - Digital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D66E41-57C3-FB46-920C-6E570654051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7EC89-620A-4D49-AFD8-E2DFEBC5D8C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80F1B"/>
              </a:gs>
              <a:gs pos="100000">
                <a:schemeClr val="tx2">
                  <a:alpha val="5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97" y="70272"/>
            <a:ext cx="1946205" cy="729828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302050" y="1904058"/>
            <a:ext cx="4961465" cy="1284077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1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2049" y="3295827"/>
            <a:ext cx="4961466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1" cap="none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2706CBFB-68B0-CF4D-A58C-5D4D7C258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6296" y="-51309"/>
            <a:ext cx="4497410" cy="5194810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1" y="4764093"/>
            <a:ext cx="1206500" cy="17036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GB" sz="500" dirty="0">
                <a:solidFill>
                  <a:srgbClr val="FFFFFF"/>
                </a:solidFill>
                <a:latin typeface="Arial" charset="0"/>
              </a:rPr>
              <a:t>OPEN</a:t>
            </a:r>
          </a:p>
        </p:txBody>
      </p:sp>
      <p:pic>
        <p:nvPicPr>
          <p:cNvPr id="4" name="Image 3" descr="Une image contenant sombre&#10;&#10;Description générée automatiquement">
            <a:extLst>
              <a:ext uri="{FF2B5EF4-FFF2-40B4-BE49-F238E27FC236}">
                <a16:creationId xmlns:a16="http://schemas.microsoft.com/office/drawing/2014/main" id="{C9882A99-377A-784A-B3DB-B7A120517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470" y="1590542"/>
            <a:ext cx="4462530" cy="23825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4890"/>
            <a:ext cx="1332411" cy="6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6C5D-0AEA-46EA-A15D-D0C8135FAE7D}" type="datetimeFigureOut">
              <a:rPr lang="en-GB" smtClean="0"/>
              <a:t>15/03/2025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B9DB-0AC6-4FD1-9AC3-0D01917A76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8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- Digital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:\CREATIVE\SIX\2020\PCS7318 - Cybels Project\Working Folder\6. PowerPoint Toolkit\Links\Title 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49" y="264583"/>
            <a:ext cx="1693334" cy="2032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302050" y="1515215"/>
            <a:ext cx="4418118" cy="1284077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839792"/>
            <a:ext cx="4418119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1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ZoneTexte 11"/>
          <p:cNvSpPr txBox="1">
            <a:spLocks noChangeArrowheads="1"/>
          </p:cNvSpPr>
          <p:nvPr userDrawn="1"/>
        </p:nvSpPr>
        <p:spPr bwMode="auto">
          <a:xfrm>
            <a:off x="3968751" y="4764093"/>
            <a:ext cx="1206500" cy="17036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GB" sz="500" dirty="0">
                <a:solidFill>
                  <a:srgbClr val="FFFFFF"/>
                </a:solidFill>
                <a:latin typeface="Arial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6600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lide Title - Digital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D66E41-57C3-FB46-920C-6E570654051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B7EC89-620A-4D49-AFD8-E2DFEBC5D8C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80F1B"/>
              </a:gs>
              <a:gs pos="100000">
                <a:schemeClr val="tx2">
                  <a:alpha val="5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97" y="70272"/>
            <a:ext cx="1946205" cy="729828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2706CBFB-68B0-CF4D-A58C-5D4D7C258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6296" y="-51309"/>
            <a:ext cx="4497410" cy="5194810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1" y="4764093"/>
            <a:ext cx="1206500" cy="17036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GB" sz="500" dirty="0">
                <a:solidFill>
                  <a:srgbClr val="FFFFFF"/>
                </a:solidFill>
                <a:latin typeface="Arial" charset="0"/>
              </a:rPr>
              <a:t>OPEN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6"/>
          <a:srcRect l="46193" t="23181" r="15395" b="2887"/>
          <a:stretch/>
        </p:blipFill>
        <p:spPr>
          <a:xfrm>
            <a:off x="4161184" y="16863"/>
            <a:ext cx="4975941" cy="5126637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 userDrawn="1">
            <p:ph type="ctrTitle" hasCustomPrompt="1"/>
          </p:nvPr>
        </p:nvSpPr>
        <p:spPr>
          <a:xfrm>
            <a:off x="302050" y="1904058"/>
            <a:ext cx="4961465" cy="1284077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13" name="Sous-titr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2049" y="3295827"/>
            <a:ext cx="4961466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1" cap="none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9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63792" y="666750"/>
            <a:ext cx="8677656" cy="3848101"/>
          </a:xfrm>
        </p:spPr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56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84" y="0"/>
            <a:ext cx="8869615" cy="4514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3999" cy="586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" y="1"/>
            <a:ext cx="8877299" cy="4514850"/>
          </a:xfrm>
          <a:solidFill>
            <a:schemeClr val="bg1"/>
          </a:solidFill>
        </p:spPr>
        <p:txBody>
          <a:bodyPr bIns="822960" anchor="ctr" anchorCtr="1"/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Faire glisser l'image vers l'espace réservé </a:t>
            </a:r>
            <a:br>
              <a:rPr lang="fr-FR" noProof="0" dirty="0"/>
            </a:br>
            <a:r>
              <a:rPr lang="fr-FR" noProof="0" dirty="0"/>
              <a:t>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273672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d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674683" cy="561836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Enregistrement des modifications et approbation</a:t>
            </a:r>
          </a:p>
        </p:txBody>
      </p:sp>
      <p:graphicFrame>
        <p:nvGraphicFramePr>
          <p:cNvPr id="3" name="Espace réservé du contenu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4142346"/>
              </p:ext>
            </p:extLst>
          </p:nvPr>
        </p:nvGraphicFramePr>
        <p:xfrm>
          <a:off x="957797" y="1060008"/>
          <a:ext cx="7292618" cy="1463040"/>
        </p:xfrm>
        <a:graphic>
          <a:graphicData uri="http://schemas.openxmlformats.org/drawingml/2006/table">
            <a:tbl>
              <a:tblPr firstRow="1" bandRow="1"/>
              <a:tblGrid>
                <a:gridCol w="13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Révisions</a:t>
                      </a:r>
                    </a:p>
                  </a:txBody>
                  <a:tcPr marL="45720" marR="45720" marT="40887" marB="4088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L="45720" marR="45720" marT="40887" marB="4088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45720" marR="45720" marT="40887" marB="4088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</a:rPr>
                        <a:t>002</a:t>
                      </a: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</a:rPr>
                        <a:t>003</a:t>
                      </a: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au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354472"/>
              </p:ext>
            </p:extLst>
          </p:nvPr>
        </p:nvGraphicFramePr>
        <p:xfrm>
          <a:off x="957798" y="3010099"/>
          <a:ext cx="7292617" cy="1464600"/>
        </p:xfrm>
        <a:graphic>
          <a:graphicData uri="http://schemas.openxmlformats.org/drawingml/2006/table">
            <a:tbl>
              <a:tblPr firstRow="1" bandRow="1"/>
              <a:tblGrid>
                <a:gridCol w="13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Acteurs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Nom et qualité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Signature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300" noProof="0" dirty="0">
                          <a:solidFill>
                            <a:schemeClr val="bg1"/>
                          </a:solidFill>
                        </a:rPr>
                        <a:t>Date 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fr-FR" sz="1100" noProof="0" dirty="0">
                          <a:solidFill>
                            <a:schemeClr val="tx1"/>
                          </a:solidFill>
                        </a:rPr>
                        <a:t>Rédigé par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</a:rPr>
                        <a:t>Vérifié par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fr-FR" sz="1100" noProof="0" dirty="0">
                          <a:solidFill>
                            <a:schemeClr val="tx1"/>
                          </a:solidFill>
                        </a:rPr>
                        <a:t>Approuvé par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5"/>
          <p:cNvSpPr txBox="1">
            <a:spLocks noChangeArrowheads="1"/>
          </p:cNvSpPr>
          <p:nvPr userDrawn="1"/>
        </p:nvSpPr>
        <p:spPr bwMode="auto">
          <a:xfrm>
            <a:off x="957797" y="692926"/>
            <a:ext cx="7292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fr-FR" sz="1600" b="1" kern="0" noProof="0" dirty="0"/>
              <a:t>Enregistrement des modifications</a:t>
            </a: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957797" y="2643016"/>
            <a:ext cx="7292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Approbation</a:t>
            </a:r>
          </a:p>
        </p:txBody>
      </p:sp>
    </p:spTree>
    <p:extLst>
      <p:ext uri="{BB962C8B-B14F-4D97-AF65-F5344CB8AC3E}">
        <p14:creationId xmlns:p14="http://schemas.microsoft.com/office/powerpoint/2010/main" val="145613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Diapositive de titre - Aerospace (IF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Diapositive de titre -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995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>
              <a:solidFill>
                <a:srgbClr val="5DBFD4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>
              <a:solidFill>
                <a:srgbClr val="5DBFD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Diapositive de titre - 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>
              <a:solidFill>
                <a:srgbClr val="5DBFD4"/>
              </a:solidFill>
            </a:endParaRPr>
          </a:p>
        </p:txBody>
      </p:sp>
      <p:sp>
        <p:nvSpPr>
          <p:cNvPr id="10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>
              <a:solidFill>
                <a:srgbClr val="5DBFD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Diapositive de titre - Defence (L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>
              <a:solidFill>
                <a:srgbClr val="5DBFD4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fr-FR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noProof="0" dirty="0">
              <a:solidFill>
                <a:srgbClr val="5DBFD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5_Diapositive de titre - Security (Cy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>
              <a:solidFill>
                <a:srgbClr val="5DBFD4"/>
              </a:solidFill>
            </a:endParaRPr>
          </a:p>
        </p:txBody>
      </p:sp>
      <p:sp>
        <p:nvSpPr>
          <p:cNvPr id="1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et</a:t>
            </a:r>
            <a:br>
              <a:rPr lang="fr-FR" noProof="0" dirty="0"/>
            </a:br>
            <a:r>
              <a:rPr lang="fr-FR" noProof="0" dirty="0"/>
              <a:t>modifiez le titre</a:t>
            </a:r>
            <a:endParaRPr lang="en-GB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430887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/>
              <a:t>Cliquez pour modifier le style</a:t>
            </a:r>
            <a:br>
              <a:rPr lang="fr-FR" noProof="0" dirty="0"/>
            </a:br>
            <a:r>
              <a:rPr lang="fr-FR" noProof="0" dirty="0"/>
              <a:t>des sous-titres du masque</a:t>
            </a:r>
          </a:p>
        </p:txBody>
      </p:sp>
      <p:sp>
        <p:nvSpPr>
          <p:cNvPr id="10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2" name="Demi-cadre 11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>
              <a:solidFill>
                <a:srgbClr val="5DBFD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0" y="0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792" y="666750"/>
            <a:ext cx="8677656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857201" y="2468964"/>
            <a:ext cx="3964249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54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Ce document ne peut être reproduit, modifié, adapté, publié, traduit, d'une quelconque façon, en tout ou partie, </a:t>
            </a:r>
            <a:br>
              <a:rPr lang="fr-FR" sz="54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</a:br>
            <a:r>
              <a:rPr lang="fr-FR" sz="54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ni divulgué à un tiers sans l'accord préalable et écrit de THALES  -  © 2021</a:t>
            </a:r>
            <a:r>
              <a:rPr lang="fr-FR" sz="540" kern="1200" baseline="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THALES</a:t>
            </a:r>
            <a:r>
              <a:rPr lang="fr-FR" sz="54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. Tous Droits réservés.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z="900" noProof="0" smtClean="0">
                <a:solidFill>
                  <a:srgbClr val="333366"/>
                </a:solidFill>
              </a:rPr>
              <a:pPr algn="l"/>
              <a:t>‹N°›</a:t>
            </a:fld>
            <a:endParaRPr lang="fr-FR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6"/>
          <p:cNvSpPr>
            <a:spLocks noChangeArrowheads="1"/>
          </p:cNvSpPr>
          <p:nvPr userDrawn="1"/>
        </p:nvSpPr>
        <p:spPr bwMode="auto">
          <a:xfrm>
            <a:off x="598581" y="4754860"/>
            <a:ext cx="331048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" noProof="0" dirty="0">
                <a:solidFill>
                  <a:srgbClr val="969696"/>
                </a:solidFill>
              </a:rPr>
              <a:t>REF</a:t>
            </a:r>
            <a:r>
              <a:rPr lang="fr-FR" sz="600" baseline="0" noProof="0" dirty="0">
                <a:solidFill>
                  <a:srgbClr val="969696"/>
                </a:solidFill>
              </a:rPr>
              <a:t> </a:t>
            </a:r>
            <a:r>
              <a:rPr lang="fr-FR" sz="600" baseline="0" noProof="0" dirty="0" err="1">
                <a:solidFill>
                  <a:srgbClr val="969696"/>
                </a:solidFill>
              </a:rPr>
              <a:t>xxxxxxxxxxxx</a:t>
            </a:r>
            <a:r>
              <a:rPr lang="fr-FR" sz="600" baseline="0" noProof="0" dirty="0">
                <a:solidFill>
                  <a:srgbClr val="969696"/>
                </a:solidFill>
              </a:rPr>
              <a:t> </a:t>
            </a:r>
            <a:r>
              <a:rPr lang="fr-FR" sz="600" baseline="0" noProof="0" dirty="0" err="1">
                <a:solidFill>
                  <a:srgbClr val="969696"/>
                </a:solidFill>
              </a:rPr>
              <a:t>rev</a:t>
            </a:r>
            <a:r>
              <a:rPr lang="fr-FR" sz="600" baseline="0" noProof="0" dirty="0">
                <a:solidFill>
                  <a:srgbClr val="969696"/>
                </a:solidFill>
              </a:rPr>
              <a:t> xxx – date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" noProof="0" dirty="0">
                <a:solidFill>
                  <a:srgbClr val="969696"/>
                </a:solidFill>
              </a:rPr>
              <a:t>Nom de la société / Modèle : </a:t>
            </a:r>
            <a:r>
              <a:rPr lang="fr-FR" sz="600" kern="1200" baseline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87211168-DOC-GRP-FR-006</a:t>
            </a:r>
            <a:endParaRPr lang="fr-FR" sz="600" kern="1200" baseline="0" noProof="0" dirty="0">
              <a:solidFill>
                <a:srgbClr val="96969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7714"/>
          </a:xfrm>
          <a:prstGeom prst="rect">
            <a:avLst/>
          </a:prstGeom>
        </p:spPr>
      </p:pic>
      <p:sp>
        <p:nvSpPr>
          <p:cNvPr id="4" name="MSIPCMContentMarking" descr="{&quot;HashCode&quot;:-1291105900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SIPCMContentMarking" descr="{&quot;HashCode&quot;:-93347946,&quot;Placement&quot;:&quot;Footer&quot;,&quot;Top&quot;:384.343,&quot;Left&quot;:334.5844,&quot;SlideWidth&quot;:720,&quot;SlideHeight&quot;:405}"/>
          <p:cNvSpPr txBox="1"/>
          <p:nvPr userDrawn="1"/>
        </p:nvSpPr>
        <p:spPr>
          <a:xfrm>
            <a:off x="4249222" y="4881156"/>
            <a:ext cx="64555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{OPEN}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1" r:id="rId2"/>
    <p:sldLayoutId id="2147483750" r:id="rId3"/>
    <p:sldLayoutId id="2147483752" r:id="rId4"/>
    <p:sldLayoutId id="2147483737" r:id="rId5"/>
    <p:sldLayoutId id="2147483744" r:id="rId6"/>
    <p:sldLayoutId id="2147483739" r:id="rId7"/>
    <p:sldLayoutId id="2147483740" r:id="rId8"/>
    <p:sldLayoutId id="2147483745" r:id="rId9"/>
    <p:sldLayoutId id="2147483746" r:id="rId10"/>
    <p:sldLayoutId id="2147483736" r:id="rId11"/>
    <p:sldLayoutId id="2147483661" r:id="rId12"/>
    <p:sldLayoutId id="2147483662" r:id="rId13"/>
    <p:sldLayoutId id="2147483742" r:id="rId14"/>
    <p:sldLayoutId id="2147483663" r:id="rId15"/>
    <p:sldLayoutId id="2147483753" r:id="rId16"/>
    <p:sldLayoutId id="2147483754" r:id="rId17"/>
    <p:sldLayoutId id="2147483666" r:id="rId18"/>
    <p:sldLayoutId id="2147483652" r:id="rId19"/>
    <p:sldLayoutId id="2147483730" r:id="rId20"/>
    <p:sldLayoutId id="2147483756" r:id="rId21"/>
    <p:sldLayoutId id="2147483757" r:id="rId22"/>
    <p:sldLayoutId id="2147483761" r:id="rId23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344488" indent="-176213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26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12713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8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orient="horz" pos="2916" userDrawn="1">
          <p15:clr>
            <a:srgbClr val="F26B43"/>
          </p15:clr>
        </p15:guide>
        <p15:guide id="5" orient="horz" pos="2844" userDrawn="1">
          <p15:clr>
            <a:srgbClr val="F26B43"/>
          </p15:clr>
        </p15:guide>
        <p15:guide id="6" orient="horz" pos="348" userDrawn="1">
          <p15:clr>
            <a:srgbClr val="F26B43"/>
          </p15:clr>
        </p15:guide>
        <p15:guide id="7" orient="horz" pos="4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CREATIVE\SIX\2020\PCS7318 - Cybels Project\Working Folder\Links\PowerPoint Slide Artworks\Backgroun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24" y="688"/>
            <a:ext cx="916305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smtClean="0">
                <a:solidFill>
                  <a:srgbClr val="FFFFFF"/>
                </a:solidFill>
              </a:rPr>
              <a:pPr algn="l"/>
              <a:t>‹N°›</a:t>
            </a:fld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GB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311B6A-A9E9-E84A-ACE7-940ED72C96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9511" y="4580768"/>
            <a:ext cx="1529406" cy="573527"/>
          </a:xfrm>
          <a:prstGeom prst="rect">
            <a:avLst/>
          </a:prstGeom>
        </p:spPr>
      </p:pic>
      <p:sp>
        <p:nvSpPr>
          <p:cNvPr id="2" name="MSIPCMContentMarking" descr="{&quot;HashCode&quot;:-1291105900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SIPCMContentMarking" descr="{&quot;HashCode&quot;:-93347946,&quot;Placement&quot;:&quot;Footer&quot;,&quot;Top&quot;:384.343,&quot;Left&quot;:334.5844,&quot;SlideWidth&quot;:720,&quot;SlideHeight&quot;:405}"/>
          <p:cNvSpPr txBox="1"/>
          <p:nvPr userDrawn="1"/>
        </p:nvSpPr>
        <p:spPr>
          <a:xfrm>
            <a:off x="4249222" y="4881156"/>
            <a:ext cx="64555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{OPEN}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7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2.png"/><Relationship Id="rId8" Type="http://schemas.openxmlformats.org/officeDocument/2006/relationships/image" Target="../media/image227.png"/><Relationship Id="rId18" Type="http://schemas.openxmlformats.org/officeDocument/2006/relationships/image" Target="../media/image235.png"/><Relationship Id="rId26" Type="http://schemas.openxmlformats.org/officeDocument/2006/relationships/image" Target="../media/image242.png"/><Relationship Id="rId3" Type="http://schemas.openxmlformats.org/officeDocument/2006/relationships/image" Target="../media/image101.png"/><Relationship Id="rId21" Type="http://schemas.openxmlformats.org/officeDocument/2006/relationships/image" Target="../media/image238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4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24" Type="http://schemas.openxmlformats.org/officeDocument/2006/relationships/image" Target="../media/image241.png"/><Relationship Id="rId15" Type="http://schemas.openxmlformats.org/officeDocument/2006/relationships/image" Target="../media/image28.png"/><Relationship Id="rId23" Type="http://schemas.openxmlformats.org/officeDocument/2006/relationships/image" Target="../media/image240.png"/><Relationship Id="rId28" Type="http://schemas.openxmlformats.org/officeDocument/2006/relationships/image" Target="../media/image57.png"/><Relationship Id="rId10" Type="http://schemas.openxmlformats.org/officeDocument/2006/relationships/image" Target="../media/image229.png"/><Relationship Id="rId19" Type="http://schemas.openxmlformats.org/officeDocument/2006/relationships/image" Target="../media/image236.png"/><Relationship Id="rId14" Type="http://schemas.openxmlformats.org/officeDocument/2006/relationships/image" Target="../media/image27.png"/><Relationship Id="rId22" Type="http://schemas.openxmlformats.org/officeDocument/2006/relationships/image" Target="../media/image239.png"/><Relationship Id="rId27" Type="http://schemas.openxmlformats.org/officeDocument/2006/relationships/image" Target="../media/image2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57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11" Type="http://schemas.openxmlformats.org/officeDocument/2006/relationships/image" Target="../media/image53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59.png"/><Relationship Id="rId3" Type="http://schemas.openxmlformats.org/officeDocument/2006/relationships/image" Target="../media/image59.png"/><Relationship Id="rId7" Type="http://schemas.openxmlformats.org/officeDocument/2006/relationships/image" Target="../media/image25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1.png"/><Relationship Id="rId11" Type="http://schemas.openxmlformats.org/officeDocument/2006/relationships/image" Target="../media/image258.png"/><Relationship Id="rId5" Type="http://schemas.openxmlformats.org/officeDocument/2006/relationships/image" Target="../media/image242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2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26" Type="http://schemas.openxmlformats.org/officeDocument/2006/relationships/image" Target="../media/image274.png"/><Relationship Id="rId3" Type="http://schemas.openxmlformats.org/officeDocument/2006/relationships/image" Target="../media/image61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5" Type="http://schemas.openxmlformats.org/officeDocument/2006/relationships/image" Target="../media/image273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269.png"/><Relationship Id="rId29" Type="http://schemas.openxmlformats.org/officeDocument/2006/relationships/image" Target="../media/image27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1.png"/><Relationship Id="rId24" Type="http://schemas.openxmlformats.org/officeDocument/2006/relationships/image" Target="../media/image272.png"/><Relationship Id="rId5" Type="http://schemas.openxmlformats.org/officeDocument/2006/relationships/image" Target="../media/image242.png"/><Relationship Id="rId23" Type="http://schemas.openxmlformats.org/officeDocument/2006/relationships/image" Target="../media/image271.png"/><Relationship Id="rId28" Type="http://schemas.openxmlformats.org/officeDocument/2006/relationships/image" Target="../media/image276.png"/><Relationship Id="rId31" Type="http://schemas.openxmlformats.org/officeDocument/2006/relationships/image" Target="../media/image279.png"/><Relationship Id="rId4" Type="http://schemas.openxmlformats.org/officeDocument/2006/relationships/image" Target="../media/image58.png"/><Relationship Id="rId9" Type="http://schemas.openxmlformats.org/officeDocument/2006/relationships/image" Target="../media/image236.png"/><Relationship Id="rId14" Type="http://schemas.openxmlformats.org/officeDocument/2006/relationships/image" Target="../media/image263.png"/><Relationship Id="rId27" Type="http://schemas.openxmlformats.org/officeDocument/2006/relationships/image" Target="../media/image275.png"/><Relationship Id="rId30" Type="http://schemas.openxmlformats.org/officeDocument/2006/relationships/image" Target="../media/image2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84.png"/><Relationship Id="rId18" Type="http://schemas.openxmlformats.org/officeDocument/2006/relationships/image" Target="../media/image269.png"/><Relationship Id="rId26" Type="http://schemas.openxmlformats.org/officeDocument/2006/relationships/image" Target="../media/image301.png"/><Relationship Id="rId3" Type="http://schemas.openxmlformats.org/officeDocument/2006/relationships/image" Target="../media/image62.png"/><Relationship Id="rId21" Type="http://schemas.openxmlformats.org/officeDocument/2006/relationships/image" Target="../media/image290.png"/><Relationship Id="rId7" Type="http://schemas.openxmlformats.org/officeDocument/2006/relationships/image" Target="../media/image256.png"/><Relationship Id="rId12" Type="http://schemas.openxmlformats.org/officeDocument/2006/relationships/image" Target="../media/image283.png"/><Relationship Id="rId17" Type="http://schemas.openxmlformats.org/officeDocument/2006/relationships/image" Target="../media/image275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7.png"/><Relationship Id="rId20" Type="http://schemas.openxmlformats.org/officeDocument/2006/relationships/image" Target="../media/image28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1.png"/><Relationship Id="rId11" Type="http://schemas.openxmlformats.org/officeDocument/2006/relationships/image" Target="../media/image282.png"/><Relationship Id="rId24" Type="http://schemas.openxmlformats.org/officeDocument/2006/relationships/image" Target="../media/image64.png"/><Relationship Id="rId5" Type="http://schemas.openxmlformats.org/officeDocument/2006/relationships/image" Target="../media/image242.png"/><Relationship Id="rId15" Type="http://schemas.openxmlformats.org/officeDocument/2006/relationships/image" Target="../media/image286.png"/><Relationship Id="rId23" Type="http://schemas.openxmlformats.org/officeDocument/2006/relationships/image" Target="../media/image63.png"/><Relationship Id="rId10" Type="http://schemas.openxmlformats.org/officeDocument/2006/relationships/image" Target="../media/image281.png"/><Relationship Id="rId19" Type="http://schemas.openxmlformats.org/officeDocument/2006/relationships/image" Target="../media/image288.png"/><Relationship Id="rId4" Type="http://schemas.openxmlformats.org/officeDocument/2006/relationships/image" Target="../media/image58.png"/><Relationship Id="rId9" Type="http://schemas.openxmlformats.org/officeDocument/2006/relationships/image" Target="../media/image236.png"/><Relationship Id="rId14" Type="http://schemas.openxmlformats.org/officeDocument/2006/relationships/image" Target="../media/image285.png"/><Relationship Id="rId22" Type="http://schemas.openxmlformats.org/officeDocument/2006/relationships/image" Target="../media/image2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328.png"/><Relationship Id="rId12" Type="http://schemas.openxmlformats.org/officeDocument/2006/relationships/image" Target="../media/image333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15" Type="http://schemas.openxmlformats.org/officeDocument/2006/relationships/image" Target="../media/image55.png"/><Relationship Id="rId10" Type="http://schemas.openxmlformats.org/officeDocument/2006/relationships/image" Target="../media/image331.png"/><Relationship Id="rId9" Type="http://schemas.openxmlformats.org/officeDocument/2006/relationships/image" Target="../media/image330.pn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12" Type="http://schemas.openxmlformats.org/officeDocument/2006/relationships/image" Target="../media/image30.png"/><Relationship Id="rId2" Type="http://schemas.openxmlformats.org/officeDocument/2006/relationships/image" Target="../media/image34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NULL"/><Relationship Id="rId11" Type="http://schemas.openxmlformats.org/officeDocument/2006/relationships/image" Target="../media/image29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8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49.png"/><Relationship Id="rId21" Type="http://schemas.openxmlformats.org/officeDocument/2006/relationships/image" Target="../media/image47.png"/><Relationship Id="rId7" Type="http://schemas.openxmlformats.org/officeDocument/2006/relationships/image" Target="../media/image29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0.png"/><Relationship Id="rId11" Type="http://schemas.openxmlformats.org/officeDocument/2006/relationships/image" Target="../media/image38.png"/><Relationship Id="rId5" Type="http://schemas.openxmlformats.org/officeDocument/2006/relationships/image" Target="../media/image28.png"/><Relationship Id="rId15" Type="http://schemas.openxmlformats.org/officeDocument/2006/relationships/image" Target="../media/image51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29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28.png"/><Relationship Id="rId10" Type="http://schemas.openxmlformats.org/officeDocument/2006/relationships/image" Target="../media/image73.png"/><Relationship Id="rId4" Type="http://schemas.openxmlformats.org/officeDocument/2006/relationships/image" Target="../media/image27.png"/><Relationship Id="rId9" Type="http://schemas.openxmlformats.org/officeDocument/2006/relationships/image" Target="../media/image72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953" y="1371084"/>
            <a:ext cx="5085976" cy="240113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Hash-based signatures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LMS, XMSS, </a:t>
            </a:r>
            <a:r>
              <a:rPr lang="en-US" sz="1600" dirty="0" err="1">
                <a:solidFill>
                  <a:schemeClr val="bg1"/>
                </a:solidFill>
              </a:rPr>
              <a:t>Sphincs</a:t>
            </a:r>
            <a:r>
              <a:rPr lang="en-US" sz="1600" dirty="0">
                <a:solidFill>
                  <a:schemeClr val="bg1"/>
                </a:solidFill>
              </a:rPr>
              <a:t>+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Gabriel ZAID, PEPR PQ-TLS, 12/03/2025</a:t>
            </a:r>
            <a:endParaRPr lang="en-GB" sz="1100" b="0" i="1" dirty="0"/>
          </a:p>
        </p:txBody>
      </p:sp>
    </p:spTree>
    <p:extLst>
      <p:ext uri="{BB962C8B-B14F-4D97-AF65-F5344CB8AC3E}">
        <p14:creationId xmlns:p14="http://schemas.microsoft.com/office/powerpoint/2010/main" val="18926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1243" y="664688"/>
            <a:ext cx="2438117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35496" y="80148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WOTS+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1" y="1888743"/>
            <a:ext cx="2065120" cy="1890063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217472" y="664689"/>
            <a:ext cx="3723976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785949" y="801484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XMSS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 description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4" y="1652158"/>
            <a:ext cx="3514371" cy="201779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639358" y="664688"/>
            <a:ext cx="2438117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42860" y="8014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L-</a:t>
            </a:r>
            <a:r>
              <a:rPr lang="fr-FR" sz="1200" b="1" dirty="0" err="1">
                <a:solidFill>
                  <a:schemeClr val="bg1"/>
                </a:solidFill>
              </a:rPr>
              <a:t>tree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9" y="1349579"/>
            <a:ext cx="1655722" cy="29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ZoneTexte 198"/>
              <p:cNvSpPr txBox="1"/>
              <p:nvPr/>
            </p:nvSpPr>
            <p:spPr>
              <a:xfrm>
                <a:off x="2135364" y="3185980"/>
                <a:ext cx="740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𝑚𝑎𝑠𝑘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99" name="ZoneTexte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64" y="3185980"/>
                <a:ext cx="74052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WOTS+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5372" y="826004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55372" y="854659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06" y="1285147"/>
            <a:ext cx="497159" cy="497159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stCxn id="17" idx="1"/>
            <a:endCxn id="20" idx="3"/>
          </p:cNvCxnSpPr>
          <p:nvPr/>
        </p:nvCxnSpPr>
        <p:spPr>
          <a:xfrm flipH="1" flipV="1">
            <a:off x="7261820" y="1531703"/>
            <a:ext cx="468986" cy="202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328574" y="1265962"/>
                <a:ext cx="439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574" y="1265962"/>
                <a:ext cx="43941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46" y="1309916"/>
            <a:ext cx="443574" cy="4435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2" y="1311940"/>
            <a:ext cx="443574" cy="4435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96" y="1311940"/>
            <a:ext cx="443574" cy="4435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56" y="4068692"/>
            <a:ext cx="443574" cy="4435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43" y="4068692"/>
            <a:ext cx="443574" cy="4435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30" y="4068692"/>
            <a:ext cx="443574" cy="4435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17" y="4068692"/>
            <a:ext cx="443574" cy="4435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04" y="4068692"/>
            <a:ext cx="443574" cy="443574"/>
          </a:xfrm>
          <a:prstGeom prst="rect">
            <a:avLst/>
          </a:prstGeom>
        </p:spPr>
      </p:pic>
      <p:sp>
        <p:nvSpPr>
          <p:cNvPr id="181" name="Titre 1"/>
          <p:cNvSpPr txBox="1">
            <a:spLocks/>
          </p:cNvSpPr>
          <p:nvPr/>
        </p:nvSpPr>
        <p:spPr>
          <a:xfrm>
            <a:off x="113617" y="1386466"/>
            <a:ext cx="4085004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ctr" defTabSz="3428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600" b="0" dirty="0" err="1"/>
              <a:t>Similar</a:t>
            </a:r>
            <a:r>
              <a:rPr lang="fr-FR" sz="1600" b="0" dirty="0"/>
              <a:t> to LM-OTS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1600" b="0" dirty="0"/>
              <a:t>Use of WOTS+ </a:t>
            </a:r>
            <a:r>
              <a:rPr lang="fr-FR" sz="1600" b="0" dirty="0" err="1"/>
              <a:t>instead</a:t>
            </a:r>
            <a:r>
              <a:rPr lang="fr-FR" sz="1600" b="0" dirty="0"/>
              <a:t> of WOTS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683371" y="1339469"/>
                <a:ext cx="6656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𝑠𝑒𝑒𝑑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71" y="1339469"/>
                <a:ext cx="66569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à coins arrondis 2"/>
              <p:cNvSpPr/>
              <p:nvPr/>
            </p:nvSpPr>
            <p:spPr>
              <a:xfrm>
                <a:off x="1355372" y="3147820"/>
                <a:ext cx="459105" cy="40202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𝑃𝑅𝐹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" name="Rectangle à coins arrondi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72" y="3147820"/>
                <a:ext cx="459105" cy="402023"/>
              </a:xfrm>
              <a:prstGeom prst="roundRect">
                <a:avLst/>
              </a:prstGeom>
              <a:blipFill>
                <a:blip r:embed="rId7"/>
                <a:stretch>
                  <a:fillRect l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ZoneTexte 179"/>
              <p:cNvSpPr txBox="1"/>
              <p:nvPr/>
            </p:nvSpPr>
            <p:spPr>
              <a:xfrm>
                <a:off x="374011" y="3179554"/>
                <a:ext cx="6656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𝑠𝑒𝑒𝑑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80" name="ZoneTexte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11" y="3179554"/>
                <a:ext cx="66569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ZoneTexte 181"/>
              <p:cNvSpPr txBox="1"/>
              <p:nvPr/>
            </p:nvSpPr>
            <p:spPr>
              <a:xfrm>
                <a:off x="327972" y="3549843"/>
                <a:ext cx="845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𝐴𝐷𝑅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82" name="ZoneTexte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2" y="3549843"/>
                <a:ext cx="84580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5417820" y="3970020"/>
            <a:ext cx="501510" cy="58674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3" name="Rectangle à coins arrondis 182"/>
          <p:cNvSpPr/>
          <p:nvPr/>
        </p:nvSpPr>
        <p:spPr>
          <a:xfrm>
            <a:off x="374010" y="3536800"/>
            <a:ext cx="723270" cy="703194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>
            <a:stCxn id="182" idx="3"/>
            <a:endCxn id="3" idx="1"/>
          </p:cNvCxnSpPr>
          <p:nvPr/>
        </p:nvCxnSpPr>
        <p:spPr>
          <a:xfrm flipV="1">
            <a:off x="1173781" y="3348832"/>
            <a:ext cx="181591" cy="370288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en angle 183"/>
          <p:cNvCxnSpPr>
            <a:stCxn id="180" idx="3"/>
            <a:endCxn id="3" idx="1"/>
          </p:cNvCxnSpPr>
          <p:nvPr/>
        </p:nvCxnSpPr>
        <p:spPr>
          <a:xfrm>
            <a:off x="1039706" y="3348831"/>
            <a:ext cx="315666" cy="1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ZoneTexte 184"/>
              <p:cNvSpPr txBox="1"/>
              <p:nvPr/>
            </p:nvSpPr>
            <p:spPr>
              <a:xfrm>
                <a:off x="327972" y="3901440"/>
                <a:ext cx="841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𝐴𝐷𝑅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85" name="ZoneTexte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2" y="3901440"/>
                <a:ext cx="84106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Connecteur en angle 185"/>
          <p:cNvCxnSpPr>
            <a:stCxn id="182" idx="3"/>
            <a:endCxn id="187" idx="1"/>
          </p:cNvCxnSpPr>
          <p:nvPr/>
        </p:nvCxnSpPr>
        <p:spPr>
          <a:xfrm>
            <a:off x="1173781" y="3719120"/>
            <a:ext cx="651006" cy="1599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ZoneTexte 186"/>
          <p:cNvSpPr txBox="1"/>
          <p:nvPr/>
        </p:nvSpPr>
        <p:spPr>
          <a:xfrm>
            <a:off x="1824787" y="3582219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Key </a:t>
            </a:r>
            <a:r>
              <a:rPr lang="fr-FR" sz="1200" b="1" dirty="0" err="1">
                <a:solidFill>
                  <a:schemeClr val="bg1"/>
                </a:solidFill>
              </a:rPr>
              <a:t>generation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188" name="Connecteur en angle 187"/>
          <p:cNvCxnSpPr/>
          <p:nvPr/>
        </p:nvCxnSpPr>
        <p:spPr>
          <a:xfrm flipV="1">
            <a:off x="1179860" y="4089141"/>
            <a:ext cx="640696" cy="267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1824787" y="3950641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</a:rPr>
              <a:t>Mask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generation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90" name="Accolade fermante 189"/>
          <p:cNvSpPr/>
          <p:nvPr/>
        </p:nvSpPr>
        <p:spPr>
          <a:xfrm>
            <a:off x="3150796" y="3582219"/>
            <a:ext cx="103206" cy="657775"/>
          </a:xfrm>
          <a:prstGeom prst="rightBrac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ZoneTexte 190"/>
          <p:cNvSpPr txBox="1"/>
          <p:nvPr/>
        </p:nvSpPr>
        <p:spPr>
          <a:xfrm>
            <a:off x="3238924" y="3749897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1-bit </a:t>
            </a:r>
            <a:r>
              <a:rPr lang="fr-FR" sz="1200" b="1" dirty="0" err="1">
                <a:solidFill>
                  <a:schemeClr val="bg1"/>
                </a:solidFill>
              </a:rPr>
              <a:t>difference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192" name="Connecteur en angle 191"/>
          <p:cNvCxnSpPr/>
          <p:nvPr/>
        </p:nvCxnSpPr>
        <p:spPr>
          <a:xfrm>
            <a:off x="1824787" y="3355256"/>
            <a:ext cx="315666" cy="1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ZoneTexte 193"/>
              <p:cNvSpPr txBox="1"/>
              <p:nvPr/>
            </p:nvSpPr>
            <p:spPr>
              <a:xfrm>
                <a:off x="2135364" y="3179554"/>
                <a:ext cx="4074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94" name="ZoneTexte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64" y="3179554"/>
                <a:ext cx="407483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Connecteur en angle 194"/>
          <p:cNvCxnSpPr/>
          <p:nvPr/>
        </p:nvCxnSpPr>
        <p:spPr>
          <a:xfrm flipV="1">
            <a:off x="1169035" y="3348831"/>
            <a:ext cx="186337" cy="72188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à coins arrondis 199"/>
          <p:cNvSpPr/>
          <p:nvPr/>
        </p:nvSpPr>
        <p:spPr>
          <a:xfrm>
            <a:off x="5234940" y="2703590"/>
            <a:ext cx="853440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ZoneTexte 200"/>
              <p:cNvSpPr txBox="1"/>
              <p:nvPr/>
            </p:nvSpPr>
            <p:spPr>
              <a:xfrm>
                <a:off x="5152137" y="2747878"/>
                <a:ext cx="10187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) </m:t>
                      </m:r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ZoneTexte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137" y="2747878"/>
                <a:ext cx="1018740" cy="307777"/>
              </a:xfrm>
              <a:prstGeom prst="rect">
                <a:avLst/>
              </a:prstGeom>
              <a:blipFill>
                <a:blip r:embed="rId1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ZoneTexte 201"/>
              <p:cNvSpPr txBox="1"/>
              <p:nvPr/>
            </p:nvSpPr>
            <p:spPr>
              <a:xfrm>
                <a:off x="4604106" y="3345387"/>
                <a:ext cx="740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𝑚𝑎𝑠𝑘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02" name="ZoneText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06" y="3345387"/>
                <a:ext cx="740524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ZoneTexte 202"/>
              <p:cNvSpPr txBox="1"/>
              <p:nvPr/>
            </p:nvSpPr>
            <p:spPr>
              <a:xfrm>
                <a:off x="5445996" y="3345387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03" name="ZoneTexte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996" y="3345387"/>
                <a:ext cx="444352" cy="338554"/>
              </a:xfrm>
              <a:prstGeom prst="rect">
                <a:avLst/>
              </a:prstGeom>
              <a:blipFill>
                <a:blip r:embed="rId1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avec flèche 204"/>
          <p:cNvCxnSpPr/>
          <p:nvPr/>
        </p:nvCxnSpPr>
        <p:spPr>
          <a:xfrm>
            <a:off x="5276552" y="3528360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/>
          <p:nvPr/>
        </p:nvCxnSpPr>
        <p:spPr>
          <a:xfrm rot="16200000">
            <a:off x="5509985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avec flèche 206"/>
          <p:cNvCxnSpPr/>
          <p:nvPr/>
        </p:nvCxnSpPr>
        <p:spPr>
          <a:xfrm rot="16200000">
            <a:off x="5508878" y="324730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avec flèche 207"/>
          <p:cNvCxnSpPr/>
          <p:nvPr/>
        </p:nvCxnSpPr>
        <p:spPr>
          <a:xfrm rot="16200000">
            <a:off x="5508879" y="2545402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Rectangle à coins arrondis 208"/>
          <p:cNvSpPr/>
          <p:nvPr/>
        </p:nvSpPr>
        <p:spPr>
          <a:xfrm>
            <a:off x="5481201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ZoneTexte 209"/>
              <p:cNvSpPr txBox="1"/>
              <p:nvPr/>
            </p:nvSpPr>
            <p:spPr>
              <a:xfrm>
                <a:off x="5435480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0" name="ZoneTexte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480" y="3289212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1" name="Connecteur droit avec flèche 210"/>
          <p:cNvCxnSpPr/>
          <p:nvPr/>
        </p:nvCxnSpPr>
        <p:spPr>
          <a:xfrm rot="16200000">
            <a:off x="5507771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ZoneTexte 211"/>
              <p:cNvSpPr txBox="1"/>
              <p:nvPr/>
            </p:nvSpPr>
            <p:spPr>
              <a:xfrm>
                <a:off x="327246" y="3555395"/>
                <a:ext cx="845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𝐴𝐷𝑅</m:t>
                      </m:r>
                      <m:sSubSup>
                        <m:sSubSup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12" name="ZoneTexte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46" y="3555395"/>
                <a:ext cx="845809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ZoneTexte 212"/>
              <p:cNvSpPr txBox="1"/>
              <p:nvPr/>
            </p:nvSpPr>
            <p:spPr>
              <a:xfrm>
                <a:off x="327246" y="3906992"/>
                <a:ext cx="8410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𝐴𝐷𝑅</m:t>
                      </m:r>
                      <m:sSubSup>
                        <m:sSubSup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13" name="ZoneTexte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46" y="3906992"/>
                <a:ext cx="841063" cy="338554"/>
              </a:xfrm>
              <a:prstGeom prst="rect">
                <a:avLst/>
              </a:prstGeom>
              <a:blipFill>
                <a:blip r:embed="rId2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Rectangle à coins arrondis 213"/>
          <p:cNvSpPr/>
          <p:nvPr/>
        </p:nvSpPr>
        <p:spPr>
          <a:xfrm>
            <a:off x="5415204" y="3019965"/>
            <a:ext cx="501510" cy="208987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ZoneTexte 214"/>
              <p:cNvSpPr txBox="1"/>
              <p:nvPr/>
            </p:nvSpPr>
            <p:spPr>
              <a:xfrm>
                <a:off x="2135364" y="3182767"/>
                <a:ext cx="4603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15" name="ZoneTexte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64" y="3182767"/>
                <a:ext cx="46038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ZoneTexte 215"/>
              <p:cNvSpPr txBox="1"/>
              <p:nvPr/>
            </p:nvSpPr>
            <p:spPr>
              <a:xfrm>
                <a:off x="2139220" y="3179555"/>
                <a:ext cx="8102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𝑚𝑎𝑠</m:t>
                      </m:r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216" name="ZoneTexte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20" y="3179555"/>
                <a:ext cx="810222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Rectangle à coins arrondis 218"/>
          <p:cNvSpPr/>
          <p:nvPr/>
        </p:nvSpPr>
        <p:spPr>
          <a:xfrm>
            <a:off x="5478247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ZoneTexte 219"/>
              <p:cNvSpPr txBox="1"/>
              <p:nvPr/>
            </p:nvSpPr>
            <p:spPr>
              <a:xfrm>
                <a:off x="5432526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0" name="ZoneTexte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26" y="2575174"/>
                <a:ext cx="48385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Connecteur droit avec flèche 220"/>
          <p:cNvCxnSpPr/>
          <p:nvPr/>
        </p:nvCxnSpPr>
        <p:spPr>
          <a:xfrm rot="16200000">
            <a:off x="5509985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à coins arrondis 221"/>
          <p:cNvSpPr/>
          <p:nvPr/>
        </p:nvSpPr>
        <p:spPr>
          <a:xfrm>
            <a:off x="5480461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ZoneTexte 222"/>
              <p:cNvSpPr txBox="1"/>
              <p:nvPr/>
            </p:nvSpPr>
            <p:spPr>
              <a:xfrm>
                <a:off x="5434740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3" name="ZoneTexte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40" y="1881588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4" name="Connecteur droit avec flèche 223"/>
          <p:cNvCxnSpPr/>
          <p:nvPr/>
        </p:nvCxnSpPr>
        <p:spPr>
          <a:xfrm rot="16200000">
            <a:off x="5509986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ZoneTexte 224"/>
          <p:cNvSpPr txBox="1"/>
          <p:nvPr/>
        </p:nvSpPr>
        <p:spPr>
          <a:xfrm>
            <a:off x="5501848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6" name="Rectangle à coins arrondis 225"/>
          <p:cNvSpPr/>
          <p:nvPr/>
        </p:nvSpPr>
        <p:spPr>
          <a:xfrm>
            <a:off x="5464270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ZoneTexte 226"/>
              <p:cNvSpPr txBox="1"/>
              <p:nvPr/>
            </p:nvSpPr>
            <p:spPr>
              <a:xfrm>
                <a:off x="5418549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7" name="ZoneTexte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549" y="741926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8" name="Connecteur droit avec flèche 227"/>
          <p:cNvCxnSpPr/>
          <p:nvPr/>
        </p:nvCxnSpPr>
        <p:spPr>
          <a:xfrm rot="16200000">
            <a:off x="5493795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avec flèche 228"/>
          <p:cNvCxnSpPr/>
          <p:nvPr/>
        </p:nvCxnSpPr>
        <p:spPr>
          <a:xfrm rot="16200000">
            <a:off x="5501162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0" name="Image 22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04" y="112050"/>
            <a:ext cx="387702" cy="387702"/>
          </a:xfrm>
          <a:prstGeom prst="rect">
            <a:avLst/>
          </a:prstGeom>
        </p:spPr>
      </p:pic>
      <p:cxnSp>
        <p:nvCxnSpPr>
          <p:cNvPr id="231" name="Connecteur droit avec flèche 230"/>
          <p:cNvCxnSpPr/>
          <p:nvPr/>
        </p:nvCxnSpPr>
        <p:spPr>
          <a:xfrm rot="16200000">
            <a:off x="5913778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Rectangle à coins arrondis 231"/>
          <p:cNvSpPr/>
          <p:nvPr/>
        </p:nvSpPr>
        <p:spPr>
          <a:xfrm>
            <a:off x="5884994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ZoneTexte 232"/>
              <p:cNvSpPr txBox="1"/>
              <p:nvPr/>
            </p:nvSpPr>
            <p:spPr>
              <a:xfrm>
                <a:off x="5839273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3" name="ZoneTexte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73" y="3289212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Connecteur droit avec flèche 233"/>
          <p:cNvCxnSpPr/>
          <p:nvPr/>
        </p:nvCxnSpPr>
        <p:spPr>
          <a:xfrm rot="16200000">
            <a:off x="5911564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à coins arrondis 234"/>
          <p:cNvSpPr/>
          <p:nvPr/>
        </p:nvSpPr>
        <p:spPr>
          <a:xfrm>
            <a:off x="5882040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ZoneTexte 235"/>
              <p:cNvSpPr txBox="1"/>
              <p:nvPr/>
            </p:nvSpPr>
            <p:spPr>
              <a:xfrm>
                <a:off x="5836319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ZoneTexte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319" y="2575174"/>
                <a:ext cx="48385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7" name="Connecteur droit avec flèche 236"/>
          <p:cNvCxnSpPr/>
          <p:nvPr/>
        </p:nvCxnSpPr>
        <p:spPr>
          <a:xfrm rot="16200000">
            <a:off x="5913778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Rectangle à coins arrondis 237"/>
          <p:cNvSpPr/>
          <p:nvPr/>
        </p:nvSpPr>
        <p:spPr>
          <a:xfrm>
            <a:off x="5884254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ZoneTexte 238"/>
              <p:cNvSpPr txBox="1"/>
              <p:nvPr/>
            </p:nvSpPr>
            <p:spPr>
              <a:xfrm>
                <a:off x="5838533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9" name="ZoneTexte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33" y="1881588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0" name="Connecteur droit avec flèche 239"/>
          <p:cNvCxnSpPr/>
          <p:nvPr/>
        </p:nvCxnSpPr>
        <p:spPr>
          <a:xfrm rot="16200000">
            <a:off x="5913779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ZoneTexte 240"/>
          <p:cNvSpPr txBox="1"/>
          <p:nvPr/>
        </p:nvSpPr>
        <p:spPr>
          <a:xfrm>
            <a:off x="5905641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42" name="Rectangle à coins arrondis 241"/>
          <p:cNvSpPr/>
          <p:nvPr/>
        </p:nvSpPr>
        <p:spPr>
          <a:xfrm>
            <a:off x="5868063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ZoneTexte 242"/>
              <p:cNvSpPr txBox="1"/>
              <p:nvPr/>
            </p:nvSpPr>
            <p:spPr>
              <a:xfrm>
                <a:off x="5822342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3" name="ZoneTexte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42" y="741926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4" name="Connecteur droit avec flèche 243"/>
          <p:cNvCxnSpPr/>
          <p:nvPr/>
        </p:nvCxnSpPr>
        <p:spPr>
          <a:xfrm rot="16200000">
            <a:off x="5897588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avec flèche 244"/>
          <p:cNvCxnSpPr/>
          <p:nvPr/>
        </p:nvCxnSpPr>
        <p:spPr>
          <a:xfrm rot="16200000">
            <a:off x="5904955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6" name="Image 24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97" y="112050"/>
            <a:ext cx="387702" cy="387702"/>
          </a:xfrm>
          <a:prstGeom prst="rect">
            <a:avLst/>
          </a:prstGeom>
        </p:spPr>
      </p:pic>
      <p:cxnSp>
        <p:nvCxnSpPr>
          <p:cNvPr id="247" name="Connecteur droit avec flèche 246"/>
          <p:cNvCxnSpPr/>
          <p:nvPr/>
        </p:nvCxnSpPr>
        <p:spPr>
          <a:xfrm rot="16200000">
            <a:off x="6301919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Rectangle à coins arrondis 247"/>
          <p:cNvSpPr/>
          <p:nvPr/>
        </p:nvSpPr>
        <p:spPr>
          <a:xfrm>
            <a:off x="6273135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ZoneTexte 248"/>
              <p:cNvSpPr txBox="1"/>
              <p:nvPr/>
            </p:nvSpPr>
            <p:spPr>
              <a:xfrm>
                <a:off x="6227414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9" name="ZoneText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14" y="3289212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0" name="Connecteur droit avec flèche 249"/>
          <p:cNvCxnSpPr/>
          <p:nvPr/>
        </p:nvCxnSpPr>
        <p:spPr>
          <a:xfrm rot="16200000">
            <a:off x="6299705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1" name="Rectangle à coins arrondis 250"/>
          <p:cNvSpPr/>
          <p:nvPr/>
        </p:nvSpPr>
        <p:spPr>
          <a:xfrm>
            <a:off x="6270181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ZoneTexte 251"/>
              <p:cNvSpPr txBox="1"/>
              <p:nvPr/>
            </p:nvSpPr>
            <p:spPr>
              <a:xfrm>
                <a:off x="6224460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2" name="ZoneTexte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460" y="2575174"/>
                <a:ext cx="48385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3" name="Connecteur droit avec flèche 252"/>
          <p:cNvCxnSpPr/>
          <p:nvPr/>
        </p:nvCxnSpPr>
        <p:spPr>
          <a:xfrm rot="16200000">
            <a:off x="6301919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Rectangle à coins arrondis 253"/>
          <p:cNvSpPr/>
          <p:nvPr/>
        </p:nvSpPr>
        <p:spPr>
          <a:xfrm>
            <a:off x="6272395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ZoneTexte 254"/>
              <p:cNvSpPr txBox="1"/>
              <p:nvPr/>
            </p:nvSpPr>
            <p:spPr>
              <a:xfrm>
                <a:off x="6226674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ZoneText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74" y="1881588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" name="Connecteur droit avec flèche 255"/>
          <p:cNvCxnSpPr/>
          <p:nvPr/>
        </p:nvCxnSpPr>
        <p:spPr>
          <a:xfrm rot="16200000">
            <a:off x="6301920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ZoneTexte 256"/>
          <p:cNvSpPr txBox="1"/>
          <p:nvPr/>
        </p:nvSpPr>
        <p:spPr>
          <a:xfrm>
            <a:off x="6293782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8" name="Rectangle à coins arrondis 257"/>
          <p:cNvSpPr/>
          <p:nvPr/>
        </p:nvSpPr>
        <p:spPr>
          <a:xfrm>
            <a:off x="6256204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ZoneTexte 258"/>
              <p:cNvSpPr txBox="1"/>
              <p:nvPr/>
            </p:nvSpPr>
            <p:spPr>
              <a:xfrm>
                <a:off x="6210483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9" name="ZoneTexte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483" y="741926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0" name="Connecteur droit avec flèche 259"/>
          <p:cNvCxnSpPr/>
          <p:nvPr/>
        </p:nvCxnSpPr>
        <p:spPr>
          <a:xfrm rot="16200000">
            <a:off x="6285729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avec flèche 260"/>
          <p:cNvCxnSpPr/>
          <p:nvPr/>
        </p:nvCxnSpPr>
        <p:spPr>
          <a:xfrm rot="16200000">
            <a:off x="6293096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2" name="Image 2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8" y="112050"/>
            <a:ext cx="387702" cy="387702"/>
          </a:xfrm>
          <a:prstGeom prst="rect">
            <a:avLst/>
          </a:prstGeom>
        </p:spPr>
      </p:pic>
      <p:cxnSp>
        <p:nvCxnSpPr>
          <p:cNvPr id="263" name="Connecteur droit avec flèche 262"/>
          <p:cNvCxnSpPr/>
          <p:nvPr/>
        </p:nvCxnSpPr>
        <p:spPr>
          <a:xfrm rot="16200000">
            <a:off x="6690060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Rectangle à coins arrondis 263"/>
          <p:cNvSpPr/>
          <p:nvPr/>
        </p:nvSpPr>
        <p:spPr>
          <a:xfrm>
            <a:off x="6661276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ZoneTexte 264"/>
              <p:cNvSpPr txBox="1"/>
              <p:nvPr/>
            </p:nvSpPr>
            <p:spPr>
              <a:xfrm>
                <a:off x="6615555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5" name="ZoneTexte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55" y="3289212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Connecteur droit avec flèche 265"/>
          <p:cNvCxnSpPr/>
          <p:nvPr/>
        </p:nvCxnSpPr>
        <p:spPr>
          <a:xfrm rot="16200000">
            <a:off x="6687846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Rectangle à coins arrondis 266"/>
          <p:cNvSpPr/>
          <p:nvPr/>
        </p:nvSpPr>
        <p:spPr>
          <a:xfrm>
            <a:off x="6658322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ZoneTexte 267"/>
              <p:cNvSpPr txBox="1"/>
              <p:nvPr/>
            </p:nvSpPr>
            <p:spPr>
              <a:xfrm>
                <a:off x="6612601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8" name="ZoneTexte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01" y="2575174"/>
                <a:ext cx="48385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Connecteur droit avec flèche 268"/>
          <p:cNvCxnSpPr/>
          <p:nvPr/>
        </p:nvCxnSpPr>
        <p:spPr>
          <a:xfrm rot="16200000">
            <a:off x="6690060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Rectangle à coins arrondis 269"/>
          <p:cNvSpPr/>
          <p:nvPr/>
        </p:nvSpPr>
        <p:spPr>
          <a:xfrm>
            <a:off x="6660536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ZoneTexte 270"/>
              <p:cNvSpPr txBox="1"/>
              <p:nvPr/>
            </p:nvSpPr>
            <p:spPr>
              <a:xfrm>
                <a:off x="6614815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1" name="ZoneTexte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5" y="1881588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2" name="Connecteur droit avec flèche 271"/>
          <p:cNvCxnSpPr/>
          <p:nvPr/>
        </p:nvCxnSpPr>
        <p:spPr>
          <a:xfrm rot="16200000">
            <a:off x="6690061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ZoneTexte 272"/>
          <p:cNvSpPr txBox="1"/>
          <p:nvPr/>
        </p:nvSpPr>
        <p:spPr>
          <a:xfrm>
            <a:off x="6681923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74" name="Rectangle à coins arrondis 273"/>
          <p:cNvSpPr/>
          <p:nvPr/>
        </p:nvSpPr>
        <p:spPr>
          <a:xfrm>
            <a:off x="6644345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ZoneTexte 274"/>
              <p:cNvSpPr txBox="1"/>
              <p:nvPr/>
            </p:nvSpPr>
            <p:spPr>
              <a:xfrm>
                <a:off x="6598624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5" name="ZoneTexte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4" y="741926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" name="Connecteur droit avec flèche 275"/>
          <p:cNvCxnSpPr/>
          <p:nvPr/>
        </p:nvCxnSpPr>
        <p:spPr>
          <a:xfrm rot="16200000">
            <a:off x="6673870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Connecteur droit avec flèche 276"/>
          <p:cNvCxnSpPr/>
          <p:nvPr/>
        </p:nvCxnSpPr>
        <p:spPr>
          <a:xfrm rot="16200000">
            <a:off x="6681237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8" name="Image 27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79" y="112050"/>
            <a:ext cx="387702" cy="387702"/>
          </a:xfrm>
          <a:prstGeom prst="rect">
            <a:avLst/>
          </a:prstGeom>
        </p:spPr>
      </p:pic>
      <p:cxnSp>
        <p:nvCxnSpPr>
          <p:cNvPr id="279" name="Connecteur droit avec flèche 278"/>
          <p:cNvCxnSpPr/>
          <p:nvPr/>
        </p:nvCxnSpPr>
        <p:spPr>
          <a:xfrm rot="16200000">
            <a:off x="7078201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Rectangle à coins arrondis 279"/>
          <p:cNvSpPr/>
          <p:nvPr/>
        </p:nvSpPr>
        <p:spPr>
          <a:xfrm>
            <a:off x="7049417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ZoneTexte 280"/>
              <p:cNvSpPr txBox="1"/>
              <p:nvPr/>
            </p:nvSpPr>
            <p:spPr>
              <a:xfrm>
                <a:off x="7003696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1" name="ZoneTexte 2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696" y="3289212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2" name="Connecteur droit avec flèche 281"/>
          <p:cNvCxnSpPr/>
          <p:nvPr/>
        </p:nvCxnSpPr>
        <p:spPr>
          <a:xfrm rot="16200000">
            <a:off x="7075987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Rectangle à coins arrondis 282"/>
          <p:cNvSpPr/>
          <p:nvPr/>
        </p:nvSpPr>
        <p:spPr>
          <a:xfrm>
            <a:off x="7046463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ZoneTexte 283"/>
              <p:cNvSpPr txBox="1"/>
              <p:nvPr/>
            </p:nvSpPr>
            <p:spPr>
              <a:xfrm>
                <a:off x="7000742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4" name="ZoneTexte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742" y="2575174"/>
                <a:ext cx="48385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5" name="Connecteur droit avec flèche 284"/>
          <p:cNvCxnSpPr/>
          <p:nvPr/>
        </p:nvCxnSpPr>
        <p:spPr>
          <a:xfrm rot="16200000">
            <a:off x="7078201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" name="Rectangle à coins arrondis 285"/>
          <p:cNvSpPr/>
          <p:nvPr/>
        </p:nvSpPr>
        <p:spPr>
          <a:xfrm>
            <a:off x="7048677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ZoneTexte 286"/>
              <p:cNvSpPr txBox="1"/>
              <p:nvPr/>
            </p:nvSpPr>
            <p:spPr>
              <a:xfrm>
                <a:off x="7002956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7" name="ZoneTexte 2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956" y="1881588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8" name="Connecteur droit avec flèche 287"/>
          <p:cNvCxnSpPr/>
          <p:nvPr/>
        </p:nvCxnSpPr>
        <p:spPr>
          <a:xfrm rot="16200000">
            <a:off x="7078202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ZoneTexte 288"/>
          <p:cNvSpPr txBox="1"/>
          <p:nvPr/>
        </p:nvSpPr>
        <p:spPr>
          <a:xfrm>
            <a:off x="7070064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90" name="Rectangle à coins arrondis 289"/>
          <p:cNvSpPr/>
          <p:nvPr/>
        </p:nvSpPr>
        <p:spPr>
          <a:xfrm>
            <a:off x="7032486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ZoneTexte 290"/>
              <p:cNvSpPr txBox="1"/>
              <p:nvPr/>
            </p:nvSpPr>
            <p:spPr>
              <a:xfrm>
                <a:off x="6986765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1" name="ZoneTexte 2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65" y="741926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2" name="Connecteur droit avec flèche 291"/>
          <p:cNvCxnSpPr/>
          <p:nvPr/>
        </p:nvCxnSpPr>
        <p:spPr>
          <a:xfrm rot="16200000">
            <a:off x="7062011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onnecteur droit avec flèche 292"/>
          <p:cNvCxnSpPr/>
          <p:nvPr/>
        </p:nvCxnSpPr>
        <p:spPr>
          <a:xfrm rot="16200000">
            <a:off x="7069378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4" name="Image 29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20" y="112050"/>
            <a:ext cx="387702" cy="387702"/>
          </a:xfrm>
          <a:prstGeom prst="rect">
            <a:avLst/>
          </a:prstGeom>
        </p:spPr>
      </p:pic>
      <p:cxnSp>
        <p:nvCxnSpPr>
          <p:cNvPr id="295" name="Connecteur droit avec flèche 294"/>
          <p:cNvCxnSpPr/>
          <p:nvPr/>
        </p:nvCxnSpPr>
        <p:spPr>
          <a:xfrm rot="16200000">
            <a:off x="7466342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Rectangle à coins arrondis 295"/>
          <p:cNvSpPr/>
          <p:nvPr/>
        </p:nvSpPr>
        <p:spPr>
          <a:xfrm>
            <a:off x="7437558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ZoneTexte 296"/>
              <p:cNvSpPr txBox="1"/>
              <p:nvPr/>
            </p:nvSpPr>
            <p:spPr>
              <a:xfrm>
                <a:off x="7391837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7" name="ZoneTexte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37" y="3289212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8" name="Connecteur droit avec flèche 297"/>
          <p:cNvCxnSpPr/>
          <p:nvPr/>
        </p:nvCxnSpPr>
        <p:spPr>
          <a:xfrm rot="16200000">
            <a:off x="7464128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Rectangle à coins arrondis 298"/>
          <p:cNvSpPr/>
          <p:nvPr/>
        </p:nvSpPr>
        <p:spPr>
          <a:xfrm>
            <a:off x="7434604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ZoneTexte 299"/>
              <p:cNvSpPr txBox="1"/>
              <p:nvPr/>
            </p:nvSpPr>
            <p:spPr>
              <a:xfrm>
                <a:off x="7388883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0" name="ZoneTexte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883" y="2575174"/>
                <a:ext cx="48385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1" name="Connecteur droit avec flèche 300"/>
          <p:cNvCxnSpPr/>
          <p:nvPr/>
        </p:nvCxnSpPr>
        <p:spPr>
          <a:xfrm rot="16200000">
            <a:off x="7466342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2" name="Rectangle à coins arrondis 301"/>
          <p:cNvSpPr/>
          <p:nvPr/>
        </p:nvSpPr>
        <p:spPr>
          <a:xfrm>
            <a:off x="7436818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ZoneTexte 302"/>
              <p:cNvSpPr txBox="1"/>
              <p:nvPr/>
            </p:nvSpPr>
            <p:spPr>
              <a:xfrm>
                <a:off x="7391097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3" name="ZoneTexte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097" y="1881588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4" name="Connecteur droit avec flèche 303"/>
          <p:cNvCxnSpPr/>
          <p:nvPr/>
        </p:nvCxnSpPr>
        <p:spPr>
          <a:xfrm rot="16200000">
            <a:off x="7466343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5" name="ZoneTexte 304"/>
          <p:cNvSpPr txBox="1"/>
          <p:nvPr/>
        </p:nvSpPr>
        <p:spPr>
          <a:xfrm>
            <a:off x="7458205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06" name="Rectangle à coins arrondis 305"/>
          <p:cNvSpPr/>
          <p:nvPr/>
        </p:nvSpPr>
        <p:spPr>
          <a:xfrm>
            <a:off x="7420627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ZoneTexte 306"/>
              <p:cNvSpPr txBox="1"/>
              <p:nvPr/>
            </p:nvSpPr>
            <p:spPr>
              <a:xfrm>
                <a:off x="7374906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7" name="ZoneTexte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06" y="741926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8" name="Connecteur droit avec flèche 307"/>
          <p:cNvCxnSpPr/>
          <p:nvPr/>
        </p:nvCxnSpPr>
        <p:spPr>
          <a:xfrm rot="16200000">
            <a:off x="7450152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avec flèche 308"/>
          <p:cNvCxnSpPr/>
          <p:nvPr/>
        </p:nvCxnSpPr>
        <p:spPr>
          <a:xfrm rot="16200000">
            <a:off x="7457519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0" name="Image 30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61" y="112050"/>
            <a:ext cx="387702" cy="387702"/>
          </a:xfrm>
          <a:prstGeom prst="rect">
            <a:avLst/>
          </a:prstGeom>
        </p:spPr>
      </p:pic>
      <p:cxnSp>
        <p:nvCxnSpPr>
          <p:cNvPr id="311" name="Connecteur droit avec flèche 310"/>
          <p:cNvCxnSpPr/>
          <p:nvPr/>
        </p:nvCxnSpPr>
        <p:spPr>
          <a:xfrm rot="16200000">
            <a:off x="7854483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Rectangle à coins arrondis 311"/>
          <p:cNvSpPr/>
          <p:nvPr/>
        </p:nvSpPr>
        <p:spPr>
          <a:xfrm>
            <a:off x="7825699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ZoneTexte 312"/>
              <p:cNvSpPr txBox="1"/>
              <p:nvPr/>
            </p:nvSpPr>
            <p:spPr>
              <a:xfrm>
                <a:off x="7779978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3" name="ZoneTexte 3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978" y="3289212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4" name="Connecteur droit avec flèche 313"/>
          <p:cNvCxnSpPr/>
          <p:nvPr/>
        </p:nvCxnSpPr>
        <p:spPr>
          <a:xfrm rot="16200000">
            <a:off x="7852269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Rectangle à coins arrondis 314"/>
          <p:cNvSpPr/>
          <p:nvPr/>
        </p:nvSpPr>
        <p:spPr>
          <a:xfrm>
            <a:off x="7822745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ZoneTexte 315"/>
              <p:cNvSpPr txBox="1"/>
              <p:nvPr/>
            </p:nvSpPr>
            <p:spPr>
              <a:xfrm>
                <a:off x="7777024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6" name="ZoneTexte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024" y="2575174"/>
                <a:ext cx="48385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7" name="Connecteur droit avec flèche 316"/>
          <p:cNvCxnSpPr/>
          <p:nvPr/>
        </p:nvCxnSpPr>
        <p:spPr>
          <a:xfrm rot="16200000">
            <a:off x="7854483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" name="Rectangle à coins arrondis 317"/>
          <p:cNvSpPr/>
          <p:nvPr/>
        </p:nvSpPr>
        <p:spPr>
          <a:xfrm>
            <a:off x="7824959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ZoneTexte 318"/>
              <p:cNvSpPr txBox="1"/>
              <p:nvPr/>
            </p:nvSpPr>
            <p:spPr>
              <a:xfrm>
                <a:off x="7779238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9" name="ZoneTexte 3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38" y="1881588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0" name="Connecteur droit avec flèche 319"/>
          <p:cNvCxnSpPr/>
          <p:nvPr/>
        </p:nvCxnSpPr>
        <p:spPr>
          <a:xfrm rot="16200000">
            <a:off x="7854484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1" name="ZoneTexte 320"/>
          <p:cNvSpPr txBox="1"/>
          <p:nvPr/>
        </p:nvSpPr>
        <p:spPr>
          <a:xfrm>
            <a:off x="7846346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22" name="Rectangle à coins arrondis 321"/>
          <p:cNvSpPr/>
          <p:nvPr/>
        </p:nvSpPr>
        <p:spPr>
          <a:xfrm>
            <a:off x="7808768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ZoneTexte 322"/>
              <p:cNvSpPr txBox="1"/>
              <p:nvPr/>
            </p:nvSpPr>
            <p:spPr>
              <a:xfrm>
                <a:off x="7763047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3" name="ZoneTexte 3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047" y="741926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4" name="Connecteur droit avec flèche 323"/>
          <p:cNvCxnSpPr/>
          <p:nvPr/>
        </p:nvCxnSpPr>
        <p:spPr>
          <a:xfrm rot="16200000">
            <a:off x="7838293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droit avec flèche 324"/>
          <p:cNvCxnSpPr/>
          <p:nvPr/>
        </p:nvCxnSpPr>
        <p:spPr>
          <a:xfrm rot="16200000">
            <a:off x="7845660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6" name="Image 3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2" y="112050"/>
            <a:ext cx="387702" cy="387702"/>
          </a:xfrm>
          <a:prstGeom prst="rect">
            <a:avLst/>
          </a:prstGeom>
        </p:spPr>
      </p:pic>
      <p:cxnSp>
        <p:nvCxnSpPr>
          <p:cNvPr id="327" name="Connecteur droit avec flèche 326"/>
          <p:cNvCxnSpPr/>
          <p:nvPr/>
        </p:nvCxnSpPr>
        <p:spPr>
          <a:xfrm rot="16200000">
            <a:off x="8242624" y="377988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Rectangle à coins arrondis 327"/>
          <p:cNvSpPr/>
          <p:nvPr/>
        </p:nvSpPr>
        <p:spPr>
          <a:xfrm>
            <a:off x="8213840" y="3253659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ZoneTexte 328"/>
              <p:cNvSpPr txBox="1"/>
              <p:nvPr/>
            </p:nvSpPr>
            <p:spPr>
              <a:xfrm>
                <a:off x="8168119" y="3289212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9" name="ZoneTexte 3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119" y="3289212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0" name="Connecteur droit avec flèche 329"/>
          <p:cNvCxnSpPr/>
          <p:nvPr/>
        </p:nvCxnSpPr>
        <p:spPr>
          <a:xfrm rot="16200000">
            <a:off x="8240410" y="3077694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1" name="Rectangle à coins arrondis 330"/>
          <p:cNvSpPr/>
          <p:nvPr/>
        </p:nvSpPr>
        <p:spPr>
          <a:xfrm>
            <a:off x="8210886" y="253962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ZoneTexte 331"/>
              <p:cNvSpPr txBox="1"/>
              <p:nvPr/>
            </p:nvSpPr>
            <p:spPr>
              <a:xfrm>
                <a:off x="8165165" y="257517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2" name="ZoneTexte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165" y="2575174"/>
                <a:ext cx="48385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3" name="Connecteur droit avec flèche 332"/>
          <p:cNvCxnSpPr/>
          <p:nvPr/>
        </p:nvCxnSpPr>
        <p:spPr>
          <a:xfrm rot="16200000">
            <a:off x="8242624" y="238410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Rectangle à coins arrondis 333"/>
          <p:cNvSpPr/>
          <p:nvPr/>
        </p:nvSpPr>
        <p:spPr>
          <a:xfrm>
            <a:off x="8213100" y="1846035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ZoneTexte 334"/>
              <p:cNvSpPr txBox="1"/>
              <p:nvPr/>
            </p:nvSpPr>
            <p:spPr>
              <a:xfrm>
                <a:off x="8167379" y="1881588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5" name="ZoneTexte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379" y="1881588"/>
                <a:ext cx="483850" cy="307777"/>
              </a:xfrm>
              <a:prstGeom prst="rect">
                <a:avLst/>
              </a:prstGeom>
              <a:blipFill>
                <a:blip r:embed="rId1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6" name="Connecteur droit avec flèche 335"/>
          <p:cNvCxnSpPr/>
          <p:nvPr/>
        </p:nvCxnSpPr>
        <p:spPr>
          <a:xfrm rot="16200000">
            <a:off x="8242625" y="1683743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" name="ZoneTexte 336"/>
          <p:cNvSpPr txBox="1"/>
          <p:nvPr/>
        </p:nvSpPr>
        <p:spPr>
          <a:xfrm>
            <a:off x="8234487" y="131194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…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38" name="Rectangle à coins arrondis 337"/>
          <p:cNvSpPr/>
          <p:nvPr/>
        </p:nvSpPr>
        <p:spPr>
          <a:xfrm>
            <a:off x="8196909" y="70637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ZoneTexte 338"/>
              <p:cNvSpPr txBox="1"/>
              <p:nvPr/>
            </p:nvSpPr>
            <p:spPr>
              <a:xfrm>
                <a:off x="8151188" y="74192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9" name="ZoneTexte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188" y="741926"/>
                <a:ext cx="483850" cy="307777"/>
              </a:xfrm>
              <a:prstGeom prst="rect">
                <a:avLst/>
              </a:prstGeom>
              <a:blipFill>
                <a:blip r:embed="rId2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0" name="Connecteur droit avec flèche 339"/>
          <p:cNvCxnSpPr/>
          <p:nvPr/>
        </p:nvCxnSpPr>
        <p:spPr>
          <a:xfrm rot="16200000">
            <a:off x="8226434" y="544081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Connecteur droit avec flèche 340"/>
          <p:cNvCxnSpPr/>
          <p:nvPr/>
        </p:nvCxnSpPr>
        <p:spPr>
          <a:xfrm rot="16200000">
            <a:off x="8233801" y="1243448"/>
            <a:ext cx="316375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2" name="Image 34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43" y="112050"/>
            <a:ext cx="387702" cy="387702"/>
          </a:xfrm>
          <a:prstGeom prst="rect">
            <a:avLst/>
          </a:prstGeom>
        </p:spPr>
      </p:pic>
      <p:pic>
        <p:nvPicPr>
          <p:cNvPr id="343" name="Image 3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1" y="1150552"/>
            <a:ext cx="2989884" cy="27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09 L -0.15069 0.5280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2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09 L -0.10781 0.5277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2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09 L -0.06684 0.5324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017 -0.09445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988E-6 L 0.00017 -0.09444 " pathEditMode="relative" rAng="0" ptsTypes="AA">
                                      <p:cBhvr>
                                        <p:cTn id="32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000"/>
                            </p:stCondLst>
                            <p:childTnLst>
                              <p:par>
                                <p:cTn id="3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5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5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000"/>
                            </p:stCondLst>
                            <p:childTnLst>
                              <p:par>
                                <p:cTn id="5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500"/>
                            </p:stCondLst>
                            <p:childTnLst>
                              <p:par>
                                <p:cTn id="5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00"/>
                            </p:stCondLst>
                            <p:childTnLst>
                              <p:par>
                                <p:cTn id="6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3000"/>
                            </p:stCondLst>
                            <p:childTnLst>
                              <p:par>
                                <p:cTn id="7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500"/>
                            </p:stCondLst>
                            <p:childTnLst>
                              <p:par>
                                <p:cTn id="1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199" grpId="1"/>
      <p:bldP spid="9" grpId="0" animBg="1"/>
      <p:bldP spid="11" grpId="0"/>
      <p:bldP spid="19" grpId="0"/>
      <p:bldP spid="19" grpId="1"/>
      <p:bldP spid="19" grpId="2"/>
      <p:bldP spid="181" grpId="0"/>
      <p:bldP spid="2" grpId="0"/>
      <p:bldP spid="2" grpId="1"/>
      <p:bldP spid="2" grpId="2"/>
      <p:bldP spid="3" grpId="0" animBg="1"/>
      <p:bldP spid="3" grpId="1" animBg="1"/>
      <p:bldP spid="180" grpId="0"/>
      <p:bldP spid="180" grpId="1"/>
      <p:bldP spid="182" grpId="0"/>
      <p:bldP spid="182" grpId="1"/>
      <p:bldP spid="4" grpId="0" animBg="1"/>
      <p:bldP spid="4" grpId="1" animBg="1"/>
      <p:bldP spid="4" grpId="2" animBg="1"/>
      <p:bldP spid="183" grpId="0" animBg="1"/>
      <p:bldP spid="183" grpId="1" animBg="1"/>
      <p:bldP spid="183" grpId="2" animBg="1"/>
      <p:bldP spid="183" grpId="3" animBg="1"/>
      <p:bldP spid="185" grpId="0"/>
      <p:bldP spid="185" grpId="1"/>
      <p:bldP spid="187" grpId="0"/>
      <p:bldP spid="187" grpId="1"/>
      <p:bldP spid="187" grpId="2"/>
      <p:bldP spid="187" grpId="3"/>
      <p:bldP spid="189" grpId="0"/>
      <p:bldP spid="189" grpId="1"/>
      <p:bldP spid="189" grpId="2"/>
      <p:bldP spid="189" grpId="3"/>
      <p:bldP spid="190" grpId="0" animBg="1"/>
      <p:bldP spid="190" grpId="1" animBg="1"/>
      <p:bldP spid="190" grpId="2" animBg="1"/>
      <p:bldP spid="190" grpId="3" animBg="1"/>
      <p:bldP spid="191" grpId="0"/>
      <p:bldP spid="191" grpId="1"/>
      <p:bldP spid="191" grpId="2"/>
      <p:bldP spid="191" grpId="3"/>
      <p:bldP spid="194" grpId="0"/>
      <p:bldP spid="194" grpId="1"/>
      <p:bldP spid="194" grpId="2"/>
      <p:bldP spid="200" grpId="0" animBg="1"/>
      <p:bldP spid="200" grpId="1" animBg="1"/>
      <p:bldP spid="200" grpId="2" animBg="1"/>
      <p:bldP spid="201" grpId="0"/>
      <p:bldP spid="201" grpId="1"/>
      <p:bldP spid="201" grpId="2"/>
      <p:bldP spid="202" grpId="0"/>
      <p:bldP spid="202" grpId="1"/>
      <p:bldP spid="202" grpId="2"/>
      <p:bldP spid="203" grpId="0"/>
      <p:bldP spid="203" grpId="1"/>
      <p:bldP spid="203" grpId="2"/>
      <p:bldP spid="209" grpId="0" animBg="1"/>
      <p:bldP spid="209" grpId="1" animBg="1"/>
      <p:bldP spid="210" grpId="0"/>
      <p:bldP spid="210" grpId="1"/>
      <p:bldP spid="212" grpId="0"/>
      <p:bldP spid="212" grpId="1"/>
      <p:bldP spid="213" grpId="0"/>
      <p:bldP spid="213" grpId="1"/>
      <p:bldP spid="214" grpId="0" animBg="1"/>
      <p:bldP spid="214" grpId="1" animBg="1"/>
      <p:bldP spid="214" grpId="2" animBg="1"/>
      <p:bldP spid="215" grpId="0"/>
      <p:bldP spid="215" grpId="1"/>
      <p:bldP spid="215" grpId="2"/>
      <p:bldP spid="216" grpId="0"/>
      <p:bldP spid="216" grpId="1"/>
      <p:bldP spid="219" grpId="0" animBg="1"/>
      <p:bldP spid="219" grpId="1" animBg="1"/>
      <p:bldP spid="220" grpId="0"/>
      <p:bldP spid="220" grpId="1"/>
      <p:bldP spid="222" grpId="0" animBg="1"/>
      <p:bldP spid="222" grpId="1" animBg="1"/>
      <p:bldP spid="223" grpId="0"/>
      <p:bldP spid="223" grpId="1"/>
      <p:bldP spid="225" grpId="0"/>
      <p:bldP spid="225" grpId="1"/>
      <p:bldP spid="226" grpId="0" animBg="1"/>
      <p:bldP spid="226" grpId="1" animBg="1"/>
      <p:bldP spid="227" grpId="0"/>
      <p:bldP spid="227" grpId="1"/>
      <p:bldP spid="232" grpId="0" animBg="1"/>
      <p:bldP spid="232" grpId="1" animBg="1"/>
      <p:bldP spid="233" grpId="0"/>
      <p:bldP spid="233" grpId="1"/>
      <p:bldP spid="235" grpId="0" animBg="1"/>
      <p:bldP spid="235" grpId="1" animBg="1"/>
      <p:bldP spid="236" grpId="0"/>
      <p:bldP spid="236" grpId="1"/>
      <p:bldP spid="238" grpId="0" animBg="1"/>
      <p:bldP spid="238" grpId="1" animBg="1"/>
      <p:bldP spid="239" grpId="0"/>
      <p:bldP spid="239" grpId="1"/>
      <p:bldP spid="241" grpId="0"/>
      <p:bldP spid="241" grpId="1"/>
      <p:bldP spid="242" grpId="0" animBg="1"/>
      <p:bldP spid="242" grpId="1" animBg="1"/>
      <p:bldP spid="243" grpId="0"/>
      <p:bldP spid="243" grpId="1"/>
      <p:bldP spid="248" grpId="0" animBg="1"/>
      <p:bldP spid="248" grpId="1" animBg="1"/>
      <p:bldP spid="249" grpId="0"/>
      <p:bldP spid="249" grpId="1"/>
      <p:bldP spid="251" grpId="0" animBg="1"/>
      <p:bldP spid="251" grpId="1" animBg="1"/>
      <p:bldP spid="252" grpId="0"/>
      <p:bldP spid="252" grpId="1"/>
      <p:bldP spid="254" grpId="0" animBg="1"/>
      <p:bldP spid="254" grpId="1" animBg="1"/>
      <p:bldP spid="255" grpId="0"/>
      <p:bldP spid="255" grpId="1"/>
      <p:bldP spid="257" grpId="0"/>
      <p:bldP spid="257" grpId="1"/>
      <p:bldP spid="258" grpId="0" animBg="1"/>
      <p:bldP spid="258" grpId="1" animBg="1"/>
      <p:bldP spid="259" grpId="0"/>
      <p:bldP spid="259" grpId="1"/>
      <p:bldP spid="264" grpId="0" animBg="1"/>
      <p:bldP spid="264" grpId="1" animBg="1"/>
      <p:bldP spid="265" grpId="0"/>
      <p:bldP spid="265" grpId="1"/>
      <p:bldP spid="267" grpId="0" animBg="1"/>
      <p:bldP spid="267" grpId="1" animBg="1"/>
      <p:bldP spid="268" grpId="0"/>
      <p:bldP spid="268" grpId="1"/>
      <p:bldP spid="270" grpId="0" animBg="1"/>
      <p:bldP spid="270" grpId="1" animBg="1"/>
      <p:bldP spid="271" grpId="0"/>
      <p:bldP spid="271" grpId="1"/>
      <p:bldP spid="273" grpId="0"/>
      <p:bldP spid="273" grpId="1"/>
      <p:bldP spid="274" grpId="0" animBg="1"/>
      <p:bldP spid="274" grpId="1" animBg="1"/>
      <p:bldP spid="275" grpId="0"/>
      <p:bldP spid="275" grpId="1"/>
      <p:bldP spid="280" grpId="0" animBg="1"/>
      <p:bldP spid="280" grpId="1" animBg="1"/>
      <p:bldP spid="281" grpId="0"/>
      <p:bldP spid="281" grpId="1"/>
      <p:bldP spid="283" grpId="0" animBg="1"/>
      <p:bldP spid="283" grpId="1" animBg="1"/>
      <p:bldP spid="284" grpId="0"/>
      <p:bldP spid="284" grpId="1"/>
      <p:bldP spid="286" grpId="0" animBg="1"/>
      <p:bldP spid="286" grpId="1" animBg="1"/>
      <p:bldP spid="287" grpId="0"/>
      <p:bldP spid="287" grpId="1"/>
      <p:bldP spid="289" grpId="0"/>
      <p:bldP spid="289" grpId="1"/>
      <p:bldP spid="290" grpId="0" animBg="1"/>
      <p:bldP spid="290" grpId="1" animBg="1"/>
      <p:bldP spid="291" grpId="0"/>
      <p:bldP spid="291" grpId="1"/>
      <p:bldP spid="296" grpId="0" animBg="1"/>
      <p:bldP spid="296" grpId="1" animBg="1"/>
      <p:bldP spid="297" grpId="0"/>
      <p:bldP spid="297" grpId="1"/>
      <p:bldP spid="299" grpId="0" animBg="1"/>
      <p:bldP spid="299" grpId="1" animBg="1"/>
      <p:bldP spid="300" grpId="0"/>
      <p:bldP spid="300" grpId="1"/>
      <p:bldP spid="302" grpId="0" animBg="1"/>
      <p:bldP spid="302" grpId="1" animBg="1"/>
      <p:bldP spid="303" grpId="0"/>
      <p:bldP spid="303" grpId="1"/>
      <p:bldP spid="305" grpId="0"/>
      <p:bldP spid="305" grpId="1"/>
      <p:bldP spid="306" grpId="0" animBg="1"/>
      <p:bldP spid="306" grpId="1" animBg="1"/>
      <p:bldP spid="307" grpId="0"/>
      <p:bldP spid="307" grpId="1"/>
      <p:bldP spid="312" grpId="0" animBg="1"/>
      <p:bldP spid="312" grpId="1" animBg="1"/>
      <p:bldP spid="313" grpId="0"/>
      <p:bldP spid="313" grpId="1"/>
      <p:bldP spid="315" grpId="0" animBg="1"/>
      <p:bldP spid="315" grpId="1" animBg="1"/>
      <p:bldP spid="316" grpId="0"/>
      <p:bldP spid="316" grpId="1"/>
      <p:bldP spid="318" grpId="0" animBg="1"/>
      <p:bldP spid="318" grpId="1" animBg="1"/>
      <p:bldP spid="319" grpId="0"/>
      <p:bldP spid="319" grpId="1"/>
      <p:bldP spid="321" grpId="0"/>
      <p:bldP spid="321" grpId="1"/>
      <p:bldP spid="322" grpId="0" animBg="1"/>
      <p:bldP spid="322" grpId="1" animBg="1"/>
      <p:bldP spid="323" grpId="0"/>
      <p:bldP spid="323" grpId="1"/>
      <p:bldP spid="328" grpId="0" animBg="1"/>
      <p:bldP spid="328" grpId="1" animBg="1"/>
      <p:bldP spid="329" grpId="0"/>
      <p:bldP spid="329" grpId="1"/>
      <p:bldP spid="331" grpId="0" animBg="1"/>
      <p:bldP spid="331" grpId="1" animBg="1"/>
      <p:bldP spid="332" grpId="0"/>
      <p:bldP spid="332" grpId="1"/>
      <p:bldP spid="334" grpId="0" animBg="1"/>
      <p:bldP spid="334" grpId="1" animBg="1"/>
      <p:bldP spid="335" grpId="0"/>
      <p:bldP spid="335" grpId="1"/>
      <p:bldP spid="337" grpId="0"/>
      <p:bldP spid="337" grpId="1"/>
      <p:bldP spid="338" grpId="0" animBg="1"/>
      <p:bldP spid="338" grpId="1" animBg="1"/>
      <p:bldP spid="339" grpId="0"/>
      <p:bldP spid="3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L-</a:t>
            </a:r>
            <a:r>
              <a:rPr lang="fr-FR" dirty="0" err="1"/>
              <a:t>tree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355372" y="826004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55372" y="854659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81" name="Titre 1"/>
          <p:cNvSpPr txBox="1">
            <a:spLocks/>
          </p:cNvSpPr>
          <p:nvPr/>
        </p:nvSpPr>
        <p:spPr>
          <a:xfrm>
            <a:off x="113617" y="1386466"/>
            <a:ext cx="408500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ctr" defTabSz="3428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b="0" dirty="0"/>
              <a:t>Once the WOTS+ is constructed, the public key is calculated.</a:t>
            </a:r>
            <a:endParaRPr lang="fr-FR" sz="1600" b="0" dirty="0"/>
          </a:p>
          <a:p>
            <a:pPr algn="l"/>
            <a:endParaRPr lang="fr-FR" sz="1600" b="0" dirty="0"/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b="0" dirty="0"/>
              <a:t>Construction of an unbalanced </a:t>
            </a:r>
            <a:r>
              <a:rPr lang="en-US" sz="1600" b="0" dirty="0" err="1"/>
              <a:t>Merkle</a:t>
            </a:r>
            <a:r>
              <a:rPr lang="en-US" sz="1600" b="0" dirty="0"/>
              <a:t> tree to derive the public key</a:t>
            </a:r>
            <a:endParaRPr lang="fr-FR" sz="1600" b="0" dirty="0"/>
          </a:p>
        </p:txBody>
      </p:sp>
      <p:pic>
        <p:nvPicPr>
          <p:cNvPr id="177" name="Imag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62" y="2438400"/>
            <a:ext cx="2324768" cy="2127702"/>
          </a:xfrm>
          <a:prstGeom prst="rect">
            <a:avLst/>
          </a:prstGeom>
        </p:spPr>
      </p:pic>
      <p:sp>
        <p:nvSpPr>
          <p:cNvPr id="196" name="Rectangle à coins arrondis 195"/>
          <p:cNvSpPr/>
          <p:nvPr/>
        </p:nvSpPr>
        <p:spPr>
          <a:xfrm>
            <a:off x="5834189" y="1803489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ZoneTexte 196"/>
              <p:cNvSpPr txBox="1"/>
              <p:nvPr/>
            </p:nvSpPr>
            <p:spPr>
              <a:xfrm>
                <a:off x="5744288" y="1821691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97" name="ZoneText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88" y="1821691"/>
                <a:ext cx="187712" cy="307777"/>
              </a:xfrm>
              <a:prstGeom prst="rect">
                <a:avLst/>
              </a:prstGeom>
              <a:blipFill>
                <a:blip r:embed="rId4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Connecteur droit avec flèche 197"/>
          <p:cNvCxnSpPr>
            <a:endCxn id="196" idx="2"/>
          </p:cNvCxnSpPr>
          <p:nvPr/>
        </p:nvCxnSpPr>
        <p:spPr>
          <a:xfrm flipV="1">
            <a:off x="5957962" y="2182377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6" name="Rectangle à coins arrondis 345"/>
          <p:cNvSpPr/>
          <p:nvPr/>
        </p:nvSpPr>
        <p:spPr>
          <a:xfrm>
            <a:off x="613012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48" name="Connecteur droit avec flèche 347"/>
          <p:cNvCxnSpPr>
            <a:endCxn id="346" idx="2"/>
          </p:cNvCxnSpPr>
          <p:nvPr/>
        </p:nvCxnSpPr>
        <p:spPr>
          <a:xfrm flipV="1">
            <a:off x="625389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" name="Rectangle à coins arrondis 378"/>
          <p:cNvSpPr/>
          <p:nvPr/>
        </p:nvSpPr>
        <p:spPr>
          <a:xfrm>
            <a:off x="642605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81" name="Connecteur droit avec flèche 380"/>
          <p:cNvCxnSpPr>
            <a:endCxn id="379" idx="2"/>
          </p:cNvCxnSpPr>
          <p:nvPr/>
        </p:nvCxnSpPr>
        <p:spPr>
          <a:xfrm flipV="1">
            <a:off x="654982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2" name="Rectangle à coins arrondis 381"/>
          <p:cNvSpPr/>
          <p:nvPr/>
        </p:nvSpPr>
        <p:spPr>
          <a:xfrm>
            <a:off x="672198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84" name="Connecteur droit avec flèche 383"/>
          <p:cNvCxnSpPr>
            <a:endCxn id="382" idx="2"/>
          </p:cNvCxnSpPr>
          <p:nvPr/>
        </p:nvCxnSpPr>
        <p:spPr>
          <a:xfrm flipV="1">
            <a:off x="684575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Rectangle à coins arrondis 384"/>
          <p:cNvSpPr/>
          <p:nvPr/>
        </p:nvSpPr>
        <p:spPr>
          <a:xfrm>
            <a:off x="701791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87" name="Connecteur droit avec flèche 386"/>
          <p:cNvCxnSpPr>
            <a:endCxn id="385" idx="2"/>
          </p:cNvCxnSpPr>
          <p:nvPr/>
        </p:nvCxnSpPr>
        <p:spPr>
          <a:xfrm flipV="1">
            <a:off x="714168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8" name="Rectangle à coins arrondis 387"/>
          <p:cNvSpPr/>
          <p:nvPr/>
        </p:nvSpPr>
        <p:spPr>
          <a:xfrm>
            <a:off x="731384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90" name="Connecteur droit avec flèche 389"/>
          <p:cNvCxnSpPr>
            <a:endCxn id="388" idx="2"/>
          </p:cNvCxnSpPr>
          <p:nvPr/>
        </p:nvCxnSpPr>
        <p:spPr>
          <a:xfrm flipV="1">
            <a:off x="743761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Rectangle à coins arrondis 390"/>
          <p:cNvSpPr/>
          <p:nvPr/>
        </p:nvSpPr>
        <p:spPr>
          <a:xfrm>
            <a:off x="760977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93" name="Connecteur droit avec flèche 392"/>
          <p:cNvCxnSpPr>
            <a:endCxn id="391" idx="2"/>
          </p:cNvCxnSpPr>
          <p:nvPr/>
        </p:nvCxnSpPr>
        <p:spPr>
          <a:xfrm flipV="1">
            <a:off x="773354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4" name="Rectangle à coins arrondis 393"/>
          <p:cNvSpPr/>
          <p:nvPr/>
        </p:nvSpPr>
        <p:spPr>
          <a:xfrm>
            <a:off x="7905700" y="1802241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396" name="Connecteur droit avec flèche 395"/>
          <p:cNvCxnSpPr>
            <a:endCxn id="394" idx="2"/>
          </p:cNvCxnSpPr>
          <p:nvPr/>
        </p:nvCxnSpPr>
        <p:spPr>
          <a:xfrm flipV="1">
            <a:off x="8029473" y="2181129"/>
            <a:ext cx="0" cy="23867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" name="Rectangle à coins arrondis 396"/>
          <p:cNvSpPr/>
          <p:nvPr/>
        </p:nvSpPr>
        <p:spPr>
          <a:xfrm>
            <a:off x="5992646" y="1231533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99" name="Rectangle à coins arrondis 398"/>
          <p:cNvSpPr/>
          <p:nvPr/>
        </p:nvSpPr>
        <p:spPr>
          <a:xfrm>
            <a:off x="6578615" y="1231533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1" name="Rectangle à coins arrondis 400"/>
          <p:cNvSpPr/>
          <p:nvPr/>
        </p:nvSpPr>
        <p:spPr>
          <a:xfrm>
            <a:off x="7164584" y="1231533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3" name="Rectangle à coins arrondis 402"/>
          <p:cNvSpPr/>
          <p:nvPr/>
        </p:nvSpPr>
        <p:spPr>
          <a:xfrm>
            <a:off x="7750553" y="1231533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5" name="Rectangle à coins arrondis 404"/>
          <p:cNvSpPr/>
          <p:nvPr/>
        </p:nvSpPr>
        <p:spPr>
          <a:xfrm>
            <a:off x="6274213" y="639257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7" name="Rectangle à coins arrondis 406"/>
          <p:cNvSpPr/>
          <p:nvPr/>
        </p:nvSpPr>
        <p:spPr>
          <a:xfrm>
            <a:off x="7457933" y="639257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09" name="Rectangle à coins arrondis 408"/>
          <p:cNvSpPr/>
          <p:nvPr/>
        </p:nvSpPr>
        <p:spPr>
          <a:xfrm>
            <a:off x="6845753" y="12782"/>
            <a:ext cx="247546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15" name="Connecteur en angle 14"/>
          <p:cNvCxnSpPr>
            <a:stCxn id="196" idx="0"/>
            <a:endCxn id="397" idx="2"/>
          </p:cNvCxnSpPr>
          <p:nvPr/>
        </p:nvCxnSpPr>
        <p:spPr>
          <a:xfrm rot="5400000" flipH="1" flipV="1">
            <a:off x="5940656" y="1627727"/>
            <a:ext cx="193068" cy="158457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Connecteur en angle 411"/>
          <p:cNvCxnSpPr>
            <a:stCxn id="346" idx="0"/>
            <a:endCxn id="397" idx="2"/>
          </p:cNvCxnSpPr>
          <p:nvPr/>
        </p:nvCxnSpPr>
        <p:spPr>
          <a:xfrm rot="16200000" flipV="1">
            <a:off x="6089246" y="1637594"/>
            <a:ext cx="191820" cy="137474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Connecteur en angle 412"/>
          <p:cNvCxnSpPr>
            <a:stCxn id="379" idx="0"/>
            <a:endCxn id="399" idx="2"/>
          </p:cNvCxnSpPr>
          <p:nvPr/>
        </p:nvCxnSpPr>
        <p:spPr>
          <a:xfrm rot="5400000" flipH="1" flipV="1">
            <a:off x="6530195" y="1630049"/>
            <a:ext cx="191820" cy="15256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Connecteur en angle 413"/>
          <p:cNvCxnSpPr>
            <a:stCxn id="382" idx="0"/>
            <a:endCxn id="399" idx="2"/>
          </p:cNvCxnSpPr>
          <p:nvPr/>
        </p:nvCxnSpPr>
        <p:spPr>
          <a:xfrm rot="16200000" flipV="1">
            <a:off x="6678161" y="1634648"/>
            <a:ext cx="191820" cy="14336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Connecteur en angle 414"/>
          <p:cNvCxnSpPr>
            <a:stCxn id="385" idx="0"/>
            <a:endCxn id="401" idx="2"/>
          </p:cNvCxnSpPr>
          <p:nvPr/>
        </p:nvCxnSpPr>
        <p:spPr>
          <a:xfrm rot="5400000" flipH="1" flipV="1">
            <a:off x="7119110" y="1632994"/>
            <a:ext cx="191820" cy="146674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Connecteur en angle 415"/>
          <p:cNvCxnSpPr>
            <a:stCxn id="388" idx="0"/>
            <a:endCxn id="401" idx="2"/>
          </p:cNvCxnSpPr>
          <p:nvPr/>
        </p:nvCxnSpPr>
        <p:spPr>
          <a:xfrm rot="16200000" flipV="1">
            <a:off x="7267075" y="1631703"/>
            <a:ext cx="191820" cy="149256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Connecteur en angle 416"/>
          <p:cNvCxnSpPr>
            <a:stCxn id="391" idx="0"/>
            <a:endCxn id="403" idx="2"/>
          </p:cNvCxnSpPr>
          <p:nvPr/>
        </p:nvCxnSpPr>
        <p:spPr>
          <a:xfrm rot="5400000" flipH="1" flipV="1">
            <a:off x="7708024" y="1635940"/>
            <a:ext cx="191820" cy="140783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Connecteur en angle 417"/>
          <p:cNvCxnSpPr>
            <a:stCxn id="394" idx="0"/>
            <a:endCxn id="403" idx="2"/>
          </p:cNvCxnSpPr>
          <p:nvPr/>
        </p:nvCxnSpPr>
        <p:spPr>
          <a:xfrm rot="16200000" flipV="1">
            <a:off x="7855990" y="1628757"/>
            <a:ext cx="191820" cy="15514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Connecteur en angle 418"/>
          <p:cNvCxnSpPr>
            <a:stCxn id="403" idx="0"/>
            <a:endCxn id="407" idx="2"/>
          </p:cNvCxnSpPr>
          <p:nvPr/>
        </p:nvCxnSpPr>
        <p:spPr>
          <a:xfrm rot="16200000" flipV="1">
            <a:off x="7621322" y="978529"/>
            <a:ext cx="213388" cy="29262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Connecteur en angle 419"/>
          <p:cNvCxnSpPr>
            <a:stCxn id="401" idx="0"/>
            <a:endCxn id="407" idx="2"/>
          </p:cNvCxnSpPr>
          <p:nvPr/>
        </p:nvCxnSpPr>
        <p:spPr>
          <a:xfrm rot="5400000" flipH="1" flipV="1">
            <a:off x="7328337" y="978165"/>
            <a:ext cx="213388" cy="293349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Connecteur en angle 420"/>
          <p:cNvCxnSpPr>
            <a:stCxn id="397" idx="0"/>
            <a:endCxn id="405" idx="2"/>
          </p:cNvCxnSpPr>
          <p:nvPr/>
        </p:nvCxnSpPr>
        <p:spPr>
          <a:xfrm rot="5400000" flipH="1" flipV="1">
            <a:off x="6150508" y="984056"/>
            <a:ext cx="213388" cy="28156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2" name="Connecteur en angle 421"/>
          <p:cNvCxnSpPr>
            <a:stCxn id="399" idx="0"/>
            <a:endCxn id="405" idx="2"/>
          </p:cNvCxnSpPr>
          <p:nvPr/>
        </p:nvCxnSpPr>
        <p:spPr>
          <a:xfrm rot="16200000" flipV="1">
            <a:off x="6443493" y="972638"/>
            <a:ext cx="213388" cy="304402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Connecteur en angle 422"/>
          <p:cNvCxnSpPr>
            <a:stCxn id="407" idx="0"/>
            <a:endCxn id="409" idx="2"/>
          </p:cNvCxnSpPr>
          <p:nvPr/>
        </p:nvCxnSpPr>
        <p:spPr>
          <a:xfrm rot="16200000" flipV="1">
            <a:off x="7151823" y="209374"/>
            <a:ext cx="247587" cy="61218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Connecteur en angle 425"/>
          <p:cNvCxnSpPr>
            <a:stCxn id="405" idx="0"/>
            <a:endCxn id="409" idx="2"/>
          </p:cNvCxnSpPr>
          <p:nvPr/>
        </p:nvCxnSpPr>
        <p:spPr>
          <a:xfrm rot="5400000" flipH="1" flipV="1">
            <a:off x="6559963" y="229694"/>
            <a:ext cx="247587" cy="57154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ZoneTexte 428"/>
              <p:cNvSpPr txBox="1"/>
              <p:nvPr/>
            </p:nvSpPr>
            <p:spPr>
              <a:xfrm>
                <a:off x="6053455" y="1827207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29" name="ZoneTexte 4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455" y="1827207"/>
                <a:ext cx="187712" cy="307777"/>
              </a:xfrm>
              <a:prstGeom prst="rect">
                <a:avLst/>
              </a:prstGeom>
              <a:blipFill>
                <a:blip r:embed="rId4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ZoneTexte 429"/>
              <p:cNvSpPr txBox="1"/>
              <p:nvPr/>
            </p:nvSpPr>
            <p:spPr>
              <a:xfrm>
                <a:off x="6334047" y="1832723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0" name="ZoneTexte 4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47" y="1832723"/>
                <a:ext cx="187712" cy="307777"/>
              </a:xfrm>
              <a:prstGeom prst="rect">
                <a:avLst/>
              </a:prstGeom>
              <a:blipFill>
                <a:blip r:embed="rId4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ZoneTexte 431"/>
              <p:cNvSpPr txBox="1"/>
              <p:nvPr/>
            </p:nvSpPr>
            <p:spPr>
              <a:xfrm>
                <a:off x="6638449" y="1832723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2" name="ZoneTexte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449" y="1832723"/>
                <a:ext cx="187712" cy="307777"/>
              </a:xfrm>
              <a:prstGeom prst="rect">
                <a:avLst/>
              </a:prstGeom>
              <a:blipFill>
                <a:blip r:embed="rId8"/>
                <a:stretch>
                  <a:fillRect r="-100000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ZoneTexte 432"/>
              <p:cNvSpPr txBox="1"/>
              <p:nvPr/>
            </p:nvSpPr>
            <p:spPr>
              <a:xfrm>
                <a:off x="6932323" y="1832723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3" name="ZoneTexte 4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323" y="1832723"/>
                <a:ext cx="187712" cy="307777"/>
              </a:xfrm>
              <a:prstGeom prst="rect">
                <a:avLst/>
              </a:prstGeom>
              <a:blipFill>
                <a:blip r:embed="rId4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ZoneTexte 433"/>
              <p:cNvSpPr txBox="1"/>
              <p:nvPr/>
            </p:nvSpPr>
            <p:spPr>
              <a:xfrm>
                <a:off x="7231770" y="1832723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4" name="ZoneTexte 4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770" y="1832723"/>
                <a:ext cx="187712" cy="307777"/>
              </a:xfrm>
              <a:prstGeom prst="rect">
                <a:avLst/>
              </a:prstGeom>
              <a:blipFill>
                <a:blip r:embed="rId4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ZoneTexte 434"/>
              <p:cNvSpPr txBox="1"/>
              <p:nvPr/>
            </p:nvSpPr>
            <p:spPr>
              <a:xfrm>
                <a:off x="7515033" y="1819581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5" name="ZoneTexte 4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033" y="1819581"/>
                <a:ext cx="187712" cy="307777"/>
              </a:xfrm>
              <a:prstGeom prst="rect">
                <a:avLst/>
              </a:prstGeom>
              <a:blipFill>
                <a:blip r:embed="rId9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6" name="ZoneTexte 435"/>
              <p:cNvSpPr txBox="1"/>
              <p:nvPr/>
            </p:nvSpPr>
            <p:spPr>
              <a:xfrm>
                <a:off x="7820514" y="1806439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6" name="ZoneTexte 4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514" y="1806439"/>
                <a:ext cx="187712" cy="307777"/>
              </a:xfrm>
              <a:prstGeom prst="rect">
                <a:avLst/>
              </a:prstGeom>
              <a:blipFill>
                <a:blip r:embed="rId9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ZoneTexte 436"/>
              <p:cNvSpPr txBox="1"/>
              <p:nvPr/>
            </p:nvSpPr>
            <p:spPr>
              <a:xfrm>
                <a:off x="7669604" y="1255789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7" name="ZoneTexte 4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604" y="1255789"/>
                <a:ext cx="187712" cy="307777"/>
              </a:xfrm>
              <a:prstGeom prst="rect">
                <a:avLst/>
              </a:prstGeom>
              <a:blipFill>
                <a:blip r:embed="rId10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ZoneTexte 437"/>
              <p:cNvSpPr txBox="1"/>
              <p:nvPr/>
            </p:nvSpPr>
            <p:spPr>
              <a:xfrm>
                <a:off x="7082671" y="1255790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8" name="ZoneTexte 4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671" y="1255790"/>
                <a:ext cx="187712" cy="307777"/>
              </a:xfrm>
              <a:prstGeom prst="rect">
                <a:avLst/>
              </a:prstGeom>
              <a:blipFill>
                <a:blip r:embed="rId9"/>
                <a:stretch>
                  <a:fillRect r="-100000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ZoneTexte 438"/>
              <p:cNvSpPr txBox="1"/>
              <p:nvPr/>
            </p:nvSpPr>
            <p:spPr>
              <a:xfrm>
                <a:off x="6500887" y="1255789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39" name="ZoneTexte 4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87" y="1255789"/>
                <a:ext cx="187712" cy="307777"/>
              </a:xfrm>
              <a:prstGeom prst="rect">
                <a:avLst/>
              </a:prstGeom>
              <a:blipFill>
                <a:blip r:embed="rId10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ZoneTexte 439"/>
              <p:cNvSpPr txBox="1"/>
              <p:nvPr/>
            </p:nvSpPr>
            <p:spPr>
              <a:xfrm>
                <a:off x="5907185" y="1267088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40" name="ZoneTexte 4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185" y="1267088"/>
                <a:ext cx="187712" cy="307777"/>
              </a:xfrm>
              <a:prstGeom prst="rect">
                <a:avLst/>
              </a:prstGeom>
              <a:blipFill>
                <a:blip r:embed="rId4"/>
                <a:stretch>
                  <a:fillRect r="-103226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ZoneTexte 440"/>
              <p:cNvSpPr txBox="1"/>
              <p:nvPr/>
            </p:nvSpPr>
            <p:spPr>
              <a:xfrm>
                <a:off x="6205031" y="648291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41" name="ZoneTexte 4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31" y="648291"/>
                <a:ext cx="187712" cy="307777"/>
              </a:xfrm>
              <a:prstGeom prst="rect">
                <a:avLst/>
              </a:prstGeom>
              <a:blipFill>
                <a:blip r:embed="rId9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2" name="ZoneTexte 441"/>
              <p:cNvSpPr txBox="1"/>
              <p:nvPr/>
            </p:nvSpPr>
            <p:spPr>
              <a:xfrm>
                <a:off x="7373674" y="648291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42" name="ZoneTexte 4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674" y="648291"/>
                <a:ext cx="187712" cy="307777"/>
              </a:xfrm>
              <a:prstGeom prst="rect">
                <a:avLst/>
              </a:prstGeom>
              <a:blipFill>
                <a:blip r:embed="rId9"/>
                <a:stretch>
                  <a:fillRect r="-10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ZoneTexte 442"/>
              <p:cNvSpPr txBox="1"/>
              <p:nvPr/>
            </p:nvSpPr>
            <p:spPr>
              <a:xfrm>
                <a:off x="6766500" y="43582"/>
                <a:ext cx="1877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43" name="ZoneTexte 4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00" y="43582"/>
                <a:ext cx="187712" cy="307777"/>
              </a:xfrm>
              <a:prstGeom prst="rect">
                <a:avLst/>
              </a:prstGeom>
              <a:blipFill>
                <a:blip r:embed="rId9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4" name="Image 4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45" y="101222"/>
            <a:ext cx="612000" cy="202008"/>
          </a:xfrm>
          <a:prstGeom prst="rect">
            <a:avLst/>
          </a:prstGeom>
        </p:spPr>
      </p:pic>
      <p:cxnSp>
        <p:nvCxnSpPr>
          <p:cNvPr id="445" name="Connecteur droit avec flèche 444"/>
          <p:cNvCxnSpPr>
            <a:stCxn id="409" idx="3"/>
            <a:endCxn id="444" idx="1"/>
          </p:cNvCxnSpPr>
          <p:nvPr/>
        </p:nvCxnSpPr>
        <p:spPr>
          <a:xfrm>
            <a:off x="7093299" y="202226"/>
            <a:ext cx="303446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8" name="Image 4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8" y="132426"/>
            <a:ext cx="2509314" cy="44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1" grpId="0"/>
      <p:bldP spid="196" grpId="0" animBg="1"/>
      <p:bldP spid="196" grpId="1" animBg="1"/>
      <p:bldP spid="197" grpId="0"/>
      <p:bldP spid="197" grpId="1"/>
      <p:bldP spid="346" grpId="0" animBg="1"/>
      <p:bldP spid="346" grpId="1" animBg="1"/>
      <p:bldP spid="379" grpId="0" animBg="1"/>
      <p:bldP spid="379" grpId="1" animBg="1"/>
      <p:bldP spid="382" grpId="0" animBg="1"/>
      <p:bldP spid="382" grpId="1" animBg="1"/>
      <p:bldP spid="385" grpId="0" animBg="1"/>
      <p:bldP spid="385" grpId="1" animBg="1"/>
      <p:bldP spid="388" grpId="0" animBg="1"/>
      <p:bldP spid="388" grpId="1" animBg="1"/>
      <p:bldP spid="391" grpId="0" animBg="1"/>
      <p:bldP spid="391" grpId="1" animBg="1"/>
      <p:bldP spid="394" grpId="0" animBg="1"/>
      <p:bldP spid="394" grpId="1" animBg="1"/>
      <p:bldP spid="397" grpId="0" animBg="1"/>
      <p:bldP spid="397" grpId="1" animBg="1"/>
      <p:bldP spid="399" grpId="0" animBg="1"/>
      <p:bldP spid="399" grpId="1" animBg="1"/>
      <p:bldP spid="401" grpId="0" animBg="1"/>
      <p:bldP spid="401" grpId="1" animBg="1"/>
      <p:bldP spid="403" grpId="0" animBg="1"/>
      <p:bldP spid="403" grpId="1" animBg="1"/>
      <p:bldP spid="405" grpId="0" animBg="1"/>
      <p:bldP spid="405" grpId="1" animBg="1"/>
      <p:bldP spid="407" grpId="0" animBg="1"/>
      <p:bldP spid="407" grpId="1" animBg="1"/>
      <p:bldP spid="409" grpId="0" animBg="1"/>
      <p:bldP spid="409" grpId="1" animBg="1"/>
      <p:bldP spid="429" grpId="0"/>
      <p:bldP spid="429" grpId="1"/>
      <p:bldP spid="430" grpId="0"/>
      <p:bldP spid="430" grpId="1"/>
      <p:bldP spid="432" grpId="0"/>
      <p:bldP spid="432" grpId="1"/>
      <p:bldP spid="433" grpId="0"/>
      <p:bldP spid="433" grpId="1"/>
      <p:bldP spid="434" grpId="0"/>
      <p:bldP spid="434" grpId="1"/>
      <p:bldP spid="435" grpId="0"/>
      <p:bldP spid="435" grpId="1"/>
      <p:bldP spid="436" grpId="0"/>
      <p:bldP spid="436" grpId="1"/>
      <p:bldP spid="437" grpId="0"/>
      <p:bldP spid="437" grpId="1"/>
      <p:bldP spid="438" grpId="0"/>
      <p:bldP spid="438" grpId="1"/>
      <p:bldP spid="439" grpId="0"/>
      <p:bldP spid="439" grpId="1"/>
      <p:bldP spid="440" grpId="0"/>
      <p:bldP spid="440" grpId="1"/>
      <p:bldP spid="441" grpId="0"/>
      <p:bldP spid="441" grpId="1"/>
      <p:bldP spid="442" grpId="0"/>
      <p:bldP spid="442" grpId="1"/>
      <p:bldP spid="443" grpId="0"/>
      <p:bldP spid="4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5372" y="826004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55372" y="854659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itre 1"/>
              <p:cNvSpPr txBox="1">
                <a:spLocks/>
              </p:cNvSpPr>
              <p:nvPr/>
            </p:nvSpPr>
            <p:spPr>
              <a:xfrm>
                <a:off x="113617" y="1386466"/>
                <a:ext cx="3990524" cy="132959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marR="0" indent="0" algn="ctr" defTabSz="34289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kern="12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fr-FR" sz="1600" b="0" dirty="0"/>
                  <a:t>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b="0" dirty="0"/>
                  <a:t> WOTS+</a:t>
                </a:r>
              </a:p>
              <a:p>
                <a:pPr algn="l"/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fr-FR" sz="1600" b="0" dirty="0"/>
                  <a:t>Construction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b="0" dirty="0"/>
                  <a:t> public keys</a:t>
                </a:r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Construction of a binary </a:t>
                </a:r>
                <a:r>
                  <a:rPr lang="en-US" sz="1600" b="0" dirty="0" err="1"/>
                  <a:t>Merkle</a:t>
                </a:r>
                <a:r>
                  <a:rPr lang="en-US" sz="1600" b="0" dirty="0"/>
                  <a:t> tree to derive the XMSS public key</a:t>
                </a:r>
                <a:endParaRPr lang="fr-FR" sz="1600" b="0" dirty="0"/>
              </a:p>
            </p:txBody>
          </p:sp>
        </mc:Choice>
        <mc:Fallback xmlns="">
          <p:sp>
            <p:nvSpPr>
              <p:cNvPr id="181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7" y="1386466"/>
                <a:ext cx="3990524" cy="1329595"/>
              </a:xfrm>
              <a:prstGeom prst="rect">
                <a:avLst/>
              </a:prstGeom>
              <a:blipFill>
                <a:blip r:embed="rId3"/>
                <a:stretch>
                  <a:fillRect l="-2905" t="-6393" r="-153" b="-8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Imag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75" y="2481706"/>
            <a:ext cx="1136572" cy="200819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3" y="2481705"/>
            <a:ext cx="1136572" cy="200819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11" y="2481704"/>
            <a:ext cx="1136572" cy="200819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16" y="2481706"/>
            <a:ext cx="1136572" cy="20081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79148" y="34811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67" name="Connecteur droit avec flèche 66"/>
          <p:cNvCxnSpPr>
            <a:endCxn id="68" idx="2"/>
          </p:cNvCxnSpPr>
          <p:nvPr/>
        </p:nvCxnSpPr>
        <p:spPr>
          <a:xfrm flipV="1">
            <a:off x="4321429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67"/>
          <p:cNvSpPr/>
          <p:nvPr/>
        </p:nvSpPr>
        <p:spPr>
          <a:xfrm>
            <a:off x="4134457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4093498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98" y="2006487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>
            <a:endCxn id="71" idx="2"/>
          </p:cNvCxnSpPr>
          <p:nvPr/>
        </p:nvCxnSpPr>
        <p:spPr>
          <a:xfrm flipV="1">
            <a:off x="5459765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5272793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5231834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34" y="2006487"/>
                <a:ext cx="4838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necteur droit avec flèche 72"/>
          <p:cNvCxnSpPr>
            <a:endCxn id="74" idx="2"/>
          </p:cNvCxnSpPr>
          <p:nvPr/>
        </p:nvCxnSpPr>
        <p:spPr>
          <a:xfrm flipV="1">
            <a:off x="6613341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à coins arrondis 73"/>
          <p:cNvSpPr/>
          <p:nvPr/>
        </p:nvSpPr>
        <p:spPr>
          <a:xfrm>
            <a:off x="6426369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6385410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10" y="2006487"/>
                <a:ext cx="48385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eur droit avec flèche 75"/>
          <p:cNvCxnSpPr>
            <a:endCxn id="77" idx="2"/>
          </p:cNvCxnSpPr>
          <p:nvPr/>
        </p:nvCxnSpPr>
        <p:spPr>
          <a:xfrm flipV="1">
            <a:off x="8492620" y="2340590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à coins arrondis 76"/>
          <p:cNvSpPr/>
          <p:nvPr/>
        </p:nvSpPr>
        <p:spPr>
          <a:xfrm>
            <a:off x="8305648" y="1961702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8264689" y="1995635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9" y="1995635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à coins arrondis 78"/>
          <p:cNvSpPr/>
          <p:nvPr/>
        </p:nvSpPr>
        <p:spPr>
          <a:xfrm>
            <a:off x="4695148" y="1190458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4654189" y="1224391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89" y="1224391"/>
                <a:ext cx="483850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à coins arrondis 80"/>
          <p:cNvSpPr/>
          <p:nvPr/>
        </p:nvSpPr>
        <p:spPr>
          <a:xfrm>
            <a:off x="7101969" y="122439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/>
              <p:cNvSpPr txBox="1"/>
              <p:nvPr/>
            </p:nvSpPr>
            <p:spPr>
              <a:xfrm>
                <a:off x="7061010" y="125832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10" y="1258324"/>
                <a:ext cx="4838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à coins arrondis 82"/>
          <p:cNvSpPr/>
          <p:nvPr/>
        </p:nvSpPr>
        <p:spPr>
          <a:xfrm>
            <a:off x="8740482" y="122439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/>
              <p:cNvSpPr txBox="1"/>
              <p:nvPr/>
            </p:nvSpPr>
            <p:spPr>
              <a:xfrm>
                <a:off x="8699523" y="125832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23" y="1258324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ngle 5"/>
          <p:cNvCxnSpPr>
            <a:stCxn id="68" idx="0"/>
          </p:cNvCxnSpPr>
          <p:nvPr/>
        </p:nvCxnSpPr>
        <p:spPr>
          <a:xfrm rot="5400000" flipH="1" flipV="1">
            <a:off x="4397099" y="1486795"/>
            <a:ext cx="410828" cy="560691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ngle 88"/>
          <p:cNvCxnSpPr>
            <a:stCxn id="71" idx="0"/>
          </p:cNvCxnSpPr>
          <p:nvPr/>
        </p:nvCxnSpPr>
        <p:spPr>
          <a:xfrm rot="16200000" flipV="1">
            <a:off x="4966268" y="1478317"/>
            <a:ext cx="410828" cy="57764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74" idx="0"/>
          </p:cNvCxnSpPr>
          <p:nvPr/>
        </p:nvCxnSpPr>
        <p:spPr>
          <a:xfrm rot="5400000" flipH="1" flipV="1">
            <a:off x="6763433" y="1446307"/>
            <a:ext cx="376895" cy="67560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ngle 96"/>
          <p:cNvCxnSpPr>
            <a:stCxn id="77" idx="0"/>
          </p:cNvCxnSpPr>
          <p:nvPr/>
        </p:nvCxnSpPr>
        <p:spPr>
          <a:xfrm rot="5400000" flipH="1" flipV="1">
            <a:off x="8527755" y="1561264"/>
            <a:ext cx="366043" cy="434834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7615563" y="19617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04" name="Connecteur en angle 103"/>
          <p:cNvCxnSpPr>
            <a:stCxn id="79" idx="0"/>
          </p:cNvCxnSpPr>
          <p:nvPr/>
        </p:nvCxnSpPr>
        <p:spPr>
          <a:xfrm rot="5400000" flipH="1" flipV="1">
            <a:off x="5371775" y="519968"/>
            <a:ext cx="181574" cy="1159406"/>
          </a:xfrm>
          <a:prstGeom prst="bentConnector3">
            <a:avLst>
              <a:gd name="adj1" fmla="val 3741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à coins arrondis 104"/>
          <p:cNvSpPr/>
          <p:nvPr/>
        </p:nvSpPr>
        <p:spPr>
          <a:xfrm>
            <a:off x="5854554" y="622376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105"/>
              <p:cNvSpPr txBox="1"/>
              <p:nvPr/>
            </p:nvSpPr>
            <p:spPr>
              <a:xfrm>
                <a:off x="5813595" y="656309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ZoneTexte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95" y="656309"/>
                <a:ext cx="48385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Connecteur en angle 108"/>
          <p:cNvCxnSpPr>
            <a:stCxn id="81" idx="0"/>
          </p:cNvCxnSpPr>
          <p:nvPr/>
        </p:nvCxnSpPr>
        <p:spPr>
          <a:xfrm rot="16200000" flipV="1">
            <a:off x="6558220" y="492930"/>
            <a:ext cx="215507" cy="124741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à coins arrondis 113"/>
          <p:cNvSpPr/>
          <p:nvPr/>
        </p:nvSpPr>
        <p:spPr>
          <a:xfrm>
            <a:off x="7097674" y="3785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/>
              <p:cNvSpPr txBox="1"/>
              <p:nvPr/>
            </p:nvSpPr>
            <p:spPr>
              <a:xfrm>
                <a:off x="7056715" y="7178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ZoneTexte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15" y="71786"/>
                <a:ext cx="48385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en angle 115"/>
          <p:cNvCxnSpPr>
            <a:stCxn id="105" idx="0"/>
            <a:endCxn id="114" idx="2"/>
          </p:cNvCxnSpPr>
          <p:nvPr/>
        </p:nvCxnSpPr>
        <p:spPr>
          <a:xfrm rot="5400000" flipH="1" flipV="1">
            <a:off x="6561008" y="-102001"/>
            <a:ext cx="205635" cy="124312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>
            <a:stCxn id="83" idx="0"/>
            <a:endCxn id="114" idx="2"/>
          </p:cNvCxnSpPr>
          <p:nvPr/>
        </p:nvCxnSpPr>
        <p:spPr>
          <a:xfrm flipH="1" flipV="1">
            <a:off x="7285385" y="416741"/>
            <a:ext cx="1642808" cy="807650"/>
          </a:xfrm>
          <a:prstGeom prst="straightConnector1">
            <a:avLst/>
          </a:prstGeom>
          <a:ln w="9525" cmpd="sng">
            <a:solidFill>
              <a:schemeClr val="bg1"/>
            </a:solidFill>
            <a:prstDash val="lg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Image 1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49058" y="46698"/>
            <a:ext cx="171864" cy="357951"/>
          </a:xfrm>
          <a:prstGeom prst="rect">
            <a:avLst/>
          </a:prstGeom>
        </p:spPr>
      </p:pic>
      <p:cxnSp>
        <p:nvCxnSpPr>
          <p:cNvPr id="127" name="Connecteur droit avec flèche 126"/>
          <p:cNvCxnSpPr>
            <a:stCxn id="115" idx="3"/>
            <a:endCxn id="126" idx="0"/>
          </p:cNvCxnSpPr>
          <p:nvPr/>
        </p:nvCxnSpPr>
        <p:spPr>
          <a:xfrm flipV="1">
            <a:off x="7540565" y="225674"/>
            <a:ext cx="415450" cy="1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/>
              <p:cNvSpPr txBox="1"/>
              <p:nvPr/>
            </p:nvSpPr>
            <p:spPr>
              <a:xfrm>
                <a:off x="113447" y="3931286"/>
                <a:ext cx="3701013" cy="31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𝑝𝑟𝑖</m:t>
                      </m:r>
                      <m:sSup>
                        <m:sSupPr>
                          <m:ctrlPr>
                            <a:rPr lang="fr-F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F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𝑃𝑅𝐹</m:t>
                              </m:r>
                            </m:e>
                          </m:d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      </m:t>
                          </m:r>
                        </m:e>
                      </m:d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2" name="ZoneTexte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7" y="3931286"/>
                <a:ext cx="3701013" cy="316690"/>
              </a:xfrm>
              <a:prstGeom prst="rect">
                <a:avLst/>
              </a:prstGeom>
              <a:blipFill>
                <a:blip r:embed="rId11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" name="Image 1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4" y="4013429"/>
            <a:ext cx="204413" cy="204413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58" y="4016735"/>
            <a:ext cx="204413" cy="204413"/>
          </a:xfrm>
          <a:prstGeom prst="rect">
            <a:avLst/>
          </a:prstGeom>
        </p:spPr>
      </p:pic>
      <p:pic>
        <p:nvPicPr>
          <p:cNvPr id="135" name="Image 1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4013428"/>
            <a:ext cx="204413" cy="204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ZoneTexte 135"/>
              <p:cNvSpPr txBox="1"/>
              <p:nvPr/>
            </p:nvSpPr>
            <p:spPr>
              <a:xfrm>
                <a:off x="113447" y="4312572"/>
                <a:ext cx="2073003" cy="31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𝑝𝑢𝑏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)</m:t>
                      </m:r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6" name="ZoneTexte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7" y="4312572"/>
                <a:ext cx="2073003" cy="316690"/>
              </a:xfrm>
              <a:prstGeom prst="rect">
                <a:avLst/>
              </a:prstGeom>
              <a:blipFill>
                <a:blip r:embed="rId13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1" name="Image 1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4" y="4010229"/>
            <a:ext cx="204413" cy="204413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1835" y="3984775"/>
            <a:ext cx="122587" cy="255319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8965" y="4343257"/>
            <a:ext cx="122587" cy="2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1" grpId="0"/>
      <p:bldP spid="2" grpId="0"/>
      <p:bldP spid="68" grpId="0" animBg="1"/>
      <p:bldP spid="69" grpId="0"/>
      <p:bldP spid="71" grpId="0" animBg="1"/>
      <p:bldP spid="72" grpId="0"/>
      <p:bldP spid="74" grpId="0" animBg="1"/>
      <p:bldP spid="75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103" grpId="0"/>
      <p:bldP spid="105" grpId="0" animBg="1"/>
      <p:bldP spid="106" grpId="0"/>
      <p:bldP spid="114" grpId="0" animBg="1"/>
      <p:bldP spid="115" grpId="0"/>
      <p:bldP spid="132" grpId="0"/>
      <p:bldP spid="1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5372" y="826004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55372" y="854659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SignGen</a:t>
            </a:r>
            <a:endParaRPr lang="fr-FR" sz="1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itre 1"/>
              <p:cNvSpPr txBox="1">
                <a:spLocks/>
              </p:cNvSpPr>
              <p:nvPr/>
            </p:nvSpPr>
            <p:spPr>
              <a:xfrm>
                <a:off x="113617" y="1386466"/>
                <a:ext cx="3653998" cy="269214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marR="0" indent="0" algn="ctr" defTabSz="34289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kern="12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fr-FR" sz="1600" b="0" dirty="0" err="1"/>
                  <a:t>Compute</a:t>
                </a:r>
                <a:r>
                  <a:rPr lang="fr-FR" sz="1600" b="0" dirty="0"/>
                  <a:t> a </a:t>
                </a:r>
                <a:r>
                  <a:rPr lang="fr-FR" sz="1600" b="0" dirty="0" err="1"/>
                  <a:t>random</a:t>
                </a:r>
                <a:r>
                  <a:rPr lang="fr-FR" sz="1600" b="0" dirty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Hash computation: concatenation of the message, 𝑟, the XMSS public key, 𝑖𝑑𝑥</a:t>
                </a:r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en-US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Checksum computation from the hash value</a:t>
                </a:r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Concatenation of the hashed value and the checksum to construct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fr-FR" sz="1600" b="0" dirty="0"/>
              </a:p>
            </p:txBody>
          </p:sp>
        </mc:Choice>
        <mc:Fallback xmlns="">
          <p:sp>
            <p:nvSpPr>
              <p:cNvPr id="181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7" y="1386466"/>
                <a:ext cx="3653998" cy="2692147"/>
              </a:xfrm>
              <a:prstGeom prst="rect">
                <a:avLst/>
              </a:prstGeom>
              <a:blipFill>
                <a:blip r:embed="rId3"/>
                <a:stretch>
                  <a:fillRect l="-3172" t="-3167" r="-3840" b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Imag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75" y="2481706"/>
            <a:ext cx="1136572" cy="200819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3" y="2481705"/>
            <a:ext cx="1136572" cy="200819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11" y="2481704"/>
            <a:ext cx="1136572" cy="200819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16" y="2481706"/>
            <a:ext cx="1136572" cy="20081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79148" y="34811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67" name="Connecteur droit avec flèche 66"/>
          <p:cNvCxnSpPr>
            <a:endCxn id="68" idx="2"/>
          </p:cNvCxnSpPr>
          <p:nvPr/>
        </p:nvCxnSpPr>
        <p:spPr>
          <a:xfrm flipV="1">
            <a:off x="4321429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67"/>
          <p:cNvSpPr/>
          <p:nvPr/>
        </p:nvSpPr>
        <p:spPr>
          <a:xfrm>
            <a:off x="4134457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4093498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98" y="2006487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>
            <a:endCxn id="71" idx="2"/>
          </p:cNvCxnSpPr>
          <p:nvPr/>
        </p:nvCxnSpPr>
        <p:spPr>
          <a:xfrm flipV="1">
            <a:off x="5459765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5272793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5231834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34" y="2006487"/>
                <a:ext cx="4838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necteur droit avec flèche 72"/>
          <p:cNvCxnSpPr>
            <a:endCxn id="74" idx="2"/>
          </p:cNvCxnSpPr>
          <p:nvPr/>
        </p:nvCxnSpPr>
        <p:spPr>
          <a:xfrm flipV="1">
            <a:off x="6613341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à coins arrondis 73"/>
          <p:cNvSpPr/>
          <p:nvPr/>
        </p:nvSpPr>
        <p:spPr>
          <a:xfrm>
            <a:off x="6426369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6385410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10" y="2006487"/>
                <a:ext cx="48385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eur droit avec flèche 75"/>
          <p:cNvCxnSpPr>
            <a:endCxn id="77" idx="2"/>
          </p:cNvCxnSpPr>
          <p:nvPr/>
        </p:nvCxnSpPr>
        <p:spPr>
          <a:xfrm flipV="1">
            <a:off x="8492620" y="2340590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à coins arrondis 76"/>
          <p:cNvSpPr/>
          <p:nvPr/>
        </p:nvSpPr>
        <p:spPr>
          <a:xfrm>
            <a:off x="8305648" y="1961702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8264689" y="1995635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9" y="1995635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à coins arrondis 78"/>
          <p:cNvSpPr/>
          <p:nvPr/>
        </p:nvSpPr>
        <p:spPr>
          <a:xfrm>
            <a:off x="4695148" y="1190458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4654189" y="1224391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89" y="1224391"/>
                <a:ext cx="483850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à coins arrondis 80"/>
          <p:cNvSpPr/>
          <p:nvPr/>
        </p:nvSpPr>
        <p:spPr>
          <a:xfrm>
            <a:off x="7101969" y="122439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/>
              <p:cNvSpPr txBox="1"/>
              <p:nvPr/>
            </p:nvSpPr>
            <p:spPr>
              <a:xfrm>
                <a:off x="7061010" y="125832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10" y="1258324"/>
                <a:ext cx="4838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à coins arrondis 82"/>
          <p:cNvSpPr/>
          <p:nvPr/>
        </p:nvSpPr>
        <p:spPr>
          <a:xfrm>
            <a:off x="8740482" y="1231007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/>
              <p:cNvSpPr txBox="1"/>
              <p:nvPr/>
            </p:nvSpPr>
            <p:spPr>
              <a:xfrm>
                <a:off x="8699523" y="125832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23" y="1258324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ngle 5"/>
          <p:cNvCxnSpPr>
            <a:stCxn id="68" idx="0"/>
          </p:cNvCxnSpPr>
          <p:nvPr/>
        </p:nvCxnSpPr>
        <p:spPr>
          <a:xfrm rot="5400000" flipH="1" flipV="1">
            <a:off x="4397099" y="1486795"/>
            <a:ext cx="410828" cy="560691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ngle 88"/>
          <p:cNvCxnSpPr>
            <a:stCxn id="71" idx="0"/>
          </p:cNvCxnSpPr>
          <p:nvPr/>
        </p:nvCxnSpPr>
        <p:spPr>
          <a:xfrm rot="16200000" flipV="1">
            <a:off x="4966268" y="1478317"/>
            <a:ext cx="410828" cy="57764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74" idx="0"/>
          </p:cNvCxnSpPr>
          <p:nvPr/>
        </p:nvCxnSpPr>
        <p:spPr>
          <a:xfrm rot="5400000" flipH="1" flipV="1">
            <a:off x="6763433" y="1446307"/>
            <a:ext cx="376895" cy="67560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ngle 96"/>
          <p:cNvCxnSpPr>
            <a:stCxn id="77" idx="0"/>
          </p:cNvCxnSpPr>
          <p:nvPr/>
        </p:nvCxnSpPr>
        <p:spPr>
          <a:xfrm rot="5400000" flipH="1" flipV="1">
            <a:off x="8527755" y="1561264"/>
            <a:ext cx="366043" cy="434834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7615563" y="19617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04" name="Connecteur en angle 103"/>
          <p:cNvCxnSpPr>
            <a:stCxn id="79" idx="0"/>
          </p:cNvCxnSpPr>
          <p:nvPr/>
        </p:nvCxnSpPr>
        <p:spPr>
          <a:xfrm rot="5400000" flipH="1" flipV="1">
            <a:off x="5371775" y="519968"/>
            <a:ext cx="181574" cy="1159406"/>
          </a:xfrm>
          <a:prstGeom prst="bentConnector3">
            <a:avLst>
              <a:gd name="adj1" fmla="val 3741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à coins arrondis 104"/>
          <p:cNvSpPr/>
          <p:nvPr/>
        </p:nvSpPr>
        <p:spPr>
          <a:xfrm>
            <a:off x="5854554" y="622376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105"/>
              <p:cNvSpPr txBox="1"/>
              <p:nvPr/>
            </p:nvSpPr>
            <p:spPr>
              <a:xfrm>
                <a:off x="5813595" y="656309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ZoneTexte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95" y="656309"/>
                <a:ext cx="48385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Connecteur en angle 108"/>
          <p:cNvCxnSpPr>
            <a:stCxn id="81" idx="0"/>
          </p:cNvCxnSpPr>
          <p:nvPr/>
        </p:nvCxnSpPr>
        <p:spPr>
          <a:xfrm rot="16200000" flipV="1">
            <a:off x="6558220" y="492930"/>
            <a:ext cx="215507" cy="124741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à coins arrondis 113"/>
          <p:cNvSpPr/>
          <p:nvPr/>
        </p:nvSpPr>
        <p:spPr>
          <a:xfrm>
            <a:off x="7097674" y="3785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/>
              <p:cNvSpPr txBox="1"/>
              <p:nvPr/>
            </p:nvSpPr>
            <p:spPr>
              <a:xfrm>
                <a:off x="7056715" y="7178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ZoneTexte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15" y="71786"/>
                <a:ext cx="48385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en angle 115"/>
          <p:cNvCxnSpPr>
            <a:stCxn id="105" idx="0"/>
            <a:endCxn id="114" idx="2"/>
          </p:cNvCxnSpPr>
          <p:nvPr/>
        </p:nvCxnSpPr>
        <p:spPr>
          <a:xfrm rot="5400000" flipH="1" flipV="1">
            <a:off x="6561008" y="-102001"/>
            <a:ext cx="205635" cy="124312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>
            <a:stCxn id="83" idx="0"/>
            <a:endCxn id="114" idx="2"/>
          </p:cNvCxnSpPr>
          <p:nvPr/>
        </p:nvCxnSpPr>
        <p:spPr>
          <a:xfrm flipH="1" flipV="1">
            <a:off x="7285385" y="416741"/>
            <a:ext cx="1642808" cy="807650"/>
          </a:xfrm>
          <a:prstGeom prst="straightConnector1">
            <a:avLst/>
          </a:prstGeom>
          <a:ln w="9525" cmpd="sng">
            <a:solidFill>
              <a:schemeClr val="bg1"/>
            </a:solidFill>
            <a:prstDash val="lg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5060578" y="4426509"/>
                <a:ext cx="1549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78" y="4426509"/>
                <a:ext cx="154922" cy="230832"/>
              </a:xfrm>
              <a:prstGeom prst="rect">
                <a:avLst/>
              </a:prstGeom>
              <a:blipFill>
                <a:blip r:embed="rId12"/>
                <a:stretch>
                  <a:fillRect l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4930606" y="4422004"/>
                <a:ext cx="1495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06" y="4422004"/>
                <a:ext cx="149590" cy="230832"/>
              </a:xfrm>
              <a:prstGeom prst="rect">
                <a:avLst/>
              </a:prstGeom>
              <a:blipFill>
                <a:blip r:embed="rId13"/>
                <a:stretch>
                  <a:fillRect l="-20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5205091" y="4421914"/>
                <a:ext cx="16181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91" y="4421914"/>
                <a:ext cx="161813" cy="230832"/>
              </a:xfrm>
              <a:prstGeom prst="rect">
                <a:avLst/>
              </a:prstGeom>
              <a:blipFill>
                <a:blip r:embed="rId14"/>
                <a:stretch>
                  <a:fillRect l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5345189" y="4421969"/>
                <a:ext cx="1485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89" y="4421969"/>
                <a:ext cx="148563" cy="230832"/>
              </a:xfrm>
              <a:prstGeom prst="rect">
                <a:avLst/>
              </a:prstGeom>
              <a:blipFill>
                <a:blip r:embed="rId23"/>
                <a:stretch>
                  <a:fillRect l="-20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5468593" y="4416316"/>
                <a:ext cx="16546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593" y="4416316"/>
                <a:ext cx="165467" cy="230832"/>
              </a:xfrm>
              <a:prstGeom prst="rect">
                <a:avLst/>
              </a:prstGeom>
              <a:blipFill>
                <a:blip r:embed="rId24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5615269" y="4414230"/>
                <a:ext cx="17038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69" y="4414230"/>
                <a:ext cx="170385" cy="230832"/>
              </a:xfrm>
              <a:prstGeom prst="rect">
                <a:avLst/>
              </a:prstGeom>
              <a:blipFill>
                <a:blip r:embed="rId25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5906103" y="4411360"/>
                <a:ext cx="189427" cy="24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sz="9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03" y="4411360"/>
                <a:ext cx="189427" cy="241476"/>
              </a:xfrm>
              <a:prstGeom prst="rect">
                <a:avLst/>
              </a:prstGeom>
              <a:blipFill>
                <a:blip r:embed="rId26"/>
                <a:stretch>
                  <a:fillRect l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5765173" y="4398956"/>
                <a:ext cx="1309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173" y="4398956"/>
                <a:ext cx="130971" cy="230832"/>
              </a:xfrm>
              <a:prstGeom prst="rect">
                <a:avLst/>
              </a:prstGeom>
              <a:blipFill>
                <a:blip r:embed="rId27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Ellipse 59"/>
          <p:cNvSpPr/>
          <p:nvPr/>
        </p:nvSpPr>
        <p:spPr>
          <a:xfrm>
            <a:off x="4962329" y="4085969"/>
            <a:ext cx="45719" cy="45719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5103300" y="4284192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5238683" y="38763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5379087" y="379257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5519777" y="4085969"/>
            <a:ext cx="45719" cy="45719"/>
          </a:xfrm>
          <a:prstGeom prst="ellipse">
            <a:avLst/>
          </a:prstGeom>
          <a:solidFill>
            <a:srgbClr val="B425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5662364" y="3860188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5942642" y="3832031"/>
            <a:ext cx="45719" cy="45719"/>
          </a:xfrm>
          <a:prstGeom prst="ellipse">
            <a:avLst/>
          </a:prstGeom>
          <a:solidFill>
            <a:srgbClr val="B425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ZoneTexte 89"/>
              <p:cNvSpPr txBox="1"/>
              <p:nvPr/>
            </p:nvSpPr>
            <p:spPr>
              <a:xfrm>
                <a:off x="5188761" y="4691038"/>
                <a:ext cx="6648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05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𝑖𝑑𝑥</m:t>
                    </m:r>
                    <m:r>
                      <a:rPr lang="fr-FR" sz="105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sz="105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ZoneText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61" y="4691038"/>
                <a:ext cx="664876" cy="2539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4905694" y="2580468"/>
            <a:ext cx="1145818" cy="2138766"/>
          </a:xfrm>
          <a:prstGeom prst="roundRect">
            <a:avLst/>
          </a:prstGeom>
          <a:noFill/>
          <a:ln>
            <a:solidFill>
              <a:srgbClr val="33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/>
              <p:cNvSpPr txBox="1"/>
              <p:nvPr/>
            </p:nvSpPr>
            <p:spPr>
              <a:xfrm>
                <a:off x="137699" y="4467533"/>
                <a:ext cx="4682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𝑖𝑑𝑥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)</m:t>
                      </m:r>
                    </m:oMath>
                  </m:oMathPara>
                </a14:m>
                <a:endParaRPr lang="fr-FR" sz="1400" dirty="0" err="1"/>
              </a:p>
            </p:txBody>
          </p:sp>
        </mc:Choice>
        <mc:Fallback xmlns="">
          <p:sp>
            <p:nvSpPr>
              <p:cNvPr id="91" name="ZoneText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9" y="4467533"/>
                <a:ext cx="4682417" cy="307777"/>
              </a:xfrm>
              <a:prstGeom prst="rect">
                <a:avLst/>
              </a:prstGeom>
              <a:blipFill>
                <a:blip r:embed="rId2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Ellipse 91"/>
          <p:cNvSpPr/>
          <p:nvPr/>
        </p:nvSpPr>
        <p:spPr>
          <a:xfrm>
            <a:off x="1518375" y="4576479"/>
            <a:ext cx="93345" cy="9144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760368" y="4569115"/>
            <a:ext cx="93345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2002361" y="4576479"/>
            <a:ext cx="93345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2238790" y="4576479"/>
            <a:ext cx="93345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2488021" y="4576479"/>
            <a:ext cx="93345" cy="91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2749674" y="4569115"/>
            <a:ext cx="93345" cy="91440"/>
          </a:xfrm>
          <a:prstGeom prst="ellipse">
            <a:avLst/>
          </a:prstGeom>
          <a:solidFill>
            <a:srgbClr val="309DB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3265502" y="4569115"/>
            <a:ext cx="93345" cy="91440"/>
          </a:xfrm>
          <a:prstGeom prst="ellipse">
            <a:avLst/>
          </a:prstGeom>
          <a:solidFill>
            <a:srgbClr val="FF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/>
              <p:cNvSpPr txBox="1"/>
              <p:nvPr/>
            </p:nvSpPr>
            <p:spPr>
              <a:xfrm>
                <a:off x="3374087" y="4464245"/>
                <a:ext cx="489301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33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33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33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33F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33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rgbClr val="33FF00"/>
                  </a:solidFill>
                </a:endParaRPr>
              </a:p>
            </p:txBody>
          </p:sp>
        </mc:Choice>
        <mc:Fallback xmlns="">
          <p:sp>
            <p:nvSpPr>
              <p:cNvPr id="101" name="ZoneText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87" y="4464245"/>
                <a:ext cx="489301" cy="31021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3715750" y="4464245"/>
                <a:ext cx="489300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50" y="4464245"/>
                <a:ext cx="489300" cy="31021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106"/>
              <p:cNvSpPr txBox="1"/>
              <p:nvPr/>
            </p:nvSpPr>
            <p:spPr>
              <a:xfrm>
                <a:off x="4007883" y="4464245"/>
                <a:ext cx="489300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07" name="ZoneTexte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83" y="4464245"/>
                <a:ext cx="489300" cy="31021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4134456" y="1972555"/>
            <a:ext cx="375423" cy="378036"/>
          </a:xfrm>
          <a:prstGeom prst="roundRect">
            <a:avLst/>
          </a:prstGeom>
          <a:noFill/>
          <a:ln>
            <a:solidFill>
              <a:srgbClr val="33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106666" y="1221007"/>
            <a:ext cx="375423" cy="378036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0" name="Rectangle à coins arrondis 109"/>
          <p:cNvSpPr/>
          <p:nvPr/>
        </p:nvSpPr>
        <p:spPr>
          <a:xfrm>
            <a:off x="8073665" y="665641"/>
            <a:ext cx="375423" cy="378036"/>
          </a:xfrm>
          <a:prstGeom prst="roundRect">
            <a:avLst/>
          </a:prstGeom>
          <a:noFill/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6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6" grpId="0" animBg="1"/>
      <p:bldP spid="85" grpId="0" animBg="1"/>
      <p:bldP spid="86" grpId="0" animBg="1"/>
      <p:bldP spid="87" grpId="0" animBg="1"/>
      <p:bldP spid="88" grpId="0" animBg="1"/>
      <p:bldP spid="90" grpId="0"/>
      <p:bldP spid="3" grpId="0" animBg="1"/>
      <p:bldP spid="91" grpId="0"/>
      <p:bldP spid="92" grpId="0" animBg="1"/>
      <p:bldP spid="93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/>
      <p:bldP spid="102" grpId="0"/>
      <p:bldP spid="107" grpId="0"/>
      <p:bldP spid="4" grpId="0" animBg="1"/>
      <p:bldP spid="108" grpId="0" animBg="1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92695" y="437093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92695" y="465748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SignVerif</a:t>
            </a:r>
            <a:endParaRPr lang="fr-FR" sz="1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itre 1"/>
              <p:cNvSpPr txBox="1">
                <a:spLocks/>
              </p:cNvSpPr>
              <p:nvPr/>
            </p:nvSpPr>
            <p:spPr>
              <a:xfrm>
                <a:off x="113617" y="1386466"/>
                <a:ext cx="3653998" cy="269875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marR="0" indent="0" algn="ctr" defTabSz="34289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kern="12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fr-FR" sz="1600" b="0" dirty="0" err="1"/>
                  <a:t>Retrieve</a:t>
                </a:r>
                <a:r>
                  <a:rPr lang="fr-FR" sz="1600" b="0" dirty="0"/>
                  <a:t> index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𝑖𝑑𝑥</m:t>
                    </m:r>
                  </m:oMath>
                </a14:m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Hash computation: concatenation of the message, 𝑟, the XMSS public key, 𝑖𝑑𝑥</a:t>
                </a:r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Checksum computation from the hash value</a:t>
                </a:r>
                <a:endParaRPr lang="fr-FR" sz="1600" b="0" dirty="0"/>
              </a:p>
              <a:p>
                <a:pPr algn="l"/>
                <a:endParaRPr lang="fr-FR" sz="16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600" b="0" dirty="0"/>
                  <a:t>Concatenation of the hashed value and the checksum to retrieve</a:t>
                </a:r>
                <a:r>
                  <a:rPr lang="fr-FR" sz="16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fr-FR" sz="1600" b="0" dirty="0"/>
              </a:p>
            </p:txBody>
          </p:sp>
        </mc:Choice>
        <mc:Fallback xmlns="">
          <p:sp>
            <p:nvSpPr>
              <p:cNvPr id="181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7" y="1386466"/>
                <a:ext cx="3653998" cy="2698752"/>
              </a:xfrm>
              <a:prstGeom prst="rect">
                <a:avLst/>
              </a:prstGeom>
              <a:blipFill>
                <a:blip r:embed="rId3"/>
                <a:stretch>
                  <a:fillRect l="-3172" t="-3160" r="-3840" b="-27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Imag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75" y="2481706"/>
            <a:ext cx="1136572" cy="200819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3" y="2481705"/>
            <a:ext cx="1136572" cy="200819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11" y="2481704"/>
            <a:ext cx="1136572" cy="200819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16" y="2481706"/>
            <a:ext cx="1136572" cy="20081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79148" y="34811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67" name="Connecteur droit avec flèche 66"/>
          <p:cNvCxnSpPr>
            <a:endCxn id="68" idx="2"/>
          </p:cNvCxnSpPr>
          <p:nvPr/>
        </p:nvCxnSpPr>
        <p:spPr>
          <a:xfrm flipV="1">
            <a:off x="4321429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67"/>
          <p:cNvSpPr/>
          <p:nvPr/>
        </p:nvSpPr>
        <p:spPr>
          <a:xfrm>
            <a:off x="4134457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/>
              <p:cNvSpPr txBox="1"/>
              <p:nvPr/>
            </p:nvSpPr>
            <p:spPr>
              <a:xfrm>
                <a:off x="4093498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ZoneText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98" y="2006487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>
            <a:endCxn id="71" idx="2"/>
          </p:cNvCxnSpPr>
          <p:nvPr/>
        </p:nvCxnSpPr>
        <p:spPr>
          <a:xfrm flipV="1">
            <a:off x="5459765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5272793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5231834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34" y="2006487"/>
                <a:ext cx="4838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necteur droit avec flèche 72"/>
          <p:cNvCxnSpPr>
            <a:endCxn id="74" idx="2"/>
          </p:cNvCxnSpPr>
          <p:nvPr/>
        </p:nvCxnSpPr>
        <p:spPr>
          <a:xfrm flipV="1">
            <a:off x="6613341" y="2351442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à coins arrondis 73"/>
          <p:cNvSpPr/>
          <p:nvPr/>
        </p:nvSpPr>
        <p:spPr>
          <a:xfrm>
            <a:off x="6426369" y="1972554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/>
              <p:cNvSpPr txBox="1"/>
              <p:nvPr/>
            </p:nvSpPr>
            <p:spPr>
              <a:xfrm>
                <a:off x="6385410" y="2006487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10" y="2006487"/>
                <a:ext cx="48385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eur droit avec flèche 75"/>
          <p:cNvCxnSpPr>
            <a:endCxn id="77" idx="2"/>
          </p:cNvCxnSpPr>
          <p:nvPr/>
        </p:nvCxnSpPr>
        <p:spPr>
          <a:xfrm flipV="1">
            <a:off x="8492620" y="2340590"/>
            <a:ext cx="739" cy="130264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à coins arrondis 76"/>
          <p:cNvSpPr/>
          <p:nvPr/>
        </p:nvSpPr>
        <p:spPr>
          <a:xfrm>
            <a:off x="8305648" y="1961702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/>
              <p:cNvSpPr txBox="1"/>
              <p:nvPr/>
            </p:nvSpPr>
            <p:spPr>
              <a:xfrm>
                <a:off x="8264689" y="1995635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9" y="1995635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à coins arrondis 78"/>
          <p:cNvSpPr/>
          <p:nvPr/>
        </p:nvSpPr>
        <p:spPr>
          <a:xfrm>
            <a:off x="4695148" y="1190458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4654189" y="1224391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89" y="1224391"/>
                <a:ext cx="483850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à coins arrondis 80"/>
          <p:cNvSpPr/>
          <p:nvPr/>
        </p:nvSpPr>
        <p:spPr>
          <a:xfrm>
            <a:off x="7101969" y="1224391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/>
              <p:cNvSpPr txBox="1"/>
              <p:nvPr/>
            </p:nvSpPr>
            <p:spPr>
              <a:xfrm>
                <a:off x="7061010" y="125832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10" y="1258324"/>
                <a:ext cx="48385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à coins arrondis 82"/>
          <p:cNvSpPr/>
          <p:nvPr/>
        </p:nvSpPr>
        <p:spPr>
          <a:xfrm>
            <a:off x="8740482" y="1231007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/>
              <p:cNvSpPr txBox="1"/>
              <p:nvPr/>
            </p:nvSpPr>
            <p:spPr>
              <a:xfrm>
                <a:off x="8699523" y="1258324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523" y="1258324"/>
                <a:ext cx="48385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en angle 5"/>
          <p:cNvCxnSpPr>
            <a:stCxn id="68" idx="0"/>
          </p:cNvCxnSpPr>
          <p:nvPr/>
        </p:nvCxnSpPr>
        <p:spPr>
          <a:xfrm rot="5400000" flipH="1" flipV="1">
            <a:off x="4397099" y="1486795"/>
            <a:ext cx="410828" cy="560691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ngle 88"/>
          <p:cNvCxnSpPr>
            <a:stCxn id="71" idx="0"/>
          </p:cNvCxnSpPr>
          <p:nvPr/>
        </p:nvCxnSpPr>
        <p:spPr>
          <a:xfrm rot="16200000" flipV="1">
            <a:off x="4966268" y="1478317"/>
            <a:ext cx="410828" cy="57764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>
            <a:stCxn id="74" idx="0"/>
          </p:cNvCxnSpPr>
          <p:nvPr/>
        </p:nvCxnSpPr>
        <p:spPr>
          <a:xfrm rot="5400000" flipH="1" flipV="1">
            <a:off x="6763433" y="1446307"/>
            <a:ext cx="376895" cy="67560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ngle 96"/>
          <p:cNvCxnSpPr>
            <a:stCxn id="77" idx="0"/>
          </p:cNvCxnSpPr>
          <p:nvPr/>
        </p:nvCxnSpPr>
        <p:spPr>
          <a:xfrm rot="5400000" flipH="1" flipV="1">
            <a:off x="8527755" y="1561264"/>
            <a:ext cx="366043" cy="434834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7615563" y="19617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104" name="Connecteur en angle 103"/>
          <p:cNvCxnSpPr>
            <a:stCxn id="79" idx="0"/>
          </p:cNvCxnSpPr>
          <p:nvPr/>
        </p:nvCxnSpPr>
        <p:spPr>
          <a:xfrm rot="5400000" flipH="1" flipV="1">
            <a:off x="5371775" y="519968"/>
            <a:ext cx="181574" cy="1159406"/>
          </a:xfrm>
          <a:prstGeom prst="bentConnector3">
            <a:avLst>
              <a:gd name="adj1" fmla="val 3741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à coins arrondis 104"/>
          <p:cNvSpPr/>
          <p:nvPr/>
        </p:nvSpPr>
        <p:spPr>
          <a:xfrm>
            <a:off x="5854554" y="622376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105"/>
              <p:cNvSpPr txBox="1"/>
              <p:nvPr/>
            </p:nvSpPr>
            <p:spPr>
              <a:xfrm>
                <a:off x="5813595" y="656309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ZoneTexte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95" y="656309"/>
                <a:ext cx="48385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Connecteur en angle 108"/>
          <p:cNvCxnSpPr>
            <a:stCxn id="81" idx="0"/>
          </p:cNvCxnSpPr>
          <p:nvPr/>
        </p:nvCxnSpPr>
        <p:spPr>
          <a:xfrm rot="16200000" flipV="1">
            <a:off x="6558220" y="492930"/>
            <a:ext cx="215507" cy="124741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à coins arrondis 113"/>
          <p:cNvSpPr/>
          <p:nvPr/>
        </p:nvSpPr>
        <p:spPr>
          <a:xfrm>
            <a:off x="7097674" y="37853"/>
            <a:ext cx="375422" cy="37888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ZoneTexte 114"/>
              <p:cNvSpPr txBox="1"/>
              <p:nvPr/>
            </p:nvSpPr>
            <p:spPr>
              <a:xfrm>
                <a:off x="7056715" y="71786"/>
                <a:ext cx="48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ZoneTexte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15" y="71786"/>
                <a:ext cx="48385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cteur en angle 115"/>
          <p:cNvCxnSpPr>
            <a:stCxn id="105" idx="0"/>
            <a:endCxn id="114" idx="2"/>
          </p:cNvCxnSpPr>
          <p:nvPr/>
        </p:nvCxnSpPr>
        <p:spPr>
          <a:xfrm rot="5400000" flipH="1" flipV="1">
            <a:off x="6561008" y="-102001"/>
            <a:ext cx="205635" cy="124312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>
            <a:stCxn id="83" idx="0"/>
            <a:endCxn id="114" idx="2"/>
          </p:cNvCxnSpPr>
          <p:nvPr/>
        </p:nvCxnSpPr>
        <p:spPr>
          <a:xfrm flipH="1" flipV="1">
            <a:off x="7285385" y="416741"/>
            <a:ext cx="1642808" cy="807650"/>
          </a:xfrm>
          <a:prstGeom prst="straightConnector1">
            <a:avLst/>
          </a:prstGeom>
          <a:ln w="9525" cmpd="sng">
            <a:solidFill>
              <a:schemeClr val="bg1"/>
            </a:solidFill>
            <a:prstDash val="lg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stCxn id="115" idx="3"/>
            <a:endCxn id="126" idx="0"/>
          </p:cNvCxnSpPr>
          <p:nvPr/>
        </p:nvCxnSpPr>
        <p:spPr>
          <a:xfrm flipV="1">
            <a:off x="7540565" y="225674"/>
            <a:ext cx="415450" cy="1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5060578" y="4426509"/>
                <a:ext cx="1549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9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78" y="4426509"/>
                <a:ext cx="154922" cy="230832"/>
              </a:xfrm>
              <a:prstGeom prst="rect">
                <a:avLst/>
              </a:prstGeom>
              <a:blipFill>
                <a:blip r:embed="rId10"/>
                <a:stretch>
                  <a:fillRect l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4930606" y="4422004"/>
                <a:ext cx="1495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1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06" y="4422004"/>
                <a:ext cx="149590" cy="230832"/>
              </a:xfrm>
              <a:prstGeom prst="rect">
                <a:avLst/>
              </a:prstGeom>
              <a:blipFill>
                <a:blip r:embed="rId11"/>
                <a:stretch>
                  <a:fillRect l="-20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5205091" y="4421914"/>
                <a:ext cx="16181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91" y="4421914"/>
                <a:ext cx="161813" cy="230832"/>
              </a:xfrm>
              <a:prstGeom prst="rect">
                <a:avLst/>
              </a:prstGeom>
              <a:blipFill>
                <a:blip r:embed="rId12"/>
                <a:stretch>
                  <a:fillRect l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5345189" y="4421969"/>
                <a:ext cx="1485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89" y="4421969"/>
                <a:ext cx="148563" cy="230832"/>
              </a:xfrm>
              <a:prstGeom prst="rect">
                <a:avLst/>
              </a:prstGeom>
              <a:blipFill>
                <a:blip r:embed="rId13"/>
                <a:stretch>
                  <a:fillRect l="-208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5468593" y="4416316"/>
                <a:ext cx="16546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9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593" y="4416316"/>
                <a:ext cx="165467" cy="230832"/>
              </a:xfrm>
              <a:prstGeom prst="rect">
                <a:avLst/>
              </a:prstGeom>
              <a:blipFill>
                <a:blip r:embed="rId14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5615269" y="4414230"/>
                <a:ext cx="17038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9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269" y="4414230"/>
                <a:ext cx="170385" cy="230832"/>
              </a:xfrm>
              <a:prstGeom prst="rect">
                <a:avLst/>
              </a:prstGeom>
              <a:blipFill>
                <a:blip r:embed="rId15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5906103" y="4411360"/>
                <a:ext cx="189427" cy="24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fr-FR" sz="9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fr-FR" sz="9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03" y="4411360"/>
                <a:ext cx="189427" cy="241476"/>
              </a:xfrm>
              <a:prstGeom prst="rect">
                <a:avLst/>
              </a:prstGeom>
              <a:blipFill>
                <a:blip r:embed="rId16"/>
                <a:stretch>
                  <a:fillRect l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5765173" y="4398956"/>
                <a:ext cx="1309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fr-FR" sz="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173" y="4398956"/>
                <a:ext cx="130971" cy="230832"/>
              </a:xfrm>
              <a:prstGeom prst="rect">
                <a:avLst/>
              </a:prstGeom>
              <a:blipFill>
                <a:blip r:embed="rId17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Ellipse 59"/>
          <p:cNvSpPr/>
          <p:nvPr/>
        </p:nvSpPr>
        <p:spPr>
          <a:xfrm>
            <a:off x="4954709" y="4085969"/>
            <a:ext cx="45719" cy="45719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5103300" y="4284192"/>
            <a:ext cx="45719" cy="4571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5238683" y="38763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5379087" y="379257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5519777" y="4085969"/>
            <a:ext cx="45719" cy="45719"/>
          </a:xfrm>
          <a:prstGeom prst="ellipse">
            <a:avLst/>
          </a:prstGeom>
          <a:solidFill>
            <a:srgbClr val="B425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5662364" y="3860188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5942642" y="3832031"/>
            <a:ext cx="45719" cy="45719"/>
          </a:xfrm>
          <a:prstGeom prst="ellipse">
            <a:avLst/>
          </a:prstGeom>
          <a:solidFill>
            <a:srgbClr val="B425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ZoneTexte 89"/>
              <p:cNvSpPr txBox="1"/>
              <p:nvPr/>
            </p:nvSpPr>
            <p:spPr>
              <a:xfrm>
                <a:off x="5188761" y="4691038"/>
                <a:ext cx="66487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05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𝑖𝑑𝑥</m:t>
                    </m:r>
                    <m:r>
                      <a:rPr lang="fr-FR" sz="105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sz="105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0" name="ZoneText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61" y="4691038"/>
                <a:ext cx="664876" cy="2539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à coins arrondis 2"/>
          <p:cNvSpPr/>
          <p:nvPr/>
        </p:nvSpPr>
        <p:spPr>
          <a:xfrm>
            <a:off x="4905694" y="2364462"/>
            <a:ext cx="1145818" cy="2354772"/>
          </a:xfrm>
          <a:prstGeom prst="roundRect">
            <a:avLst/>
          </a:prstGeom>
          <a:noFill/>
          <a:ln>
            <a:solidFill>
              <a:srgbClr val="33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/>
              <p:cNvSpPr txBox="1"/>
              <p:nvPr/>
            </p:nvSpPr>
            <p:spPr>
              <a:xfrm>
                <a:off x="108977" y="970226"/>
                <a:ext cx="4682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𝑖𝑑𝑥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)</m:t>
                      </m:r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fr-FR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</m:oMath>
                  </m:oMathPara>
                </a14:m>
                <a:endParaRPr lang="fr-FR" sz="1400" dirty="0" err="1"/>
              </a:p>
            </p:txBody>
          </p:sp>
        </mc:Choice>
        <mc:Fallback xmlns="">
          <p:sp>
            <p:nvSpPr>
              <p:cNvPr id="91" name="ZoneText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7" y="970226"/>
                <a:ext cx="4682417" cy="307777"/>
              </a:xfrm>
              <a:prstGeom prst="rect">
                <a:avLst/>
              </a:prstGeom>
              <a:blipFill>
                <a:blip r:embed="rId1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Ellipse 91"/>
          <p:cNvSpPr/>
          <p:nvPr/>
        </p:nvSpPr>
        <p:spPr>
          <a:xfrm>
            <a:off x="880053" y="1079172"/>
            <a:ext cx="93345" cy="9144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122046" y="1071808"/>
            <a:ext cx="93345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364039" y="1079172"/>
            <a:ext cx="93345" cy="914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1600468" y="1079172"/>
            <a:ext cx="93345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1849699" y="1079172"/>
            <a:ext cx="93345" cy="914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2111352" y="1071808"/>
            <a:ext cx="93345" cy="91440"/>
          </a:xfrm>
          <a:prstGeom prst="ellipse">
            <a:avLst/>
          </a:prstGeom>
          <a:solidFill>
            <a:srgbClr val="309DB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2627180" y="1071808"/>
            <a:ext cx="93345" cy="91440"/>
          </a:xfrm>
          <a:prstGeom prst="ellipse">
            <a:avLst/>
          </a:prstGeom>
          <a:solidFill>
            <a:srgbClr val="FF00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ZoneTexte 100"/>
              <p:cNvSpPr txBox="1"/>
              <p:nvPr/>
            </p:nvSpPr>
            <p:spPr>
              <a:xfrm>
                <a:off x="2735765" y="966938"/>
                <a:ext cx="489301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33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33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33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33F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33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rgbClr val="33FF00"/>
                  </a:solidFill>
                </a:endParaRPr>
              </a:p>
            </p:txBody>
          </p:sp>
        </mc:Choice>
        <mc:Fallback xmlns="">
          <p:sp>
            <p:nvSpPr>
              <p:cNvPr id="101" name="ZoneText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65" y="966938"/>
                <a:ext cx="489301" cy="3102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3077428" y="966938"/>
                <a:ext cx="489300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428" y="966938"/>
                <a:ext cx="489300" cy="3102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106"/>
              <p:cNvSpPr txBox="1"/>
              <p:nvPr/>
            </p:nvSpPr>
            <p:spPr>
              <a:xfrm>
                <a:off x="3369561" y="966938"/>
                <a:ext cx="489300" cy="31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sz="1400" b="1" dirty="0" err="1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07" name="ZoneTexte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61" y="966938"/>
                <a:ext cx="489300" cy="31021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à coins arrondis 3"/>
          <p:cNvSpPr/>
          <p:nvPr/>
        </p:nvSpPr>
        <p:spPr>
          <a:xfrm>
            <a:off x="4134456" y="1972555"/>
            <a:ext cx="375423" cy="378036"/>
          </a:xfrm>
          <a:prstGeom prst="roundRect">
            <a:avLst/>
          </a:prstGeom>
          <a:noFill/>
          <a:ln>
            <a:solidFill>
              <a:srgbClr val="33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106666" y="1221007"/>
            <a:ext cx="375423" cy="378036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0" name="Rectangle à coins arrondis 109"/>
          <p:cNvSpPr/>
          <p:nvPr/>
        </p:nvSpPr>
        <p:spPr>
          <a:xfrm>
            <a:off x="8073665" y="665641"/>
            <a:ext cx="375423" cy="378036"/>
          </a:xfrm>
          <a:prstGeom prst="roundRect">
            <a:avLst/>
          </a:prstGeom>
          <a:noFill/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12" name="Image 1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31" y="2389734"/>
            <a:ext cx="420448" cy="138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75150" y="52915"/>
            <a:ext cx="172800" cy="359901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3578" y="58891"/>
            <a:ext cx="171864" cy="357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8225084" y="56398"/>
                <a:ext cx="5153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084" y="56398"/>
                <a:ext cx="515398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3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679E-6 L -0.00017 -0.0935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2099E-6 L 0.00052 -0.132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9136E-6 L 0.00121 -0.0521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018 -0.0364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79E-6 L 0.00034 -0.0935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0.00035 -0.0493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1605E-6 L 3.05556E-6 -0.0450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0" grpId="1" animBg="1"/>
      <p:bldP spid="61" grpId="0" animBg="1"/>
      <p:bldP spid="61" grpId="1" animBg="1"/>
      <p:bldP spid="66" grpId="0" animBg="1"/>
      <p:bldP spid="66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/>
      <p:bldP spid="3" grpId="0" animBg="1"/>
      <p:bldP spid="4" grpId="0" animBg="1"/>
      <p:bldP spid="108" grpId="0" animBg="1"/>
      <p:bldP spid="110" grpId="0" animBg="1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XMSS: Security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1269464" y="592688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1269464" y="621343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19939" y="1495008"/>
                <a:ext cx="47029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𝑃𝑅𝑁𝐺</m:t>
                    </m:r>
                    <m:r>
                      <a:rPr lang="en-US" sz="11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100" i="0" dirty="0">
                    <a:solidFill>
                      <a:schemeClr val="bg1"/>
                    </a:solidFill>
                    <a:latin typeface="+mj-lt"/>
                  </a:rPr>
                  <a:t>seed generation function (fault attack, SCA, statistical tests)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" y="1495008"/>
                <a:ext cx="4702921" cy="261610"/>
              </a:xfrm>
              <a:prstGeom prst="rect">
                <a:avLst/>
              </a:prstGeom>
              <a:blipFill>
                <a:blip r:embed="rId2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ZoneTexte 99"/>
          <p:cNvSpPr txBox="1"/>
          <p:nvPr/>
        </p:nvSpPr>
        <p:spPr>
          <a:xfrm>
            <a:off x="46005" y="2548776"/>
            <a:ext cx="4702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Variable assignment 𝑡𝑚𝑝: fault attack, SCA to retrieve stored / manipulated sensitive data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04766" y="3771245"/>
            <a:ext cx="47078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Selection of 𝑖𝑑𝑥: choice of WOTS+ from the </a:t>
            </a:r>
            <a:r>
              <a:rPr lang="en-US" sz="1100" dirty="0" err="1">
                <a:solidFill>
                  <a:schemeClr val="bg1"/>
                </a:solidFill>
              </a:rPr>
              <a:t>Merkle</a:t>
            </a:r>
            <a:r>
              <a:rPr lang="en-US" sz="1100" dirty="0">
                <a:solidFill>
                  <a:schemeClr val="bg1"/>
                </a:solidFill>
              </a:rPr>
              <a:t> tree.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If two WOTS+ keys share the same values </a:t>
            </a: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rgbClr val="FF0000"/>
                </a:solidFill>
              </a:rPr>
              <a:t>two-message attack [GBH18]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Fault attack during the increment of 𝑖𝑑𝑥 </a:t>
            </a: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rgbClr val="FF0000"/>
                </a:solidFill>
              </a:rPr>
              <a:t>a WOTS private key will not be initialized</a:t>
            </a:r>
            <a:endParaRPr lang="fr-FR" sz="1100" b="1" dirty="0">
              <a:solidFill>
                <a:srgbClr val="FF0000"/>
              </a:solidFill>
            </a:endParaRPr>
          </a:p>
        </p:txBody>
      </p:sp>
      <p:pic>
        <p:nvPicPr>
          <p:cNvPr id="123" name="Imag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75" y="1033181"/>
            <a:ext cx="2537303" cy="2322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à coins arrondis 123"/>
              <p:cNvSpPr/>
              <p:nvPr/>
            </p:nvSpPr>
            <p:spPr>
              <a:xfrm>
                <a:off x="7982048" y="3667967"/>
                <a:ext cx="459105" cy="402023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𝑃𝑅𝐹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24" name="Rectangle à coins arrondis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048" y="3667967"/>
                <a:ext cx="459105" cy="402023"/>
              </a:xfrm>
              <a:prstGeom prst="roundRect">
                <a:avLst/>
              </a:prstGeom>
              <a:blipFill>
                <a:blip r:embed="rId6"/>
                <a:stretch>
                  <a:fillRect l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ZoneTexte 124"/>
              <p:cNvSpPr txBox="1"/>
              <p:nvPr/>
            </p:nvSpPr>
            <p:spPr>
              <a:xfrm>
                <a:off x="7316353" y="3468299"/>
                <a:ext cx="6656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𝑠𝑒𝑒𝑑</m:t>
                      </m:r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25" name="ZoneText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353" y="3468299"/>
                <a:ext cx="66569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7226296" y="3699212"/>
                <a:ext cx="845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𝐴𝐷𝑅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96" y="3699212"/>
                <a:ext cx="84580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/>
              <p:cNvSpPr txBox="1"/>
              <p:nvPr/>
            </p:nvSpPr>
            <p:spPr>
              <a:xfrm>
                <a:off x="7231041" y="3957856"/>
                <a:ext cx="8410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𝐴𝐷𝑅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600" dirty="0" err="1"/>
              </a:p>
            </p:txBody>
          </p:sp>
        </mc:Choice>
        <mc:Fallback xmlns="">
          <p:sp>
            <p:nvSpPr>
              <p:cNvPr id="127" name="ZoneTexte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41" y="3957856"/>
                <a:ext cx="84106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à coins arrondis 127"/>
          <p:cNvSpPr/>
          <p:nvPr/>
        </p:nvSpPr>
        <p:spPr>
          <a:xfrm>
            <a:off x="5349299" y="1906945"/>
            <a:ext cx="675358" cy="29982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/>
              <p:cNvSpPr txBox="1"/>
              <p:nvPr/>
            </p:nvSpPr>
            <p:spPr>
              <a:xfrm>
                <a:off x="4938990" y="2425666"/>
                <a:ext cx="533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𝑚𝑎𝑠𝑘</m:t>
                      </m:r>
                    </m:oMath>
                  </m:oMathPara>
                </a14:m>
                <a:endParaRPr lang="fr-FR" sz="1000" dirty="0" err="1"/>
              </a:p>
            </p:txBody>
          </p:sp>
        </mc:Choice>
        <mc:Fallback xmlns="">
          <p:sp>
            <p:nvSpPr>
              <p:cNvPr id="129" name="ZoneTexte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990" y="2425666"/>
                <a:ext cx="533095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129"/>
              <p:cNvSpPr txBox="1"/>
              <p:nvPr/>
            </p:nvSpPr>
            <p:spPr>
              <a:xfrm>
                <a:off x="5516315" y="2414822"/>
                <a:ext cx="3481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fr-FR" sz="1000" dirty="0" err="1"/>
              </a:p>
            </p:txBody>
          </p:sp>
        </mc:Choice>
        <mc:Fallback xmlns="">
          <p:sp>
            <p:nvSpPr>
              <p:cNvPr id="130" name="ZoneTexte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315" y="2414822"/>
                <a:ext cx="348172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Connecteur droit avec flèche 130"/>
          <p:cNvCxnSpPr/>
          <p:nvPr/>
        </p:nvCxnSpPr>
        <p:spPr>
          <a:xfrm>
            <a:off x="5382228" y="2559615"/>
            <a:ext cx="250359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 rot="16200000">
            <a:off x="5566953" y="2743912"/>
            <a:ext cx="250359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rot="16200000">
            <a:off x="5566076" y="2337205"/>
            <a:ext cx="250359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5289049" y="1938200"/>
                <a:ext cx="80105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fr-FR" sz="1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fr-FR" sz="1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FR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) </m:t>
                      </m:r>
                    </m:oMath>
                  </m:oMathPara>
                </a14:m>
                <a:endParaRPr lang="fr-FR" sz="10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49" y="1938200"/>
                <a:ext cx="801052" cy="253916"/>
              </a:xfrm>
              <a:prstGeom prst="rect">
                <a:avLst/>
              </a:prstGeom>
              <a:blipFill>
                <a:blip r:embed="rId1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Connecteur droit avec flèche 134"/>
          <p:cNvCxnSpPr/>
          <p:nvPr/>
        </p:nvCxnSpPr>
        <p:spPr>
          <a:xfrm rot="16200000">
            <a:off x="5567711" y="1781766"/>
            <a:ext cx="250359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4856807" y="1599642"/>
            <a:ext cx="1477564" cy="1397813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6484079" y="2055541"/>
            <a:ext cx="509913" cy="482391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>
            <a:endCxn id="3" idx="7"/>
          </p:cNvCxnSpPr>
          <p:nvPr/>
        </p:nvCxnSpPr>
        <p:spPr>
          <a:xfrm flipH="1" flipV="1">
            <a:off x="6117987" y="1804347"/>
            <a:ext cx="623173" cy="251194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136" idx="4"/>
            <a:endCxn id="3" idx="5"/>
          </p:cNvCxnSpPr>
          <p:nvPr/>
        </p:nvCxnSpPr>
        <p:spPr>
          <a:xfrm flipH="1">
            <a:off x="6117987" y="2537932"/>
            <a:ext cx="621049" cy="254818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ZoneTexte 138"/>
              <p:cNvSpPr txBox="1"/>
              <p:nvPr/>
            </p:nvSpPr>
            <p:spPr>
              <a:xfrm>
                <a:off x="26779" y="1937253"/>
                <a:ext cx="47221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𝑃𝑅𝐹</m:t>
                    </m:r>
                  </m:oMath>
                </a14:m>
                <a:r>
                  <a:rPr lang="en-US" sz="1100" i="0" dirty="0">
                    <a:solidFill>
                      <a:schemeClr val="bg1"/>
                    </a:solidFill>
                    <a:latin typeface="+mj-lt"/>
                  </a:rPr>
                  <a:t>: function for generating WOTS private keys, hash keys, and masks (fault attack, SCA, statistical tests)</a:t>
                </a:r>
                <a:endParaRPr lang="fr-FR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9" name="ZoneText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9" y="1937253"/>
                <a:ext cx="4722147" cy="430887"/>
              </a:xfrm>
              <a:prstGeom prst="rect">
                <a:avLst/>
              </a:prstGeom>
              <a:blipFill>
                <a:blip r:embed="rId13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ZoneTexte 139"/>
          <p:cNvSpPr txBox="1"/>
          <p:nvPr/>
        </p:nvSpPr>
        <p:spPr>
          <a:xfrm>
            <a:off x="41330" y="1102553"/>
            <a:ext cx="5065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Hash function 𝐻: SCA attack to retrieve the manipulated private key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41" name="Image 1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2" y="208828"/>
            <a:ext cx="2509314" cy="4433676"/>
          </a:xfrm>
          <a:prstGeom prst="rect">
            <a:avLst/>
          </a:prstGeom>
        </p:spPr>
      </p:pic>
      <p:sp>
        <p:nvSpPr>
          <p:cNvPr id="142" name="ZoneTexte 141"/>
          <p:cNvSpPr txBox="1"/>
          <p:nvPr/>
        </p:nvSpPr>
        <p:spPr>
          <a:xfrm>
            <a:off x="75492" y="3162309"/>
            <a:ext cx="4702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Operation ⊕: SCA attack to retrieve stored/manipulated sensitive data because 𝑚𝑎𝑠𝑘 is public (single trace attack)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143" name="Image 1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41" y="1376243"/>
            <a:ext cx="4456937" cy="2558973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2488545" y="590861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488545" y="619516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65" y="4914734"/>
            <a:ext cx="923436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[GBH18] L.G. </a:t>
            </a:r>
            <a:r>
              <a:rPr lang="en-US" sz="700" dirty="0" err="1">
                <a:solidFill>
                  <a:schemeClr val="bg1"/>
                </a:solidFill>
              </a:rPr>
              <a:t>Bruinderink</a:t>
            </a:r>
            <a:r>
              <a:rPr lang="en-US" sz="700" dirty="0">
                <a:solidFill>
                  <a:schemeClr val="bg1"/>
                </a:solidFill>
              </a:rPr>
              <a:t>, A. </a:t>
            </a:r>
            <a:r>
              <a:rPr lang="en-US" sz="700" dirty="0" err="1">
                <a:solidFill>
                  <a:schemeClr val="bg1"/>
                </a:solidFill>
              </a:rPr>
              <a:t>Hülsing</a:t>
            </a:r>
            <a:r>
              <a:rPr lang="en-US" sz="700" dirty="0">
                <a:solidFill>
                  <a:schemeClr val="bg1"/>
                </a:solidFill>
              </a:rPr>
              <a:t>. “oops, i did it again” – security of one-time signatures under two-message attacks. SAC 2017,</a:t>
            </a:r>
            <a:endParaRPr lang="fr-FR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2" grpId="0"/>
      <p:bldP spid="124" grpId="0" animBg="1"/>
      <p:bldP spid="125" grpId="0"/>
      <p:bldP spid="126" grpId="0"/>
      <p:bldP spid="127" grpId="0"/>
      <p:bldP spid="128" grpId="0" animBg="1"/>
      <p:bldP spid="129" grpId="0"/>
      <p:bldP spid="130" grpId="0"/>
      <p:bldP spid="134" grpId="0"/>
      <p:bldP spid="3" grpId="0" animBg="1"/>
      <p:bldP spid="136" grpId="0" animBg="1"/>
      <p:bldP spid="139" grpId="0"/>
      <p:bldP spid="140" grpId="0"/>
      <p:bldP spid="14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XMSS: Security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1843052" y="734421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1843052" y="763076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SignGen</a:t>
            </a:r>
            <a:endParaRPr lang="fr-FR" sz="1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ZoneTexte 163"/>
              <p:cNvSpPr txBox="1"/>
              <p:nvPr/>
            </p:nvSpPr>
            <p:spPr>
              <a:xfrm>
                <a:off x="176394" y="1348368"/>
                <a:ext cx="4482881" cy="65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0" dirty="0">
                    <a:solidFill>
                      <a:schemeClr val="bg1"/>
                    </a:solidFill>
                  </a:rPr>
                  <a:t>Computation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100" dirty="0">
                    <a:solidFill>
                      <a:schemeClr val="bg1"/>
                    </a:solidFill>
                  </a:rPr>
                  <a:t>: </a:t>
                </a:r>
                <a:r>
                  <a:rPr lang="fr-FR" sz="1100" dirty="0" err="1">
                    <a:solidFill>
                      <a:schemeClr val="bg1"/>
                    </a:solidFill>
                  </a:rPr>
                  <a:t>fault</a:t>
                </a:r>
                <a:r>
                  <a:rPr lang="fr-FR" sz="1100" dirty="0">
                    <a:solidFill>
                      <a:schemeClr val="bg1"/>
                    </a:solidFill>
                  </a:rPr>
                  <a:t> </a:t>
                </a:r>
                <a:r>
                  <a:rPr lang="fr-FR" sz="1100" dirty="0" err="1">
                    <a:solidFill>
                      <a:schemeClr val="bg1"/>
                    </a:solidFill>
                  </a:rPr>
                  <a:t>attack</a:t>
                </a:r>
                <a:r>
                  <a:rPr lang="fr-FR" sz="1100" dirty="0">
                    <a:solidFill>
                      <a:schemeClr val="bg1"/>
                    </a:solidFill>
                  </a:rPr>
                  <a:t> </a:t>
                </a:r>
                <a:r>
                  <a:rPr lang="fr-FR" sz="1100" dirty="0" err="1">
                    <a:solidFill>
                      <a:schemeClr val="bg1"/>
                    </a:solidFill>
                  </a:rPr>
                  <a:t>during</a:t>
                </a:r>
                <a:r>
                  <a:rPr lang="fr-FR" sz="1100" dirty="0">
                    <a:solidFill>
                      <a:schemeClr val="bg1"/>
                    </a:solidFill>
                  </a:rPr>
                  <a:t> the computation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1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100" dirty="0">
                    <a:solidFill>
                      <a:schemeClr val="bg1"/>
                    </a:solidFill>
                  </a:rPr>
                  <a:t> 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11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useful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for an </a:t>
                </a:r>
                <a:r>
                  <a:rPr lang="fr-FR" sz="11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attacker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to </a:t>
                </a:r>
                <a:r>
                  <a:rPr lang="fr-FR" sz="11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efficiently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1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retrieve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the </a:t>
                </a:r>
                <a:r>
                  <a:rPr lang="fr-FR" sz="11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private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keys </a:t>
                </a:r>
                <a:r>
                  <a:rPr lang="fr-FR" sz="11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used</a:t>
                </a:r>
                <a:r>
                  <a:rPr lang="fr-FR" sz="11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by WOTS+</a:t>
                </a:r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" name="ZoneTexte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4" y="1348368"/>
                <a:ext cx="4482881" cy="650434"/>
              </a:xfrm>
              <a:prstGeom prst="rect">
                <a:avLst/>
              </a:prstGeom>
              <a:blipFill>
                <a:blip r:embed="rId2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ZoneTexte 66"/>
          <p:cNvSpPr txBox="1"/>
          <p:nvPr/>
        </p:nvSpPr>
        <p:spPr>
          <a:xfrm>
            <a:off x="176394" y="2247661"/>
            <a:ext cx="4392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Computation of checksum: fault attack during the checksum calculation to set its signature to 0 [WWO+23] </a:t>
            </a:r>
            <a:r>
              <a:rPr 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100" b="1" dirty="0">
                <a:solidFill>
                  <a:srgbClr val="FF0000"/>
                </a:solidFill>
              </a:rPr>
              <a:t> allows an attacker to forge a checksum signature from the faulted signature</a:t>
            </a:r>
            <a:endParaRPr lang="fr-FR" sz="1100" b="1" dirty="0">
              <a:solidFill>
                <a:srgbClr val="FF0000"/>
              </a:solidFill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5" y="1153278"/>
            <a:ext cx="4454904" cy="25578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201" y="4928056"/>
            <a:ext cx="885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[WWO+23) </a:t>
            </a:r>
            <a:r>
              <a:rPr lang="fr-FR" sz="800" dirty="0" err="1">
                <a:solidFill>
                  <a:schemeClr val="bg1"/>
                </a:solidFill>
              </a:rPr>
              <a:t>A.Wagner</a:t>
            </a:r>
            <a:r>
              <a:rPr lang="fr-FR" sz="800" dirty="0">
                <a:solidFill>
                  <a:schemeClr val="bg1"/>
                </a:solidFill>
              </a:rPr>
              <a:t>, </a:t>
            </a:r>
            <a:r>
              <a:rPr lang="fr-FR" sz="800" dirty="0" err="1">
                <a:solidFill>
                  <a:schemeClr val="bg1"/>
                </a:solidFill>
              </a:rPr>
              <a:t>V.Wesselkamp</a:t>
            </a:r>
            <a:r>
              <a:rPr lang="fr-FR" sz="800" dirty="0">
                <a:solidFill>
                  <a:schemeClr val="bg1"/>
                </a:solidFill>
              </a:rPr>
              <a:t>, F. </a:t>
            </a:r>
            <a:r>
              <a:rPr lang="fr-FR" sz="800" dirty="0" err="1">
                <a:solidFill>
                  <a:schemeClr val="bg1"/>
                </a:solidFill>
              </a:rPr>
              <a:t>Oberhansl</a:t>
            </a:r>
            <a:r>
              <a:rPr lang="fr-FR" sz="800" dirty="0">
                <a:solidFill>
                  <a:schemeClr val="bg1"/>
                </a:solidFill>
              </a:rPr>
              <a:t>, M. </a:t>
            </a:r>
            <a:r>
              <a:rPr lang="fr-FR" sz="800" dirty="0" err="1">
                <a:solidFill>
                  <a:schemeClr val="bg1"/>
                </a:solidFill>
              </a:rPr>
              <a:t>Schink</a:t>
            </a:r>
            <a:r>
              <a:rPr lang="fr-FR" sz="800" dirty="0">
                <a:solidFill>
                  <a:schemeClr val="bg1"/>
                </a:solidFill>
              </a:rPr>
              <a:t>, E. </a:t>
            </a:r>
            <a:r>
              <a:rPr lang="fr-FR" sz="800" dirty="0" err="1">
                <a:solidFill>
                  <a:schemeClr val="bg1"/>
                </a:solidFill>
              </a:rPr>
              <a:t>Strieder</a:t>
            </a:r>
            <a:r>
              <a:rPr lang="fr-FR" sz="800" dirty="0">
                <a:solidFill>
                  <a:schemeClr val="bg1"/>
                </a:solidFill>
              </a:rPr>
              <a:t>. </a:t>
            </a:r>
            <a:r>
              <a:rPr lang="fr-FR" sz="800" dirty="0" err="1">
                <a:solidFill>
                  <a:schemeClr val="bg1"/>
                </a:solidFill>
              </a:rPr>
              <a:t>Faulting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winternitz</a:t>
            </a:r>
            <a:r>
              <a:rPr lang="fr-FR" sz="800" dirty="0">
                <a:solidFill>
                  <a:schemeClr val="bg1"/>
                </a:solidFill>
              </a:rPr>
              <a:t> one-time signatures to forge LMS, XMSS, or </a:t>
            </a:r>
            <a:r>
              <a:rPr lang="fr-FR" sz="800" dirty="0" err="1">
                <a:solidFill>
                  <a:schemeClr val="bg1"/>
                </a:solidFill>
              </a:rPr>
              <a:t>Sphincs</a:t>
            </a:r>
            <a:r>
              <a:rPr lang="fr-FR" sz="800" dirty="0">
                <a:solidFill>
                  <a:schemeClr val="bg1"/>
                </a:solidFill>
              </a:rPr>
              <a:t> signatures. </a:t>
            </a:r>
            <a:r>
              <a:rPr lang="fr-FR" sz="800" dirty="0" err="1">
                <a:solidFill>
                  <a:schemeClr val="bg1"/>
                </a:solidFill>
              </a:rPr>
              <a:t>PQCrypto</a:t>
            </a:r>
            <a:r>
              <a:rPr lang="fr-FR" sz="8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949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6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XMSS: Security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97" name="Rectangle à coins arrondis 96"/>
          <p:cNvSpPr/>
          <p:nvPr/>
        </p:nvSpPr>
        <p:spPr>
          <a:xfrm>
            <a:off x="1843052" y="734421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1843052" y="763076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SignVerif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88242" y="1560390"/>
            <a:ext cx="447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Computation of checksum: fault attack during the checksum calculation to set its signature to 0 [WWO+23] </a:t>
            </a:r>
            <a:r>
              <a:rPr 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100" b="1" dirty="0">
                <a:solidFill>
                  <a:srgbClr val="FF0000"/>
                </a:solidFill>
              </a:rPr>
              <a:t> allows an attacker to forge a checksum signature from the faulted signature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88242" y="2597022"/>
            <a:ext cx="44710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Verification of the candidate public key: fault attack during the verification </a:t>
            </a:r>
            <a:r>
              <a:rPr lang="en-US" sz="11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100" b="1" dirty="0">
                <a:solidFill>
                  <a:srgbClr val="FF0000"/>
                </a:solidFill>
              </a:rPr>
              <a:t> allows an attacker to bypass the signature verification</a:t>
            </a:r>
            <a:endParaRPr lang="fr-FR" sz="1100" b="1" dirty="0">
              <a:solidFill>
                <a:srgbClr val="FF0000"/>
              </a:solidFill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5" y="1153278"/>
            <a:ext cx="4454904" cy="2557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201" y="4928056"/>
            <a:ext cx="88547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[WWO+23) </a:t>
            </a:r>
            <a:r>
              <a:rPr lang="fr-FR" sz="800" dirty="0" err="1">
                <a:solidFill>
                  <a:schemeClr val="bg1"/>
                </a:solidFill>
              </a:rPr>
              <a:t>A.Wagner</a:t>
            </a:r>
            <a:r>
              <a:rPr lang="fr-FR" sz="800" dirty="0">
                <a:solidFill>
                  <a:schemeClr val="bg1"/>
                </a:solidFill>
              </a:rPr>
              <a:t>, </a:t>
            </a:r>
            <a:r>
              <a:rPr lang="fr-FR" sz="800" dirty="0" err="1">
                <a:solidFill>
                  <a:schemeClr val="bg1"/>
                </a:solidFill>
              </a:rPr>
              <a:t>V.Wesselkamp</a:t>
            </a:r>
            <a:r>
              <a:rPr lang="fr-FR" sz="800" dirty="0">
                <a:solidFill>
                  <a:schemeClr val="bg1"/>
                </a:solidFill>
              </a:rPr>
              <a:t>, F. </a:t>
            </a:r>
            <a:r>
              <a:rPr lang="fr-FR" sz="800" dirty="0" err="1">
                <a:solidFill>
                  <a:schemeClr val="bg1"/>
                </a:solidFill>
              </a:rPr>
              <a:t>Oberhansl</a:t>
            </a:r>
            <a:r>
              <a:rPr lang="fr-FR" sz="800" dirty="0">
                <a:solidFill>
                  <a:schemeClr val="bg1"/>
                </a:solidFill>
              </a:rPr>
              <a:t>, M. </a:t>
            </a:r>
            <a:r>
              <a:rPr lang="fr-FR" sz="800" dirty="0" err="1">
                <a:solidFill>
                  <a:schemeClr val="bg1"/>
                </a:solidFill>
              </a:rPr>
              <a:t>Schink</a:t>
            </a:r>
            <a:r>
              <a:rPr lang="fr-FR" sz="800" dirty="0">
                <a:solidFill>
                  <a:schemeClr val="bg1"/>
                </a:solidFill>
              </a:rPr>
              <a:t>, E. </a:t>
            </a:r>
            <a:r>
              <a:rPr lang="fr-FR" sz="800" dirty="0" err="1">
                <a:solidFill>
                  <a:schemeClr val="bg1"/>
                </a:solidFill>
              </a:rPr>
              <a:t>Strieder</a:t>
            </a:r>
            <a:r>
              <a:rPr lang="fr-FR" sz="800" dirty="0">
                <a:solidFill>
                  <a:schemeClr val="bg1"/>
                </a:solidFill>
              </a:rPr>
              <a:t>. </a:t>
            </a:r>
            <a:r>
              <a:rPr lang="fr-FR" sz="800" dirty="0" err="1">
                <a:solidFill>
                  <a:schemeClr val="bg1"/>
                </a:solidFill>
              </a:rPr>
              <a:t>Faulting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winternitz</a:t>
            </a:r>
            <a:r>
              <a:rPr lang="fr-FR" sz="800" dirty="0">
                <a:solidFill>
                  <a:schemeClr val="bg1"/>
                </a:solidFill>
              </a:rPr>
              <a:t> one-time signatures to forge LMS, XMSS, or </a:t>
            </a:r>
            <a:r>
              <a:rPr lang="fr-FR" sz="800" dirty="0" err="1">
                <a:solidFill>
                  <a:schemeClr val="bg1"/>
                </a:solidFill>
              </a:rPr>
              <a:t>Sphincs</a:t>
            </a:r>
            <a:r>
              <a:rPr lang="fr-FR" sz="800" dirty="0">
                <a:solidFill>
                  <a:schemeClr val="bg1"/>
                </a:solidFill>
              </a:rPr>
              <a:t> signatures. </a:t>
            </a:r>
            <a:r>
              <a:rPr lang="fr-FR" sz="800" dirty="0" err="1">
                <a:solidFill>
                  <a:schemeClr val="bg1"/>
                </a:solidFill>
              </a:rPr>
              <a:t>PQCrypto</a:t>
            </a:r>
            <a:r>
              <a:rPr lang="fr-FR" sz="800" dirty="0">
                <a:solidFill>
                  <a:schemeClr val="bg1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6553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2203512"/>
            <a:ext cx="8674683" cy="332399"/>
          </a:xfrm>
        </p:spPr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SPHINCS+</a:t>
            </a:r>
          </a:p>
        </p:txBody>
      </p:sp>
    </p:spTree>
    <p:extLst>
      <p:ext uri="{BB962C8B-B14F-4D97-AF65-F5344CB8AC3E}">
        <p14:creationId xmlns:p14="http://schemas.microsoft.com/office/powerpoint/2010/main" val="7588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66765" y="193273"/>
            <a:ext cx="8674683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marR="0" indent="0" algn="ctr" defTabSz="3428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ITSEF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22" y="3119575"/>
            <a:ext cx="639342" cy="63934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306" y="2156705"/>
            <a:ext cx="1002495" cy="10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943386" y="3291041"/>
            <a:ext cx="479010" cy="461588"/>
            <a:chOff x="943386" y="3291041"/>
            <a:chExt cx="479010" cy="461588"/>
          </a:xfrm>
        </p:grpSpPr>
        <p:sp>
          <p:nvSpPr>
            <p:cNvPr id="15" name="Google Shape;9645;p73"/>
            <p:cNvSpPr/>
            <p:nvPr/>
          </p:nvSpPr>
          <p:spPr>
            <a:xfrm>
              <a:off x="1072398" y="3409549"/>
              <a:ext cx="31087" cy="29699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46;p73"/>
            <p:cNvSpPr/>
            <p:nvPr/>
          </p:nvSpPr>
          <p:spPr>
            <a:xfrm>
              <a:off x="1165547" y="3409549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47;p73"/>
            <p:cNvSpPr/>
            <p:nvPr/>
          </p:nvSpPr>
          <p:spPr>
            <a:xfrm>
              <a:off x="1259908" y="3409549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48;p73"/>
            <p:cNvSpPr/>
            <p:nvPr/>
          </p:nvSpPr>
          <p:spPr>
            <a:xfrm>
              <a:off x="1072398" y="3468839"/>
              <a:ext cx="31087" cy="3078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49;p73"/>
            <p:cNvSpPr/>
            <p:nvPr/>
          </p:nvSpPr>
          <p:spPr>
            <a:xfrm>
              <a:off x="1165547" y="3468839"/>
              <a:ext cx="32301" cy="3078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50;p73"/>
            <p:cNvSpPr/>
            <p:nvPr/>
          </p:nvSpPr>
          <p:spPr>
            <a:xfrm>
              <a:off x="1259908" y="3468839"/>
              <a:ext cx="32301" cy="3078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51;p73"/>
            <p:cNvSpPr/>
            <p:nvPr/>
          </p:nvSpPr>
          <p:spPr>
            <a:xfrm>
              <a:off x="1072398" y="3529214"/>
              <a:ext cx="31087" cy="29699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52;p73"/>
            <p:cNvSpPr/>
            <p:nvPr/>
          </p:nvSpPr>
          <p:spPr>
            <a:xfrm>
              <a:off x="1165547" y="3529214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53;p73"/>
            <p:cNvSpPr/>
            <p:nvPr/>
          </p:nvSpPr>
          <p:spPr>
            <a:xfrm>
              <a:off x="1259908" y="3529214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54;p73"/>
            <p:cNvSpPr/>
            <p:nvPr/>
          </p:nvSpPr>
          <p:spPr>
            <a:xfrm>
              <a:off x="943386" y="3291041"/>
              <a:ext cx="479010" cy="461588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" name="Connecteur droit avec flèche 8"/>
          <p:cNvCxnSpPr/>
          <p:nvPr/>
        </p:nvCxnSpPr>
        <p:spPr>
          <a:xfrm flipV="1">
            <a:off x="1422421" y="2874226"/>
            <a:ext cx="326067" cy="314038"/>
          </a:xfrm>
          <a:prstGeom prst="straightConnector1">
            <a:avLst/>
          </a:prstGeom>
          <a:ln w="28575" cmpd="sng"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V="1">
            <a:off x="2574190" y="2860020"/>
            <a:ext cx="326067" cy="314037"/>
          </a:xfrm>
          <a:prstGeom prst="straightConnector1">
            <a:avLst/>
          </a:prstGeom>
          <a:ln w="28575" cmpd="sng"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631066" y="3617036"/>
            <a:ext cx="1048993" cy="1"/>
          </a:xfrm>
          <a:prstGeom prst="straightConnector1">
            <a:avLst/>
          </a:prstGeom>
          <a:ln w="28575" cmpd="sng">
            <a:solidFill>
              <a:schemeClr val="bg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1713" y="3782099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Developer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4961" y="2447247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Thales ITSEF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90388" y="3761362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ANSSI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57200" y="629487"/>
            <a:ext cx="3799035" cy="3917467"/>
          </a:xfrm>
          <a:prstGeom prst="rect">
            <a:avLst/>
          </a:prstGeom>
        </p:spPr>
        <p:txBody>
          <a:bodyPr/>
          <a:lstStyle>
            <a:lvl1pPr marL="168275" indent="-168275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4488" indent="-176213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12713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Evaluation</a:t>
            </a:r>
          </a:p>
          <a:p>
            <a:pPr lvl="1"/>
            <a:r>
              <a:rPr lang="fr-FR" b="1" dirty="0">
                <a:solidFill>
                  <a:schemeClr val="bg1"/>
                </a:solidFill>
              </a:rPr>
              <a:t>Goal</a:t>
            </a:r>
            <a:r>
              <a:rPr lang="fr-FR" dirty="0">
                <a:solidFill>
                  <a:schemeClr val="bg1"/>
                </a:solidFill>
              </a:rPr>
              <a:t> : </a:t>
            </a:r>
            <a:r>
              <a:rPr lang="fr-FR" dirty="0" err="1">
                <a:solidFill>
                  <a:schemeClr val="bg1"/>
                </a:solidFill>
              </a:rPr>
              <a:t>Obtain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security</a:t>
            </a:r>
            <a:r>
              <a:rPr lang="fr-FR" dirty="0">
                <a:solidFill>
                  <a:schemeClr val="bg1"/>
                </a:solidFill>
              </a:rPr>
              <a:t> certification </a:t>
            </a:r>
            <a:r>
              <a:rPr lang="fr-FR" dirty="0" err="1">
                <a:solidFill>
                  <a:schemeClr val="bg1"/>
                </a:solidFill>
              </a:rPr>
              <a:t>provided</a:t>
            </a:r>
            <a:r>
              <a:rPr lang="fr-FR" dirty="0">
                <a:solidFill>
                  <a:schemeClr val="bg1"/>
                </a:solidFill>
              </a:rPr>
              <a:t> by ANSSI (CC / CSPN  / </a:t>
            </a:r>
            <a:r>
              <a:rPr lang="fr-FR" dirty="0" err="1">
                <a:solidFill>
                  <a:schemeClr val="bg1"/>
                </a:solidFill>
              </a:rPr>
              <a:t>EMVCo</a:t>
            </a:r>
            <a:r>
              <a:rPr lang="fr-FR" dirty="0">
                <a:solidFill>
                  <a:schemeClr val="bg1"/>
                </a:solidFill>
              </a:rPr>
              <a:t> …)</a:t>
            </a:r>
          </a:p>
        </p:txBody>
      </p:sp>
      <p:sp>
        <p:nvSpPr>
          <p:cNvPr id="4" name="Ellipse 3"/>
          <p:cNvSpPr/>
          <p:nvPr/>
        </p:nvSpPr>
        <p:spPr>
          <a:xfrm>
            <a:off x="4757574" y="1175478"/>
            <a:ext cx="453911" cy="44733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27" name="Ellipse 26"/>
          <p:cNvSpPr/>
          <p:nvPr/>
        </p:nvSpPr>
        <p:spPr>
          <a:xfrm>
            <a:off x="4774529" y="2276975"/>
            <a:ext cx="453911" cy="44733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28" name="Ellipse 27"/>
          <p:cNvSpPr/>
          <p:nvPr/>
        </p:nvSpPr>
        <p:spPr>
          <a:xfrm>
            <a:off x="4774529" y="3324352"/>
            <a:ext cx="453911" cy="44733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3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5346094" y="1109607"/>
            <a:ext cx="561705" cy="541275"/>
            <a:chOff x="943386" y="3291041"/>
            <a:chExt cx="479010" cy="461588"/>
          </a:xfrm>
        </p:grpSpPr>
        <p:sp>
          <p:nvSpPr>
            <p:cNvPr id="32" name="Google Shape;9645;p73"/>
            <p:cNvSpPr/>
            <p:nvPr/>
          </p:nvSpPr>
          <p:spPr>
            <a:xfrm>
              <a:off x="1072398" y="3409549"/>
              <a:ext cx="31087" cy="29699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646;p73"/>
            <p:cNvSpPr/>
            <p:nvPr/>
          </p:nvSpPr>
          <p:spPr>
            <a:xfrm>
              <a:off x="1165547" y="3409549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647;p73"/>
            <p:cNvSpPr/>
            <p:nvPr/>
          </p:nvSpPr>
          <p:spPr>
            <a:xfrm>
              <a:off x="1259908" y="3409549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648;p73"/>
            <p:cNvSpPr/>
            <p:nvPr/>
          </p:nvSpPr>
          <p:spPr>
            <a:xfrm>
              <a:off x="1072398" y="3468839"/>
              <a:ext cx="31087" cy="3078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649;p73"/>
            <p:cNvSpPr/>
            <p:nvPr/>
          </p:nvSpPr>
          <p:spPr>
            <a:xfrm>
              <a:off x="1165547" y="3468839"/>
              <a:ext cx="32301" cy="3078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650;p73"/>
            <p:cNvSpPr/>
            <p:nvPr/>
          </p:nvSpPr>
          <p:spPr>
            <a:xfrm>
              <a:off x="1259908" y="3468839"/>
              <a:ext cx="32301" cy="3078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651;p73"/>
            <p:cNvSpPr/>
            <p:nvPr/>
          </p:nvSpPr>
          <p:spPr>
            <a:xfrm>
              <a:off x="1072398" y="3529214"/>
              <a:ext cx="31087" cy="29699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652;p73"/>
            <p:cNvSpPr/>
            <p:nvPr/>
          </p:nvSpPr>
          <p:spPr>
            <a:xfrm>
              <a:off x="1165547" y="3529214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653;p73"/>
            <p:cNvSpPr/>
            <p:nvPr/>
          </p:nvSpPr>
          <p:spPr>
            <a:xfrm>
              <a:off x="1259908" y="3529214"/>
              <a:ext cx="32301" cy="29699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654;p73"/>
            <p:cNvSpPr/>
            <p:nvPr/>
          </p:nvSpPr>
          <p:spPr>
            <a:xfrm>
              <a:off x="943386" y="3291041"/>
              <a:ext cx="479010" cy="461588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140" y="2072235"/>
            <a:ext cx="856811" cy="8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61" y="3249375"/>
            <a:ext cx="639342" cy="639342"/>
          </a:xfrm>
          <a:prstGeom prst="rect">
            <a:avLst/>
          </a:prstGeom>
        </p:spPr>
      </p:pic>
      <p:sp>
        <p:nvSpPr>
          <p:cNvPr id="44" name="Espace réservé du contenu 2"/>
          <p:cNvSpPr txBox="1">
            <a:spLocks/>
          </p:cNvSpPr>
          <p:nvPr/>
        </p:nvSpPr>
        <p:spPr>
          <a:xfrm>
            <a:off x="6033180" y="1189370"/>
            <a:ext cx="2908268" cy="503333"/>
          </a:xfrm>
          <a:prstGeom prst="rect">
            <a:avLst/>
          </a:prstGeom>
        </p:spPr>
        <p:txBody>
          <a:bodyPr/>
          <a:lstStyle>
            <a:lvl1pPr marL="168275" indent="-168275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4488" indent="-176213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12713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7938">
              <a:buNone/>
            </a:pPr>
            <a:r>
              <a:rPr lang="fr-FR" sz="1200" b="0" dirty="0" err="1">
                <a:solidFill>
                  <a:schemeClr val="bg1"/>
                </a:solidFill>
              </a:rPr>
              <a:t>Develop</a:t>
            </a:r>
            <a:r>
              <a:rPr lang="fr-FR" sz="1200" b="0" dirty="0">
                <a:solidFill>
                  <a:schemeClr val="bg1"/>
                </a:solidFill>
              </a:rPr>
              <a:t> a crypto-lib </a:t>
            </a:r>
            <a:r>
              <a:rPr lang="fr-FR" sz="1200" b="0" dirty="0" err="1">
                <a:solidFill>
                  <a:schemeClr val="bg1"/>
                </a:solidFill>
              </a:rPr>
              <a:t>implementing</a:t>
            </a:r>
            <a:r>
              <a:rPr lang="fr-FR" sz="1200" b="0" dirty="0">
                <a:solidFill>
                  <a:schemeClr val="bg1"/>
                </a:solidFill>
              </a:rPr>
              <a:t> hash-</a:t>
            </a:r>
            <a:r>
              <a:rPr lang="fr-FR" sz="1200" b="0" dirty="0" err="1">
                <a:solidFill>
                  <a:schemeClr val="bg1"/>
                </a:solidFill>
              </a:rPr>
              <a:t>based</a:t>
            </a:r>
            <a:r>
              <a:rPr lang="fr-FR" sz="1200" b="0" dirty="0">
                <a:solidFill>
                  <a:schemeClr val="bg1"/>
                </a:solidFill>
              </a:rPr>
              <a:t> signatures</a:t>
            </a: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>
          <a:xfrm>
            <a:off x="6033180" y="2292793"/>
            <a:ext cx="2908268" cy="503333"/>
          </a:xfrm>
          <a:prstGeom prst="rect">
            <a:avLst/>
          </a:prstGeom>
        </p:spPr>
        <p:txBody>
          <a:bodyPr/>
          <a:lstStyle>
            <a:lvl1pPr marL="168275" indent="-168275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4488" indent="-176213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12713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7938">
              <a:buNone/>
            </a:pPr>
            <a:r>
              <a:rPr lang="fr-FR" sz="1200" b="0" dirty="0" err="1">
                <a:solidFill>
                  <a:schemeClr val="bg1"/>
                </a:solidFill>
              </a:rPr>
              <a:t>Conduct</a:t>
            </a:r>
            <a:r>
              <a:rPr lang="fr-FR" sz="1200" b="0" dirty="0">
                <a:solidFill>
                  <a:schemeClr val="bg1"/>
                </a:solidFill>
              </a:rPr>
              <a:t> the </a:t>
            </a:r>
            <a:r>
              <a:rPr lang="fr-FR" sz="1200" b="0" dirty="0" err="1">
                <a:solidFill>
                  <a:schemeClr val="bg1"/>
                </a:solidFill>
              </a:rPr>
              <a:t>security</a:t>
            </a:r>
            <a:r>
              <a:rPr lang="fr-FR" sz="1200" b="0" dirty="0">
                <a:solidFill>
                  <a:schemeClr val="bg1"/>
                </a:solidFill>
              </a:rPr>
              <a:t> </a:t>
            </a:r>
            <a:r>
              <a:rPr lang="fr-FR" sz="1200" b="0" dirty="0" err="1">
                <a:solidFill>
                  <a:schemeClr val="bg1"/>
                </a:solidFill>
              </a:rPr>
              <a:t>assessment</a:t>
            </a:r>
            <a:r>
              <a:rPr lang="fr-FR" sz="1200" b="0" dirty="0">
                <a:solidFill>
                  <a:schemeClr val="bg1"/>
                </a:solidFill>
              </a:rPr>
              <a:t> of the crypto-lib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6033180" y="3430976"/>
            <a:ext cx="3045036" cy="309186"/>
          </a:xfrm>
          <a:prstGeom prst="rect">
            <a:avLst/>
          </a:prstGeom>
        </p:spPr>
        <p:txBody>
          <a:bodyPr/>
          <a:lstStyle>
            <a:lvl1pPr marL="168275" indent="-168275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4488" indent="-176213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12713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7938">
              <a:buNone/>
            </a:pPr>
            <a:r>
              <a:rPr lang="fr-FR" sz="1200" b="0" dirty="0" err="1">
                <a:solidFill>
                  <a:schemeClr val="bg1"/>
                </a:solidFill>
              </a:rPr>
              <a:t>Provides</a:t>
            </a:r>
            <a:r>
              <a:rPr lang="fr-FR" sz="1200" b="0" dirty="0">
                <a:solidFill>
                  <a:schemeClr val="bg1"/>
                </a:solidFill>
              </a:rPr>
              <a:t> a </a:t>
            </a:r>
            <a:r>
              <a:rPr lang="fr-FR" sz="1200" b="0" dirty="0" err="1">
                <a:solidFill>
                  <a:schemeClr val="bg1"/>
                </a:solidFill>
              </a:rPr>
              <a:t>certificate</a:t>
            </a:r>
            <a:r>
              <a:rPr lang="fr-FR" sz="1200" b="0" dirty="0">
                <a:solidFill>
                  <a:schemeClr val="bg1"/>
                </a:solidFill>
              </a:rPr>
              <a:t> to the </a:t>
            </a:r>
            <a:r>
              <a:rPr lang="fr-FR" sz="1200" b="0" dirty="0" err="1">
                <a:solidFill>
                  <a:schemeClr val="bg1"/>
                </a:solidFill>
              </a:rPr>
              <a:t>developer</a:t>
            </a:r>
            <a:endParaRPr lang="fr-FR" sz="1200" b="0" dirty="0">
              <a:solidFill>
                <a:schemeClr val="bg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650941" y="1980104"/>
            <a:ext cx="4427275" cy="1039390"/>
          </a:xfrm>
          <a:prstGeom prst="roundRect">
            <a:avLst/>
          </a:prstGeom>
          <a:noFill/>
          <a:ln w="28575">
            <a:solidFill>
              <a:srgbClr val="33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0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44" grpId="0"/>
      <p:bldP spid="45" grpId="0"/>
      <p:bldP spid="46" grpId="0"/>
      <p:bldP spid="30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265528" y="654266"/>
            <a:ext cx="1670445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755944" y="794709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WOTS+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64" y="2023336"/>
            <a:ext cx="1377367" cy="126061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223378" y="664689"/>
            <a:ext cx="2718069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234311" y="801483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</a:rPr>
              <a:t>Sphincs</a:t>
            </a:r>
            <a:r>
              <a:rPr lang="fr-FR" sz="1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 err="1"/>
              <a:t>Sphincs</a:t>
            </a:r>
            <a:r>
              <a:rPr lang="fr-FR" dirty="0"/>
              <a:t>+ (FIPS 205)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032913" y="664688"/>
            <a:ext cx="2108580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04106" y="801482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XMSS-</a:t>
            </a:r>
            <a:r>
              <a:rPr lang="fr-FR" sz="1200" b="1" dirty="0" err="1">
                <a:solidFill>
                  <a:schemeClr val="bg1"/>
                </a:solidFill>
              </a:rPr>
              <a:t>tree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45" y="2012168"/>
            <a:ext cx="1938008" cy="11127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17" y="1110380"/>
            <a:ext cx="1078901" cy="3505769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481611" y="664689"/>
            <a:ext cx="1670445" cy="3998751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37750" y="805799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FORS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1" y="2281764"/>
            <a:ext cx="1670445" cy="7789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1611" y="3116236"/>
            <a:ext cx="167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"Use of a Few-Time Signature (FTS) scheme </a:t>
            </a:r>
            <a:r>
              <a:rPr lang="en-US" sz="10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000" dirty="0">
                <a:solidFill>
                  <a:schemeClr val="bg1"/>
                </a:solidFill>
              </a:rPr>
              <a:t> Forest Of Random Subsets (FORS)</a:t>
            </a:r>
            <a:endParaRPr lang="fr-FR" sz="10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1611" y="3909922"/>
            <a:ext cx="1665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Stateless</a:t>
            </a:r>
            <a:r>
              <a:rPr lang="fr-FR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property</a:t>
            </a:r>
            <a:r>
              <a:rPr lang="fr-FR" sz="1000" dirty="0">
                <a:solidFill>
                  <a:schemeClr val="bg1"/>
                </a:solidFill>
                <a:sym typeface="Wingdings" panose="05000000000000000000" pitchFamily="2" charset="2"/>
              </a:rPr>
              <a:t>  the </a:t>
            </a:r>
            <a:r>
              <a:rPr lang="fr-FR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same</a:t>
            </a:r>
            <a:r>
              <a:rPr lang="fr-FR" sz="1000" dirty="0">
                <a:solidFill>
                  <a:schemeClr val="bg1"/>
                </a:solidFill>
                <a:sym typeface="Wingdings" panose="05000000000000000000" pitchFamily="2" charset="2"/>
              </a:rPr>
              <a:t> secret key </a:t>
            </a:r>
            <a:r>
              <a:rPr lang="fr-FR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can</a:t>
            </a:r>
            <a:r>
              <a:rPr lang="fr-FR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be</a:t>
            </a:r>
            <a:r>
              <a:rPr lang="fr-FR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reused</a:t>
            </a:r>
            <a:r>
              <a:rPr lang="fr-FR" sz="1000" dirty="0">
                <a:solidFill>
                  <a:schemeClr val="bg1"/>
                </a:solidFill>
                <a:sym typeface="Wingdings" panose="05000000000000000000" pitchFamily="2" charset="2"/>
              </a:rPr>
              <a:t> multiple times</a:t>
            </a:r>
          </a:p>
        </p:txBody>
      </p:sp>
    </p:spTree>
    <p:extLst>
      <p:ext uri="{BB962C8B-B14F-4D97-AF65-F5344CB8AC3E}">
        <p14:creationId xmlns:p14="http://schemas.microsoft.com/office/powerpoint/2010/main" val="25100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1" grpId="0"/>
      <p:bldP spid="14" grpId="0" animBg="1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2" name="Rectangle à coins arrondis 51"/>
          <p:cNvSpPr/>
          <p:nvPr/>
        </p:nvSpPr>
        <p:spPr>
          <a:xfrm>
            <a:off x="676194" y="664690"/>
            <a:ext cx="3781506" cy="1249629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2273437" y="664687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XMSS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4792980" y="664690"/>
            <a:ext cx="3781506" cy="124963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6268028" y="664686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</a:rPr>
              <a:t>Sphincs</a:t>
            </a:r>
            <a:r>
              <a:rPr lang="fr-FR" sz="1200" b="1" dirty="0">
                <a:solidFill>
                  <a:schemeClr val="bg1"/>
                </a:solidFill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itre 1"/>
              <p:cNvSpPr txBox="1">
                <a:spLocks/>
              </p:cNvSpPr>
              <p:nvPr/>
            </p:nvSpPr>
            <p:spPr>
              <a:xfrm>
                <a:off x="803702" y="969460"/>
                <a:ext cx="3653998" cy="834011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marR="0" indent="0" algn="ctr" defTabSz="342892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1" kern="12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en-US" sz="1200" b="0" dirty="0">
                    <a:sym typeface="Wingdings" panose="05000000000000000000" pitchFamily="2" charset="2"/>
                  </a:rPr>
                  <a:t>A private key cannot be used more than once  </a:t>
                </a:r>
                <a:r>
                  <a:rPr lang="en-US" sz="1200" b="0" dirty="0" err="1">
                    <a:sym typeface="Wingdings" panose="05000000000000000000" pitchFamily="2" charset="2"/>
                  </a:rPr>
                  <a:t>stateful</a:t>
                </a:r>
                <a:r>
                  <a:rPr lang="en-US" sz="1200" b="0" dirty="0">
                    <a:sym typeface="Wingdings" panose="05000000000000000000" pitchFamily="2" charset="2"/>
                  </a:rPr>
                  <a:t> hash-based signature (similar to LMS)</a:t>
                </a:r>
                <a:endParaRPr lang="fr-FR" sz="1200" b="0" dirty="0">
                  <a:sym typeface="Wingdings" panose="05000000000000000000" pitchFamily="2" charset="2"/>
                </a:endParaRPr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endParaRPr lang="en-US" sz="1200" b="0" dirty="0"/>
              </a:p>
              <a:p>
                <a:pPr marL="285750" indent="-285750" algn="l">
                  <a:buFont typeface="Courier New" panose="02070309020205020404" pitchFamily="49" charset="0"/>
                  <a:buChar char="o"/>
                </a:pPr>
                <a:r>
                  <a:rPr lang="fr-FR" sz="1200" b="0" dirty="0"/>
                  <a:t>XMSS </a:t>
                </a:r>
                <a:r>
                  <a:rPr lang="fr-FR" sz="1200" b="0" dirty="0" err="1"/>
                  <a:t>cannot</a:t>
                </a:r>
                <a:r>
                  <a:rPr lang="fr-FR" sz="1200" b="0" dirty="0"/>
                  <a:t> </a:t>
                </a:r>
                <a:r>
                  <a:rPr lang="fr-FR" sz="1200" b="0" dirty="0" err="1"/>
                  <a:t>signed</a:t>
                </a:r>
                <a:r>
                  <a:rPr lang="fr-FR" sz="1200" b="0" dirty="0"/>
                  <a:t> more </a:t>
                </a:r>
                <a:r>
                  <a:rPr lang="fr-FR" sz="1200" b="0" dirty="0" err="1"/>
                  <a:t>than</a:t>
                </a:r>
                <a:r>
                  <a:rPr lang="fr-FR" sz="12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fr-FR" sz="12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sz="1200" b="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r-FR" sz="1200" b="0" dirty="0"/>
                  <a:t> messages</a:t>
                </a:r>
              </a:p>
            </p:txBody>
          </p:sp>
        </mc:Choice>
        <mc:Fallback xmlns="">
          <p:sp>
            <p:nvSpPr>
              <p:cNvPr id="56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02" y="969460"/>
                <a:ext cx="3653998" cy="834011"/>
              </a:xfrm>
              <a:prstGeom prst="rect">
                <a:avLst/>
              </a:prstGeom>
              <a:blipFill>
                <a:blip r:embed="rId3"/>
                <a:stretch>
                  <a:fillRect l="-2504" t="-8029" r="-3005" b="-116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itre 1"/>
          <p:cNvSpPr txBox="1">
            <a:spLocks/>
          </p:cNvSpPr>
          <p:nvPr/>
        </p:nvSpPr>
        <p:spPr>
          <a:xfrm>
            <a:off x="4920488" y="972474"/>
            <a:ext cx="3653998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ctr" defTabSz="3428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200" b="0" dirty="0"/>
              <a:t>The signature scheme is stateless </a:t>
            </a:r>
            <a:r>
              <a:rPr lang="en-US" sz="1200" b="0" dirty="0">
                <a:sym typeface="Wingdings" panose="05000000000000000000" pitchFamily="2" charset="2"/>
              </a:rPr>
              <a:t></a:t>
            </a:r>
            <a:r>
              <a:rPr lang="en-US" sz="1200" b="0" dirty="0"/>
              <a:t> the same private key can be used multiple times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fr-FR" sz="1200" b="0" dirty="0">
              <a:sym typeface="Wingdings" panose="05000000000000000000" pitchFamily="2" charset="2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200" b="0" dirty="0"/>
              <a:t>The number of hash function calls is significantly higher than for LMS and XMSS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76194" y="2053337"/>
            <a:ext cx="7898292" cy="2492349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79579" y="2080589"/>
            <a:ext cx="1249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Security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22928" y="2574096"/>
                <a:ext cx="47029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𝑃𝑅𝑁𝐺</m:t>
                      </m:r>
                    </m:oMath>
                  </m:oMathPara>
                </a14:m>
                <a:endParaRPr lang="fr-FR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8" y="2574096"/>
                <a:ext cx="4702921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832541" y="3014832"/>
            <a:ext cx="4702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Variable assignment 𝑡𝑚𝑝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37264" y="3272320"/>
            <a:ext cx="34058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[XMSS] Choice of the leaf from the </a:t>
            </a:r>
            <a:r>
              <a:rPr lang="en-US" sz="1100" dirty="0" err="1">
                <a:solidFill>
                  <a:schemeClr val="bg1"/>
                </a:solidFill>
              </a:rPr>
              <a:t>Merkle</a:t>
            </a:r>
            <a:r>
              <a:rPr lang="en-US" sz="1100" dirty="0">
                <a:solidFill>
                  <a:schemeClr val="bg1"/>
                </a:solidFill>
              </a:rPr>
              <a:t> tree.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If two WOTS+ keys share the same values </a:t>
            </a: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rgbClr val="FF0000"/>
                </a:solidFill>
              </a:rPr>
              <a:t>two-message attack [GBH18]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Fault attack during the increment of 𝑖𝑑𝑥 </a:t>
            </a:r>
            <a:r>
              <a:rPr lang="en-US" sz="11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rgbClr val="FF0000"/>
                </a:solidFill>
              </a:rPr>
              <a:t>a WOTS private key will not be initialized</a:t>
            </a:r>
            <a:endParaRPr lang="fr-FR" sz="11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22928" y="2797273"/>
                <a:ext cx="4722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𝑃𝑅𝐹</m:t>
                      </m:r>
                    </m:oMath>
                  </m:oMathPara>
                </a14:m>
                <a:endParaRPr lang="fr-FR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8" y="2797273"/>
                <a:ext cx="4722147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818253" y="2350919"/>
            <a:ext cx="5065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Hash function 𝐻</a:t>
            </a:r>
            <a:endParaRPr lang="fr-FR" sz="11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228640" y="2396920"/>
                <a:ext cx="273812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0" dirty="0">
                    <a:solidFill>
                      <a:schemeClr val="bg1"/>
                    </a:solidFill>
                  </a:rPr>
                  <a:t>Computation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fr-FR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40" y="2396920"/>
                <a:ext cx="2738123" cy="286745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5228640" y="2683665"/>
            <a:ext cx="2561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Computation of checksum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28640" y="2943305"/>
            <a:ext cx="3012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Grafting tree attack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41386" y="3215194"/>
            <a:ext cx="3012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Verification of the candidate public key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41386" y="3497912"/>
            <a:ext cx="3012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Sensitive erasure process</a:t>
            </a:r>
            <a:endParaRPr lang="fr-F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r="6420"/>
          <a:stretch>
            <a:fillRect/>
          </a:stretch>
        </p:blipFill>
        <p:spPr>
          <a:xfrm>
            <a:off x="0" y="0"/>
            <a:ext cx="6199127" cy="51435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922043" y="2142401"/>
            <a:ext cx="3769373" cy="858697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br>
              <a:rPr lang="fr-FR" dirty="0">
                <a:sym typeface="Wingdings" panose="05000000000000000000" pitchFamily="2" charset="2"/>
              </a:rPr>
            </a:br>
            <a:br>
              <a:rPr lang="fr-FR" dirty="0">
                <a:sym typeface="Wingdings" panose="05000000000000000000" pitchFamily="2" charset="2"/>
              </a:rPr>
            </a:br>
            <a:r>
              <a:rPr lang="fr-FR" sz="1400" dirty="0">
                <a:sym typeface="Wingdings" panose="05000000000000000000" pitchFamily="2" charset="2"/>
              </a:rPr>
              <a:t>Contact: gabriel.zaid@thalesgroup.com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16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2037313"/>
            <a:ext cx="8674683" cy="332399"/>
          </a:xfrm>
        </p:spPr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9000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ZoneTexte 210"/>
              <p:cNvSpPr txBox="1"/>
              <p:nvPr/>
            </p:nvSpPr>
            <p:spPr>
              <a:xfrm>
                <a:off x="5554823" y="3932643"/>
                <a:ext cx="2669513" cy="32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d>
                            <m:dPr>
                              <m:ctrlP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fr-FR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sup>
                              </m:sSup>
                              <m: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sSup>
                            <m:sSupPr>
                              <m:ctrlPr>
                                <a:rPr lang="fr-FR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fr-FR" sz="1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p>
                          </m:sSup>
                          <m:r>
                            <a:rPr lang="fr-FR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1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      )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211" name="ZoneTexte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23" y="3932643"/>
                <a:ext cx="2669513" cy="324320"/>
              </a:xfrm>
              <a:prstGeom prst="rect">
                <a:avLst/>
              </a:prstGeom>
              <a:blipFill>
                <a:blip r:embed="rId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69" name="Rectangle à coins arrondis 68"/>
          <p:cNvSpPr/>
          <p:nvPr/>
        </p:nvSpPr>
        <p:spPr>
          <a:xfrm>
            <a:off x="266765" y="664690"/>
            <a:ext cx="8674683" cy="61786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56839" y="664689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</a:rPr>
              <a:t>Winternitz</a:t>
            </a:r>
            <a:r>
              <a:rPr lang="fr-FR" sz="1400" b="1" dirty="0">
                <a:solidFill>
                  <a:schemeClr val="bg1"/>
                </a:solidFill>
              </a:rPr>
              <a:t> OTS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66765" y="974776"/>
            <a:ext cx="875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WOTS is a One-Time Signature scheme proposed by </a:t>
            </a:r>
            <a:r>
              <a:rPr lang="en-US" sz="1400" dirty="0" err="1">
                <a:solidFill>
                  <a:schemeClr val="bg1"/>
                </a:solidFill>
              </a:rPr>
              <a:t>Merkle</a:t>
            </a:r>
            <a:r>
              <a:rPr lang="en-US" sz="1400" dirty="0">
                <a:solidFill>
                  <a:schemeClr val="bg1"/>
                </a:solidFill>
              </a:rPr>
              <a:t> based on an idea by </a:t>
            </a:r>
            <a:r>
              <a:rPr lang="en-US" sz="1400" dirty="0" err="1">
                <a:solidFill>
                  <a:schemeClr val="bg1"/>
                </a:solidFill>
              </a:rPr>
              <a:t>Winternitz</a:t>
            </a:r>
            <a:r>
              <a:rPr lang="en-US" sz="1400" dirty="0">
                <a:solidFill>
                  <a:schemeClr val="bg1"/>
                </a:solidFill>
              </a:rPr>
              <a:t> [Mer89].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89" y="1531433"/>
            <a:ext cx="497159" cy="497159"/>
          </a:xfrm>
          <a:prstGeom prst="rect">
            <a:avLst/>
          </a:prstGeom>
        </p:spPr>
      </p:pic>
      <p:cxnSp>
        <p:nvCxnSpPr>
          <p:cNvPr id="76" name="Connecteur droit avec flèche 75"/>
          <p:cNvCxnSpPr>
            <a:stCxn id="71" idx="1"/>
            <a:endCxn id="73" idx="3"/>
          </p:cNvCxnSpPr>
          <p:nvPr/>
        </p:nvCxnSpPr>
        <p:spPr>
          <a:xfrm flipH="1" flipV="1">
            <a:off x="914401" y="1778282"/>
            <a:ext cx="528288" cy="1731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/>
              <p:cNvSpPr txBox="1"/>
              <p:nvPr/>
            </p:nvSpPr>
            <p:spPr>
              <a:xfrm>
                <a:off x="1051100" y="1515709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ZoneText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00" y="1515709"/>
                <a:ext cx="34002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à coins arrondis 78"/>
          <p:cNvSpPr/>
          <p:nvPr/>
        </p:nvSpPr>
        <p:spPr>
          <a:xfrm>
            <a:off x="1539240" y="2232660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/>
              <p:cNvSpPr txBox="1"/>
              <p:nvPr/>
            </p:nvSpPr>
            <p:spPr>
              <a:xfrm>
                <a:off x="1625848" y="2349279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48" y="2349279"/>
                <a:ext cx="37542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Connecteur droit avec flèche 87"/>
          <p:cNvCxnSpPr>
            <a:endCxn id="79" idx="1"/>
          </p:cNvCxnSpPr>
          <p:nvPr/>
        </p:nvCxnSpPr>
        <p:spPr>
          <a:xfrm>
            <a:off x="838200" y="2503170"/>
            <a:ext cx="701040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stCxn id="79" idx="3"/>
            <a:endCxn id="93" idx="1"/>
          </p:cNvCxnSpPr>
          <p:nvPr/>
        </p:nvCxnSpPr>
        <p:spPr>
          <a:xfrm>
            <a:off x="2087880" y="2503170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2535044" y="2349281"/>
                <a:ext cx="8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      )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44" y="2349281"/>
                <a:ext cx="803425" cy="307777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à coins arrondis 94"/>
          <p:cNvSpPr/>
          <p:nvPr/>
        </p:nvSpPr>
        <p:spPr>
          <a:xfrm>
            <a:off x="3661317" y="2232660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3747925" y="2349279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25" y="2349279"/>
                <a:ext cx="37542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avec flèche 96"/>
          <p:cNvCxnSpPr/>
          <p:nvPr/>
        </p:nvCxnSpPr>
        <p:spPr>
          <a:xfrm>
            <a:off x="3214153" y="2503170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4657121" y="2348558"/>
                <a:ext cx="1107354" cy="335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21" y="2348558"/>
                <a:ext cx="1107354" cy="335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Connecteur droit avec flèche 99"/>
          <p:cNvCxnSpPr/>
          <p:nvPr/>
        </p:nvCxnSpPr>
        <p:spPr>
          <a:xfrm>
            <a:off x="4209957" y="2503170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à coins arrondis 100"/>
          <p:cNvSpPr/>
          <p:nvPr/>
        </p:nvSpPr>
        <p:spPr>
          <a:xfrm>
            <a:off x="7077307" y="2232660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ZoneTexte 101"/>
              <p:cNvSpPr txBox="1"/>
              <p:nvPr/>
            </p:nvSpPr>
            <p:spPr>
              <a:xfrm>
                <a:off x="7163915" y="2349279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15" y="2349279"/>
                <a:ext cx="37542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eur droit avec flèche 102"/>
          <p:cNvCxnSpPr/>
          <p:nvPr/>
        </p:nvCxnSpPr>
        <p:spPr>
          <a:xfrm>
            <a:off x="7625947" y="2503170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104"/>
              <p:cNvSpPr txBox="1"/>
              <p:nvPr/>
            </p:nvSpPr>
            <p:spPr>
              <a:xfrm>
                <a:off x="8073111" y="2362407"/>
                <a:ext cx="1152944" cy="32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p>
                          </m:sSup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      )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05" name="ZoneText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111" y="2362407"/>
                <a:ext cx="1152944" cy="324320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Connecteur droit avec flèche 105"/>
          <p:cNvCxnSpPr/>
          <p:nvPr/>
        </p:nvCxnSpPr>
        <p:spPr>
          <a:xfrm>
            <a:off x="5633596" y="2524567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6630143" y="2524567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" name="Image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71" y="2388963"/>
            <a:ext cx="268093" cy="268093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6" y="2382249"/>
            <a:ext cx="268093" cy="268093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39" y="2421467"/>
            <a:ext cx="268093" cy="268093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6167368" y="233597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112" name="Image 1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05" y="2386658"/>
            <a:ext cx="270000" cy="2700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1" y="1527972"/>
            <a:ext cx="500620" cy="500620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6" y="3226328"/>
            <a:ext cx="375470" cy="500524"/>
          </a:xfrm>
          <a:prstGeom prst="rect">
            <a:avLst/>
          </a:prstGeom>
        </p:spPr>
      </p:pic>
      <p:sp>
        <p:nvSpPr>
          <p:cNvPr id="114" name="Rectangle à coins arrondis 113"/>
          <p:cNvSpPr/>
          <p:nvPr/>
        </p:nvSpPr>
        <p:spPr>
          <a:xfrm>
            <a:off x="3539606" y="1454607"/>
            <a:ext cx="2128999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3539606" y="1483262"/>
            <a:ext cx="21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16" name="Rectangle à coins arrondis 115"/>
          <p:cNvSpPr/>
          <p:nvPr/>
        </p:nvSpPr>
        <p:spPr>
          <a:xfrm>
            <a:off x="3539606" y="2898911"/>
            <a:ext cx="2128999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7" name="ZoneTexte 116"/>
          <p:cNvSpPr txBox="1"/>
          <p:nvPr/>
        </p:nvSpPr>
        <p:spPr>
          <a:xfrm>
            <a:off x="3539606" y="2927566"/>
            <a:ext cx="21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3799104"/>
            <a:ext cx="500620" cy="500620"/>
          </a:xfrm>
          <a:prstGeom prst="rect">
            <a:avLst/>
          </a:prstGeom>
        </p:spPr>
      </p:pic>
      <p:sp>
        <p:nvSpPr>
          <p:cNvPr id="119" name="Rectangle à coins arrondis 118"/>
          <p:cNvSpPr/>
          <p:nvPr/>
        </p:nvSpPr>
        <p:spPr>
          <a:xfrm>
            <a:off x="1539240" y="3840407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/>
              <p:cNvSpPr txBox="1"/>
              <p:nvPr/>
            </p:nvSpPr>
            <p:spPr>
              <a:xfrm>
                <a:off x="1625848" y="3957026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20" name="ZoneText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48" y="3957026"/>
                <a:ext cx="37542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cteur droit avec flèche 120"/>
          <p:cNvCxnSpPr>
            <a:endCxn id="119" idx="1"/>
          </p:cNvCxnSpPr>
          <p:nvPr/>
        </p:nvCxnSpPr>
        <p:spPr>
          <a:xfrm>
            <a:off x="838200" y="4110917"/>
            <a:ext cx="701040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>
            <a:stCxn id="119" idx="3"/>
            <a:endCxn id="123" idx="1"/>
          </p:cNvCxnSpPr>
          <p:nvPr/>
        </p:nvCxnSpPr>
        <p:spPr>
          <a:xfrm>
            <a:off x="2087880" y="4110917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ZoneTexte 122"/>
              <p:cNvSpPr txBox="1"/>
              <p:nvPr/>
            </p:nvSpPr>
            <p:spPr>
              <a:xfrm>
                <a:off x="2535044" y="3957028"/>
                <a:ext cx="8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       )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23" name="ZoneText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44" y="3957028"/>
                <a:ext cx="803425" cy="307777"/>
              </a:xfrm>
              <a:prstGeom prst="rect">
                <a:avLst/>
              </a:prstGeom>
              <a:blipFill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à coins arrondis 123"/>
          <p:cNvSpPr/>
          <p:nvPr/>
        </p:nvSpPr>
        <p:spPr>
          <a:xfrm>
            <a:off x="3661317" y="3840407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ZoneTexte 124"/>
              <p:cNvSpPr txBox="1"/>
              <p:nvPr/>
            </p:nvSpPr>
            <p:spPr>
              <a:xfrm>
                <a:off x="3747925" y="3957026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25" name="ZoneText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25" y="3957026"/>
                <a:ext cx="37542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Connecteur droit avec flèche 125"/>
          <p:cNvCxnSpPr/>
          <p:nvPr/>
        </p:nvCxnSpPr>
        <p:spPr>
          <a:xfrm>
            <a:off x="3214153" y="4110917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>
            <a:off x="4209957" y="4110917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Image 1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71" y="3996710"/>
            <a:ext cx="268093" cy="268093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64" y="3864815"/>
            <a:ext cx="891664" cy="531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/>
              <p:cNvSpPr txBox="1"/>
              <p:nvPr/>
            </p:nvSpPr>
            <p:spPr>
              <a:xfrm>
                <a:off x="4540333" y="3957026"/>
                <a:ext cx="1075487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34" name="ZoneTexte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33" y="3957026"/>
                <a:ext cx="1075487" cy="3125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" name="Image 1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13" y="3986093"/>
            <a:ext cx="268093" cy="268093"/>
          </a:xfrm>
          <a:prstGeom prst="rect">
            <a:avLst/>
          </a:prstGeom>
        </p:spPr>
      </p:pic>
      <p:sp>
        <p:nvSpPr>
          <p:cNvPr id="172" name="Rectangle à coins arrondis 171"/>
          <p:cNvSpPr/>
          <p:nvPr/>
        </p:nvSpPr>
        <p:spPr>
          <a:xfrm>
            <a:off x="3539606" y="2911774"/>
            <a:ext cx="2128999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3" name="ZoneTexte 172"/>
          <p:cNvSpPr txBox="1"/>
          <p:nvPr/>
        </p:nvSpPr>
        <p:spPr>
          <a:xfrm>
            <a:off x="3539606" y="2940429"/>
            <a:ext cx="21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SignVerif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174" name="Image 1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3" y="3163787"/>
            <a:ext cx="374406" cy="543997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" y="3492558"/>
            <a:ext cx="270000" cy="270000"/>
          </a:xfrm>
          <a:prstGeom prst="rect">
            <a:avLst/>
          </a:prstGeom>
        </p:spPr>
      </p:pic>
      <p:pic>
        <p:nvPicPr>
          <p:cNvPr id="176" name="Image 1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47" y="3513375"/>
            <a:ext cx="416591" cy="248498"/>
          </a:xfrm>
          <a:prstGeom prst="rect">
            <a:avLst/>
          </a:prstGeom>
        </p:spPr>
      </p:pic>
      <p:pic>
        <p:nvPicPr>
          <p:cNvPr id="177" name="Image 1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" y="3890598"/>
            <a:ext cx="769621" cy="459082"/>
          </a:xfrm>
          <a:prstGeom prst="rect">
            <a:avLst/>
          </a:prstGeom>
        </p:spPr>
      </p:pic>
      <p:sp>
        <p:nvSpPr>
          <p:cNvPr id="196" name="Rectangle à coins arrondis 195"/>
          <p:cNvSpPr/>
          <p:nvPr/>
        </p:nvSpPr>
        <p:spPr>
          <a:xfrm>
            <a:off x="1539240" y="3833782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ZoneTexte 196"/>
              <p:cNvSpPr txBox="1"/>
              <p:nvPr/>
            </p:nvSpPr>
            <p:spPr>
              <a:xfrm>
                <a:off x="1625848" y="3950401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97" name="ZoneTexte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48" y="3950401"/>
                <a:ext cx="37542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Connecteur droit avec flèche 197"/>
          <p:cNvCxnSpPr>
            <a:endCxn id="196" idx="1"/>
          </p:cNvCxnSpPr>
          <p:nvPr/>
        </p:nvCxnSpPr>
        <p:spPr>
          <a:xfrm>
            <a:off x="838200" y="4104292"/>
            <a:ext cx="701040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avec flèche 198"/>
          <p:cNvCxnSpPr>
            <a:stCxn id="196" idx="3"/>
          </p:cNvCxnSpPr>
          <p:nvPr/>
        </p:nvCxnSpPr>
        <p:spPr>
          <a:xfrm>
            <a:off x="2087880" y="4104292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à coins arrondis 199"/>
          <p:cNvSpPr/>
          <p:nvPr/>
        </p:nvSpPr>
        <p:spPr>
          <a:xfrm>
            <a:off x="2602137" y="3833782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ZoneTexte 200"/>
              <p:cNvSpPr txBox="1"/>
              <p:nvPr/>
            </p:nvSpPr>
            <p:spPr>
              <a:xfrm>
                <a:off x="2688745" y="3950401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201" name="ZoneTexte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45" y="3950401"/>
                <a:ext cx="37542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Connecteur droit avec flèche 201"/>
          <p:cNvCxnSpPr/>
          <p:nvPr/>
        </p:nvCxnSpPr>
        <p:spPr>
          <a:xfrm>
            <a:off x="3150777" y="4104292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à coins arrondis 202"/>
          <p:cNvSpPr/>
          <p:nvPr/>
        </p:nvSpPr>
        <p:spPr>
          <a:xfrm>
            <a:off x="4638907" y="3833782"/>
            <a:ext cx="548640" cy="54102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ZoneTexte 203"/>
              <p:cNvSpPr txBox="1"/>
              <p:nvPr/>
            </p:nvSpPr>
            <p:spPr>
              <a:xfrm>
                <a:off x="4725515" y="3950401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204" name="ZoneTexte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515" y="3950401"/>
                <a:ext cx="37542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" name="Connecteur droit avec flèche 204"/>
          <p:cNvCxnSpPr/>
          <p:nvPr/>
        </p:nvCxnSpPr>
        <p:spPr>
          <a:xfrm>
            <a:off x="5187547" y="4104292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avec flèche 205"/>
          <p:cNvCxnSpPr/>
          <p:nvPr/>
        </p:nvCxnSpPr>
        <p:spPr>
          <a:xfrm>
            <a:off x="4191743" y="4125689"/>
            <a:ext cx="447164" cy="0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3728968" y="393709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09" name="Image 20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01" y="3984877"/>
            <a:ext cx="268093" cy="268093"/>
          </a:xfrm>
          <a:prstGeom prst="rect">
            <a:avLst/>
          </a:prstGeom>
        </p:spPr>
      </p:pic>
      <p:pic>
        <p:nvPicPr>
          <p:cNvPr id="210" name="Image 20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70" y="4004472"/>
            <a:ext cx="416591" cy="248498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2" y="3937089"/>
            <a:ext cx="387702" cy="387702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280787" y="4960379"/>
            <a:ext cx="8752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[Mer89] R. C. </a:t>
            </a:r>
            <a:r>
              <a:rPr lang="en-US" sz="800" dirty="0" err="1">
                <a:solidFill>
                  <a:schemeClr val="bg1"/>
                </a:solidFill>
              </a:rPr>
              <a:t>Merkle</a:t>
            </a:r>
            <a:r>
              <a:rPr lang="en-US" sz="800" dirty="0">
                <a:solidFill>
                  <a:schemeClr val="bg1"/>
                </a:solidFill>
              </a:rPr>
              <a:t>. A certified digital signature. CRYPTO 89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87654E-7 L -0.00174 0.141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5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1" grpId="1"/>
      <p:bldP spid="77" grpId="0"/>
      <p:bldP spid="79" grpId="0" animBg="1"/>
      <p:bldP spid="84" grpId="0"/>
      <p:bldP spid="93" grpId="0"/>
      <p:bldP spid="95" grpId="0" animBg="1"/>
      <p:bldP spid="96" grpId="0"/>
      <p:bldP spid="99" grpId="0"/>
      <p:bldP spid="101" grpId="0" animBg="1"/>
      <p:bldP spid="102" grpId="0"/>
      <p:bldP spid="105" grpId="0"/>
      <p:bldP spid="105" grpId="1"/>
      <p:bldP spid="111" grpId="0"/>
      <p:bldP spid="114" grpId="0" animBg="1"/>
      <p:bldP spid="115" grpId="0"/>
      <p:bldP spid="116" grpId="0" animBg="1"/>
      <p:bldP spid="116" grpId="1" animBg="1"/>
      <p:bldP spid="117" grpId="0"/>
      <p:bldP spid="117" grpId="1"/>
      <p:bldP spid="119" grpId="0" animBg="1"/>
      <p:bldP spid="119" grpId="1" animBg="1"/>
      <p:bldP spid="120" grpId="0"/>
      <p:bldP spid="120" grpId="1"/>
      <p:bldP spid="123" grpId="0"/>
      <p:bldP spid="123" grpId="1"/>
      <p:bldP spid="124" grpId="0" animBg="1"/>
      <p:bldP spid="124" grpId="1" animBg="1"/>
      <p:bldP spid="125" grpId="0"/>
      <p:bldP spid="125" grpId="1"/>
      <p:bldP spid="134" grpId="0"/>
      <p:bldP spid="134" grpId="1"/>
      <p:bldP spid="172" grpId="0" animBg="1"/>
      <p:bldP spid="173" grpId="0"/>
      <p:bldP spid="196" grpId="0" animBg="1"/>
      <p:bldP spid="197" grpId="0"/>
      <p:bldP spid="200" grpId="0" animBg="1"/>
      <p:bldP spid="201" grpId="0"/>
      <p:bldP spid="203" grpId="0" animBg="1"/>
      <p:bldP spid="204" grpId="0"/>
      <p:bldP spid="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69" name="Rectangle à coins arrondis 68"/>
          <p:cNvSpPr/>
          <p:nvPr/>
        </p:nvSpPr>
        <p:spPr>
          <a:xfrm>
            <a:off x="266765" y="664690"/>
            <a:ext cx="8674683" cy="61786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56839" y="664689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</a:rPr>
              <a:t>Winternitz</a:t>
            </a:r>
            <a:r>
              <a:rPr lang="fr-FR" sz="1400" b="1" dirty="0">
                <a:solidFill>
                  <a:schemeClr val="bg1"/>
                </a:solidFill>
              </a:rPr>
              <a:t> OTS</a:t>
            </a:r>
          </a:p>
        </p:txBody>
      </p:sp>
      <p:pic>
        <p:nvPicPr>
          <p:cNvPr id="213" name="Image 2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1421572"/>
            <a:ext cx="2930639" cy="3550861"/>
          </a:xfrm>
          <a:prstGeom prst="rect">
            <a:avLst/>
          </a:prstGeom>
        </p:spPr>
      </p:pic>
      <p:sp>
        <p:nvSpPr>
          <p:cNvPr id="214" name="Ellipse 213"/>
          <p:cNvSpPr/>
          <p:nvPr/>
        </p:nvSpPr>
        <p:spPr>
          <a:xfrm>
            <a:off x="843915" y="4234815"/>
            <a:ext cx="93345" cy="91440"/>
          </a:xfrm>
          <a:prstGeom prst="ellipse">
            <a:avLst/>
          </a:prstGeom>
          <a:solidFill>
            <a:srgbClr val="93E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5" name="Ellipse 214"/>
          <p:cNvSpPr/>
          <p:nvPr/>
        </p:nvSpPr>
        <p:spPr>
          <a:xfrm>
            <a:off x="1163955" y="3787775"/>
            <a:ext cx="93345" cy="91440"/>
          </a:xfrm>
          <a:prstGeom prst="ellipse">
            <a:avLst/>
          </a:prstGeom>
          <a:solidFill>
            <a:srgbClr val="33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6" name="Ellipse 215"/>
          <p:cNvSpPr/>
          <p:nvPr/>
        </p:nvSpPr>
        <p:spPr>
          <a:xfrm>
            <a:off x="1478915" y="2248535"/>
            <a:ext cx="93345" cy="9144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7" name="Ellipse 216"/>
          <p:cNvSpPr/>
          <p:nvPr/>
        </p:nvSpPr>
        <p:spPr>
          <a:xfrm>
            <a:off x="2118995" y="2690495"/>
            <a:ext cx="93345" cy="9144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8" name="Ellipse 217"/>
          <p:cNvSpPr/>
          <p:nvPr/>
        </p:nvSpPr>
        <p:spPr>
          <a:xfrm>
            <a:off x="1796758" y="3230657"/>
            <a:ext cx="93345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9" name="Ellipse 218"/>
          <p:cNvSpPr/>
          <p:nvPr/>
        </p:nvSpPr>
        <p:spPr>
          <a:xfrm>
            <a:off x="2439721" y="2690495"/>
            <a:ext cx="93345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1" name="Ellipse 220"/>
          <p:cNvSpPr/>
          <p:nvPr/>
        </p:nvSpPr>
        <p:spPr>
          <a:xfrm>
            <a:off x="3073375" y="3322097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ZoneTexte 221"/>
              <p:cNvSpPr txBox="1"/>
              <p:nvPr/>
            </p:nvSpPr>
            <p:spPr>
              <a:xfrm>
                <a:off x="3368763" y="2784156"/>
                <a:ext cx="4322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      ,  ,  ,  ,  ,  , …,  }</m:t>
                      </m:r>
                    </m:oMath>
                  </m:oMathPara>
                </a14:m>
                <a:endParaRPr lang="fr-FR" sz="1400" dirty="0" err="1"/>
              </a:p>
            </p:txBody>
          </p:sp>
        </mc:Choice>
        <mc:Fallback xmlns="">
          <p:sp>
            <p:nvSpPr>
              <p:cNvPr id="222" name="ZoneTexte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763" y="2784156"/>
                <a:ext cx="4322064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Ellipse 222"/>
          <p:cNvSpPr/>
          <p:nvPr/>
        </p:nvSpPr>
        <p:spPr>
          <a:xfrm>
            <a:off x="4477783" y="2889889"/>
            <a:ext cx="93345" cy="91440"/>
          </a:xfrm>
          <a:prstGeom prst="ellipse">
            <a:avLst/>
          </a:prstGeom>
          <a:solidFill>
            <a:srgbClr val="93E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4" name="Ellipse 223"/>
          <p:cNvSpPr/>
          <p:nvPr/>
        </p:nvSpPr>
        <p:spPr>
          <a:xfrm>
            <a:off x="4806879" y="2889889"/>
            <a:ext cx="93345" cy="91440"/>
          </a:xfrm>
          <a:prstGeom prst="ellipse">
            <a:avLst/>
          </a:prstGeom>
          <a:solidFill>
            <a:srgbClr val="33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5" name="Ellipse 224"/>
          <p:cNvSpPr/>
          <p:nvPr/>
        </p:nvSpPr>
        <p:spPr>
          <a:xfrm>
            <a:off x="5208224" y="2891921"/>
            <a:ext cx="93345" cy="9144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6" name="Ellipse 225"/>
          <p:cNvSpPr/>
          <p:nvPr/>
        </p:nvSpPr>
        <p:spPr>
          <a:xfrm>
            <a:off x="5599955" y="2891921"/>
            <a:ext cx="93345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7" name="Ellipse 226"/>
          <p:cNvSpPr/>
          <p:nvPr/>
        </p:nvSpPr>
        <p:spPr>
          <a:xfrm>
            <a:off x="5995813" y="2888202"/>
            <a:ext cx="93345" cy="91440"/>
          </a:xfrm>
          <a:prstGeom prst="ellipse">
            <a:avLst/>
          </a:prstGeom>
          <a:solidFill>
            <a:srgbClr val="FF7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8" name="Ellipse 227"/>
          <p:cNvSpPr/>
          <p:nvPr/>
        </p:nvSpPr>
        <p:spPr>
          <a:xfrm>
            <a:off x="6376305" y="2884265"/>
            <a:ext cx="93345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9" name="Ellipse 228"/>
          <p:cNvSpPr/>
          <p:nvPr/>
        </p:nvSpPr>
        <p:spPr>
          <a:xfrm>
            <a:off x="7048829" y="2891921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30" name="Image 2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66" y="1515709"/>
            <a:ext cx="497159" cy="497159"/>
          </a:xfrm>
          <a:prstGeom prst="rect">
            <a:avLst/>
          </a:prstGeom>
        </p:spPr>
      </p:pic>
      <p:cxnSp>
        <p:nvCxnSpPr>
          <p:cNvPr id="231" name="Connecteur droit avec flèche 230"/>
          <p:cNvCxnSpPr>
            <a:stCxn id="230" idx="1"/>
            <a:endCxn id="232" idx="3"/>
          </p:cNvCxnSpPr>
          <p:nvPr/>
        </p:nvCxnSpPr>
        <p:spPr>
          <a:xfrm flipH="1" flipV="1">
            <a:off x="6022378" y="1762558"/>
            <a:ext cx="528288" cy="1731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2" name="Image 2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58" y="1512248"/>
            <a:ext cx="500620" cy="500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ZoneTexte 232"/>
              <p:cNvSpPr txBox="1"/>
              <p:nvPr/>
            </p:nvSpPr>
            <p:spPr>
              <a:xfrm>
                <a:off x="6148434" y="1496524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3" name="ZoneTexte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434" y="1496524"/>
                <a:ext cx="34002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4" name="Image 2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36" y="1512248"/>
            <a:ext cx="500620" cy="500620"/>
          </a:xfrm>
          <a:prstGeom prst="rect">
            <a:avLst/>
          </a:prstGeom>
        </p:spPr>
      </p:pic>
      <p:pic>
        <p:nvPicPr>
          <p:cNvPr id="235" name="Image 2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6" y="4267684"/>
            <a:ext cx="500620" cy="500620"/>
          </a:xfrm>
          <a:prstGeom prst="rect">
            <a:avLst/>
          </a:prstGeom>
        </p:spPr>
      </p:pic>
      <p:pic>
        <p:nvPicPr>
          <p:cNvPr id="236" name="Image 2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38" y="4280535"/>
            <a:ext cx="500620" cy="500620"/>
          </a:xfrm>
          <a:prstGeom prst="rect">
            <a:avLst/>
          </a:prstGeom>
        </p:spPr>
      </p:pic>
      <p:pic>
        <p:nvPicPr>
          <p:cNvPr id="237" name="Image 2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40" y="4293386"/>
            <a:ext cx="500620" cy="500620"/>
          </a:xfrm>
          <a:prstGeom prst="rect">
            <a:avLst/>
          </a:prstGeom>
        </p:spPr>
      </p:pic>
      <p:pic>
        <p:nvPicPr>
          <p:cNvPr id="238" name="Image 2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42" y="4306237"/>
            <a:ext cx="500620" cy="500620"/>
          </a:xfrm>
          <a:prstGeom prst="rect">
            <a:avLst/>
          </a:prstGeom>
        </p:spPr>
      </p:pic>
      <p:pic>
        <p:nvPicPr>
          <p:cNvPr id="240" name="Image 2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46" y="4331939"/>
            <a:ext cx="500620" cy="500620"/>
          </a:xfrm>
          <a:prstGeom prst="rect">
            <a:avLst/>
          </a:prstGeom>
        </p:spPr>
      </p:pic>
      <p:pic>
        <p:nvPicPr>
          <p:cNvPr id="241" name="Imag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" y="1428524"/>
            <a:ext cx="387702" cy="387702"/>
          </a:xfrm>
          <a:prstGeom prst="rect">
            <a:avLst/>
          </a:prstGeom>
        </p:spPr>
      </p:pic>
      <p:pic>
        <p:nvPicPr>
          <p:cNvPr id="242" name="Image 2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3" y="1443873"/>
            <a:ext cx="387702" cy="387702"/>
          </a:xfrm>
          <a:prstGeom prst="rect">
            <a:avLst/>
          </a:prstGeom>
        </p:spPr>
      </p:pic>
      <p:pic>
        <p:nvPicPr>
          <p:cNvPr id="243" name="Image 2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70" y="1444354"/>
            <a:ext cx="387702" cy="387702"/>
          </a:xfrm>
          <a:prstGeom prst="rect">
            <a:avLst/>
          </a:prstGeom>
        </p:spPr>
      </p:pic>
      <p:pic>
        <p:nvPicPr>
          <p:cNvPr id="244" name="Image 2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17" y="1446817"/>
            <a:ext cx="387702" cy="387702"/>
          </a:xfrm>
          <a:prstGeom prst="rect">
            <a:avLst/>
          </a:prstGeom>
        </p:spPr>
      </p:pic>
      <p:pic>
        <p:nvPicPr>
          <p:cNvPr id="245" name="Image 2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9" y="1433966"/>
            <a:ext cx="387702" cy="387702"/>
          </a:xfrm>
          <a:prstGeom prst="rect">
            <a:avLst/>
          </a:prstGeom>
        </p:spPr>
      </p:pic>
      <p:pic>
        <p:nvPicPr>
          <p:cNvPr id="246" name="Image 2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59" y="1444354"/>
            <a:ext cx="387702" cy="387702"/>
          </a:xfrm>
          <a:prstGeom prst="rect">
            <a:avLst/>
          </a:prstGeom>
        </p:spPr>
      </p:pic>
      <p:pic>
        <p:nvPicPr>
          <p:cNvPr id="247" name="Image 2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19" y="1454742"/>
            <a:ext cx="387702" cy="387702"/>
          </a:xfrm>
          <a:prstGeom prst="rect">
            <a:avLst/>
          </a:prstGeom>
        </p:spPr>
      </p:pic>
      <p:pic>
        <p:nvPicPr>
          <p:cNvPr id="248" name="Image 2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79" y="1465130"/>
            <a:ext cx="387702" cy="387702"/>
          </a:xfrm>
          <a:prstGeom prst="rect">
            <a:avLst/>
          </a:prstGeom>
        </p:spPr>
      </p:pic>
      <p:sp>
        <p:nvSpPr>
          <p:cNvPr id="250" name="Rectangle à coins arrondis 249"/>
          <p:cNvSpPr/>
          <p:nvPr/>
        </p:nvSpPr>
        <p:spPr>
          <a:xfrm>
            <a:off x="7794272" y="1573861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1" name="ZoneTexte 250"/>
          <p:cNvSpPr txBox="1"/>
          <p:nvPr/>
        </p:nvSpPr>
        <p:spPr>
          <a:xfrm>
            <a:off x="7794272" y="1602516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52" name="Rectangle à coins arrondis 251"/>
          <p:cNvSpPr/>
          <p:nvPr/>
        </p:nvSpPr>
        <p:spPr>
          <a:xfrm>
            <a:off x="7800244" y="2767362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3" name="ZoneTexte 252"/>
          <p:cNvSpPr txBox="1"/>
          <p:nvPr/>
        </p:nvSpPr>
        <p:spPr>
          <a:xfrm>
            <a:off x="7800244" y="2796017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SignGen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54" name="Rectangle à coins arrondis 253"/>
          <p:cNvSpPr/>
          <p:nvPr/>
        </p:nvSpPr>
        <p:spPr>
          <a:xfrm>
            <a:off x="7794272" y="3992799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55" name="ZoneTexte 254"/>
          <p:cNvSpPr txBox="1"/>
          <p:nvPr/>
        </p:nvSpPr>
        <p:spPr>
          <a:xfrm>
            <a:off x="7794272" y="4021454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SignVerif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257" name="Image 2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8" y="4895080"/>
            <a:ext cx="260916" cy="186368"/>
          </a:xfrm>
          <a:prstGeom prst="rect">
            <a:avLst/>
          </a:prstGeom>
        </p:spPr>
      </p:pic>
      <p:pic>
        <p:nvPicPr>
          <p:cNvPr id="258" name="Image 2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6" y="4895080"/>
            <a:ext cx="260915" cy="186368"/>
          </a:xfrm>
          <a:prstGeom prst="rect">
            <a:avLst/>
          </a:prstGeom>
        </p:spPr>
      </p:pic>
      <p:pic>
        <p:nvPicPr>
          <p:cNvPr id="259" name="Image 2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24" y="4895080"/>
            <a:ext cx="260915" cy="186368"/>
          </a:xfrm>
          <a:prstGeom prst="rect">
            <a:avLst/>
          </a:prstGeom>
        </p:spPr>
      </p:pic>
      <p:pic>
        <p:nvPicPr>
          <p:cNvPr id="260" name="Image 2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22" y="4895080"/>
            <a:ext cx="260915" cy="186368"/>
          </a:xfrm>
          <a:prstGeom prst="rect">
            <a:avLst/>
          </a:prstGeom>
        </p:spPr>
      </p:pic>
      <p:pic>
        <p:nvPicPr>
          <p:cNvPr id="261" name="Image 2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0" y="4895080"/>
            <a:ext cx="260915" cy="186368"/>
          </a:xfrm>
          <a:prstGeom prst="rect">
            <a:avLst/>
          </a:prstGeom>
        </p:spPr>
      </p:pic>
      <p:pic>
        <p:nvPicPr>
          <p:cNvPr id="262" name="Image 26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18" y="4895080"/>
            <a:ext cx="260915" cy="186368"/>
          </a:xfrm>
          <a:prstGeom prst="rect">
            <a:avLst/>
          </a:prstGeom>
        </p:spPr>
      </p:pic>
      <p:pic>
        <p:nvPicPr>
          <p:cNvPr id="264" name="Image 2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14" y="4895080"/>
            <a:ext cx="260915" cy="186368"/>
          </a:xfrm>
          <a:prstGeom prst="rect">
            <a:avLst/>
          </a:prstGeom>
        </p:spPr>
      </p:pic>
      <p:pic>
        <p:nvPicPr>
          <p:cNvPr id="265" name="Image 2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06" y="1515709"/>
            <a:ext cx="500620" cy="500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3368763" y="3764011"/>
                <a:ext cx="4322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      ,  ,  ,  ,  ,  , …,  }</m:t>
                      </m:r>
                    </m:oMath>
                  </m:oMathPara>
                </a14:m>
                <a:endParaRPr lang="fr-FR" sz="1400" dirty="0" err="1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763" y="3764011"/>
                <a:ext cx="4322064" cy="307777"/>
              </a:xfrm>
              <a:prstGeom prst="rect">
                <a:avLst/>
              </a:prstGeom>
              <a:blipFill>
                <a:blip r:embed="rId1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lipse 54"/>
          <p:cNvSpPr/>
          <p:nvPr/>
        </p:nvSpPr>
        <p:spPr>
          <a:xfrm>
            <a:off x="4477783" y="3869744"/>
            <a:ext cx="93345" cy="91440"/>
          </a:xfrm>
          <a:prstGeom prst="ellipse">
            <a:avLst/>
          </a:prstGeom>
          <a:solidFill>
            <a:srgbClr val="93E2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4806879" y="3869744"/>
            <a:ext cx="93345" cy="91440"/>
          </a:xfrm>
          <a:prstGeom prst="ellipse">
            <a:avLst/>
          </a:prstGeom>
          <a:solidFill>
            <a:srgbClr val="33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5208224" y="3871776"/>
            <a:ext cx="93345" cy="9144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5599955" y="3871776"/>
            <a:ext cx="93345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5995813" y="3868057"/>
            <a:ext cx="93345" cy="91440"/>
          </a:xfrm>
          <a:prstGeom prst="ellipse">
            <a:avLst/>
          </a:prstGeom>
          <a:solidFill>
            <a:srgbClr val="FF7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6376305" y="3864120"/>
            <a:ext cx="93345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7048829" y="3871776"/>
            <a:ext cx="93345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18" y="4113475"/>
            <a:ext cx="352873" cy="35287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04" y="4116949"/>
            <a:ext cx="352873" cy="352873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65" y="4113474"/>
            <a:ext cx="352873" cy="352873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95" y="4109999"/>
            <a:ext cx="352873" cy="352873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76" y="4104098"/>
            <a:ext cx="352873" cy="35287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93" y="4113475"/>
            <a:ext cx="352873" cy="35287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64" y="4116951"/>
            <a:ext cx="352873" cy="352873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56" y="4498542"/>
            <a:ext cx="387702" cy="387702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35" y="4496555"/>
            <a:ext cx="387702" cy="387702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82" y="4522462"/>
            <a:ext cx="387702" cy="387702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52" y="4505816"/>
            <a:ext cx="387702" cy="387702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35" y="4516835"/>
            <a:ext cx="387702" cy="387702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77" y="4489281"/>
            <a:ext cx="387702" cy="387702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83" y="4511258"/>
            <a:ext cx="387702" cy="387702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4302978" y="427820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728814" y="425496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091057" y="429324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5471639" y="427413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5874200" y="429242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276242" y="424890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6974648" y="42549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266765" y="974776"/>
            <a:ext cx="875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WOTS is a One-Time Signature scheme proposed by </a:t>
            </a:r>
            <a:r>
              <a:rPr lang="en-US" sz="1400" dirty="0" err="1">
                <a:solidFill>
                  <a:schemeClr val="bg1"/>
                </a:solidFill>
              </a:rPr>
              <a:t>Merkle</a:t>
            </a:r>
            <a:r>
              <a:rPr lang="en-US" sz="1400" dirty="0">
                <a:solidFill>
                  <a:schemeClr val="bg1"/>
                </a:solidFill>
              </a:rPr>
              <a:t> based on an idea by </a:t>
            </a:r>
            <a:r>
              <a:rPr lang="en-US" sz="1400" dirty="0" err="1">
                <a:solidFill>
                  <a:schemeClr val="bg1"/>
                </a:solidFill>
              </a:rPr>
              <a:t>Winternitz</a:t>
            </a:r>
            <a:r>
              <a:rPr lang="en-US" sz="1400" dirty="0">
                <a:solidFill>
                  <a:schemeClr val="bg1"/>
                </a:solidFill>
              </a:rPr>
              <a:t> [Mer89].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53889 0.5404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5 0.5382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3457E-6 L -0.00157 -0.47191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0087 -0.38518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0"/>
                            </p:stCondLst>
                            <p:childTnLst>
                              <p:par>
                                <p:cTn id="28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4568E-6 L -2.77778E-7 -0.0858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0"/>
                            </p:stCondLst>
                            <p:childTnLst>
                              <p:par>
                                <p:cTn id="29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174 -0.27531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500"/>
                            </p:stCondLst>
                            <p:childTnLst>
                              <p:par>
                                <p:cTn id="30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7 L 4.44444E-6 -0.17346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3457E-7 L 0.00034 -0.17346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0034 -0.29444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1" grpId="0" animBg="1"/>
      <p:bldP spid="221" grpId="1" animBg="1"/>
      <p:bldP spid="222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3" grpId="0"/>
      <p:bldP spid="233" grpId="1"/>
      <p:bldP spid="233" grpId="2"/>
      <p:bldP spid="250" grpId="0" animBg="1"/>
      <p:bldP spid="251" grpId="0"/>
      <p:bldP spid="252" grpId="0" animBg="1"/>
      <p:bldP spid="253" grpId="0"/>
      <p:bldP spid="254" grpId="0" animBg="1"/>
      <p:bldP spid="255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/>
      <p:bldP spid="82" grpId="0"/>
      <p:bldP spid="83" grpId="0"/>
      <p:bldP spid="84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69" name="Rectangle à coins arrondis 68"/>
          <p:cNvSpPr/>
          <p:nvPr/>
        </p:nvSpPr>
        <p:spPr>
          <a:xfrm>
            <a:off x="266765" y="664690"/>
            <a:ext cx="8674683" cy="617864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56839" y="664689"/>
            <a:ext cx="172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</a:rPr>
              <a:t>Merkle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tree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56838" y="974776"/>
            <a:ext cx="756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 public key construction tree which is based on hash functions.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11" y="1762849"/>
            <a:ext cx="2958223" cy="29056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60" y="2917384"/>
            <a:ext cx="387702" cy="3877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15" y="2928790"/>
            <a:ext cx="387702" cy="3877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68" y="2917384"/>
            <a:ext cx="387702" cy="3877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22" y="2917384"/>
            <a:ext cx="387702" cy="3877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4" y="2917384"/>
            <a:ext cx="387702" cy="3877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78" y="2928790"/>
            <a:ext cx="387702" cy="3877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80" y="2928790"/>
            <a:ext cx="387702" cy="3877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63" y="2928790"/>
            <a:ext cx="387702" cy="38770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57" y="1421572"/>
            <a:ext cx="497159" cy="497159"/>
          </a:xfrm>
          <a:prstGeom prst="rect">
            <a:avLst/>
          </a:prstGeom>
        </p:spPr>
      </p:pic>
      <p:cxnSp>
        <p:nvCxnSpPr>
          <p:cNvPr id="17" name="Connecteur droit avec flèche 16"/>
          <p:cNvCxnSpPr>
            <a:stCxn id="16" idx="1"/>
            <a:endCxn id="18" idx="3"/>
          </p:cNvCxnSpPr>
          <p:nvPr/>
        </p:nvCxnSpPr>
        <p:spPr>
          <a:xfrm flipH="1" flipV="1">
            <a:off x="4423046" y="1668421"/>
            <a:ext cx="556811" cy="1731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72" y="1446634"/>
            <a:ext cx="443574" cy="443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577625" y="1402387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r-FR" sz="14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25" y="1402387"/>
                <a:ext cx="34002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88" y="1448365"/>
            <a:ext cx="443574" cy="4435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48" y="1476808"/>
            <a:ext cx="443574" cy="4435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96" y="1475157"/>
            <a:ext cx="443574" cy="4435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33" y="1478098"/>
            <a:ext cx="443574" cy="4435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18" y="1486073"/>
            <a:ext cx="443574" cy="4435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71" y="1475157"/>
            <a:ext cx="443574" cy="44357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88" y="1486073"/>
            <a:ext cx="443574" cy="443574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H="1">
            <a:off x="2861230" y="1999859"/>
            <a:ext cx="1732" cy="735907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892032" y="2108792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Génération 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clé publique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14" y="4684193"/>
            <a:ext cx="387702" cy="38770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69" y="4695599"/>
            <a:ext cx="387702" cy="38770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22" y="4684193"/>
            <a:ext cx="387702" cy="38770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6" y="4684193"/>
            <a:ext cx="387702" cy="38770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28" y="4684193"/>
            <a:ext cx="387702" cy="38770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32" y="4695599"/>
            <a:ext cx="387702" cy="38770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34" y="4695599"/>
            <a:ext cx="387702" cy="38770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17" y="4695599"/>
            <a:ext cx="387702" cy="387702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2985762" y="3955751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991430" y="4014058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30" y="4014058"/>
                <a:ext cx="3754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avec flèche 42"/>
          <p:cNvCxnSpPr>
            <a:endCxn id="41" idx="2"/>
          </p:cNvCxnSpPr>
          <p:nvPr/>
        </p:nvCxnSpPr>
        <p:spPr>
          <a:xfrm flipH="1" flipV="1">
            <a:off x="3176308" y="4380147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3411517" y="3954262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3417185" y="4012569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85" y="4012569"/>
                <a:ext cx="3754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/>
          <p:cNvCxnSpPr>
            <a:endCxn id="48" idx="2"/>
          </p:cNvCxnSpPr>
          <p:nvPr/>
        </p:nvCxnSpPr>
        <p:spPr>
          <a:xfrm flipH="1" flipV="1">
            <a:off x="3602063" y="4378658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3812879" y="3952773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3818547" y="4011080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47" y="4011080"/>
                <a:ext cx="37542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eur droit avec flèche 52"/>
          <p:cNvCxnSpPr>
            <a:endCxn id="51" idx="2"/>
          </p:cNvCxnSpPr>
          <p:nvPr/>
        </p:nvCxnSpPr>
        <p:spPr>
          <a:xfrm flipH="1" flipV="1">
            <a:off x="4003425" y="4377169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4214241" y="3951284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4219909" y="4009591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09" y="4009591"/>
                <a:ext cx="3754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avec flèche 55"/>
          <p:cNvCxnSpPr>
            <a:endCxn id="54" idx="2"/>
          </p:cNvCxnSpPr>
          <p:nvPr/>
        </p:nvCxnSpPr>
        <p:spPr>
          <a:xfrm flipH="1" flipV="1">
            <a:off x="4404787" y="4375680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6"/>
          <p:cNvSpPr/>
          <p:nvPr/>
        </p:nvSpPr>
        <p:spPr>
          <a:xfrm>
            <a:off x="4593513" y="3949793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4599181" y="4008100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81" y="4008100"/>
                <a:ext cx="37542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droit avec flèche 58"/>
          <p:cNvCxnSpPr>
            <a:endCxn id="57" idx="2"/>
          </p:cNvCxnSpPr>
          <p:nvPr/>
        </p:nvCxnSpPr>
        <p:spPr>
          <a:xfrm flipH="1" flipV="1">
            <a:off x="4784059" y="4374189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à coins arrondis 59"/>
          <p:cNvSpPr/>
          <p:nvPr/>
        </p:nvSpPr>
        <p:spPr>
          <a:xfrm>
            <a:off x="4972785" y="3948302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4978453" y="4006609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53" y="4006609"/>
                <a:ext cx="3754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necteur droit avec flèche 61"/>
          <p:cNvCxnSpPr>
            <a:endCxn id="60" idx="2"/>
          </p:cNvCxnSpPr>
          <p:nvPr/>
        </p:nvCxnSpPr>
        <p:spPr>
          <a:xfrm flipH="1" flipV="1">
            <a:off x="5163331" y="4372698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à coins arrondis 62"/>
          <p:cNvSpPr/>
          <p:nvPr/>
        </p:nvSpPr>
        <p:spPr>
          <a:xfrm>
            <a:off x="5352057" y="3946811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5357725" y="4005118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725" y="4005118"/>
                <a:ext cx="37542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cteur droit avec flèche 64"/>
          <p:cNvCxnSpPr>
            <a:endCxn id="63" idx="2"/>
          </p:cNvCxnSpPr>
          <p:nvPr/>
        </p:nvCxnSpPr>
        <p:spPr>
          <a:xfrm flipH="1" flipV="1">
            <a:off x="5542603" y="4371207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à coins arrondis 65"/>
          <p:cNvSpPr/>
          <p:nvPr/>
        </p:nvSpPr>
        <p:spPr>
          <a:xfrm>
            <a:off x="5731329" y="3945320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5736997" y="4003627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97" y="4003627"/>
                <a:ext cx="3754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avec flèche 70"/>
          <p:cNvCxnSpPr>
            <a:endCxn id="66" idx="2"/>
          </p:cNvCxnSpPr>
          <p:nvPr/>
        </p:nvCxnSpPr>
        <p:spPr>
          <a:xfrm flipH="1" flipV="1">
            <a:off x="5921875" y="4369716"/>
            <a:ext cx="885" cy="304046"/>
          </a:xfrm>
          <a:prstGeom prst="straightConnector1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à coins arrondis 71"/>
          <p:cNvSpPr/>
          <p:nvPr/>
        </p:nvSpPr>
        <p:spPr>
          <a:xfrm>
            <a:off x="3185457" y="3194052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3191125" y="3252359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25" y="3252359"/>
                <a:ext cx="37542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en angle 45"/>
          <p:cNvCxnSpPr>
            <a:stCxn id="41" idx="0"/>
            <a:endCxn id="72" idx="2"/>
          </p:cNvCxnSpPr>
          <p:nvPr/>
        </p:nvCxnSpPr>
        <p:spPr>
          <a:xfrm rot="5400000" flipH="1" flipV="1">
            <a:off x="3107504" y="3687253"/>
            <a:ext cx="337303" cy="19969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73"/>
          <p:cNvCxnSpPr>
            <a:stCxn id="48" idx="0"/>
            <a:endCxn id="72" idx="2"/>
          </p:cNvCxnSpPr>
          <p:nvPr/>
        </p:nvCxnSpPr>
        <p:spPr>
          <a:xfrm rot="16200000" flipV="1">
            <a:off x="3321126" y="3673325"/>
            <a:ext cx="335814" cy="22606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4009728" y="3176313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4015396" y="3234620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96" y="3234620"/>
                <a:ext cx="3754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necteur en angle 79"/>
          <p:cNvCxnSpPr>
            <a:endCxn id="78" idx="2"/>
          </p:cNvCxnSpPr>
          <p:nvPr/>
        </p:nvCxnSpPr>
        <p:spPr>
          <a:xfrm rot="5400000" flipH="1" flipV="1">
            <a:off x="3931775" y="3669514"/>
            <a:ext cx="337303" cy="19969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80"/>
          <p:cNvCxnSpPr>
            <a:endCxn id="78" idx="2"/>
          </p:cNvCxnSpPr>
          <p:nvPr/>
        </p:nvCxnSpPr>
        <p:spPr>
          <a:xfrm rot="16200000" flipV="1">
            <a:off x="4145397" y="3655586"/>
            <a:ext cx="335814" cy="22606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4800721" y="3158574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/>
              <p:cNvSpPr txBox="1"/>
              <p:nvPr/>
            </p:nvSpPr>
            <p:spPr>
              <a:xfrm>
                <a:off x="4806389" y="3216881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89" y="3216881"/>
                <a:ext cx="3754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necteur en angle 83"/>
          <p:cNvCxnSpPr>
            <a:endCxn id="82" idx="2"/>
          </p:cNvCxnSpPr>
          <p:nvPr/>
        </p:nvCxnSpPr>
        <p:spPr>
          <a:xfrm rot="5400000" flipH="1" flipV="1">
            <a:off x="4722768" y="3651775"/>
            <a:ext cx="337303" cy="19969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endCxn id="82" idx="2"/>
          </p:cNvCxnSpPr>
          <p:nvPr/>
        </p:nvCxnSpPr>
        <p:spPr>
          <a:xfrm rot="16200000" flipV="1">
            <a:off x="4936390" y="3637847"/>
            <a:ext cx="335814" cy="22606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à coins arrondis 85"/>
          <p:cNvSpPr/>
          <p:nvPr/>
        </p:nvSpPr>
        <p:spPr>
          <a:xfrm>
            <a:off x="5526816" y="3192679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/>
              <p:cNvSpPr txBox="1"/>
              <p:nvPr/>
            </p:nvSpPr>
            <p:spPr>
              <a:xfrm>
                <a:off x="5532484" y="3250986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87" name="ZoneText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84" y="3250986"/>
                <a:ext cx="3754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Connecteur en angle 87"/>
          <p:cNvCxnSpPr>
            <a:endCxn id="86" idx="2"/>
          </p:cNvCxnSpPr>
          <p:nvPr/>
        </p:nvCxnSpPr>
        <p:spPr>
          <a:xfrm rot="5400000" flipH="1" flipV="1">
            <a:off x="5448863" y="3685880"/>
            <a:ext cx="337303" cy="199695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ngle 88"/>
          <p:cNvCxnSpPr>
            <a:endCxn id="86" idx="2"/>
          </p:cNvCxnSpPr>
          <p:nvPr/>
        </p:nvCxnSpPr>
        <p:spPr>
          <a:xfrm rot="16200000" flipV="1">
            <a:off x="5662485" y="3671952"/>
            <a:ext cx="335814" cy="226060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à coins arrondis 89"/>
          <p:cNvSpPr/>
          <p:nvPr/>
        </p:nvSpPr>
        <p:spPr>
          <a:xfrm>
            <a:off x="3592476" y="2401765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/>
              <p:cNvSpPr txBox="1"/>
              <p:nvPr/>
            </p:nvSpPr>
            <p:spPr>
              <a:xfrm>
                <a:off x="3598144" y="2460072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91" name="ZoneText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44" y="2460072"/>
                <a:ext cx="3754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onnecteur en angle 91"/>
          <p:cNvCxnSpPr>
            <a:stCxn id="72" idx="0"/>
            <a:endCxn id="90" idx="2"/>
          </p:cNvCxnSpPr>
          <p:nvPr/>
        </p:nvCxnSpPr>
        <p:spPr>
          <a:xfrm rot="5400000" flipH="1" flipV="1">
            <a:off x="3395567" y="2806598"/>
            <a:ext cx="367891" cy="407019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92"/>
          <p:cNvCxnSpPr>
            <a:stCxn id="78" idx="0"/>
            <a:endCxn id="90" idx="2"/>
          </p:cNvCxnSpPr>
          <p:nvPr/>
        </p:nvCxnSpPr>
        <p:spPr>
          <a:xfrm rot="16200000" flipV="1">
            <a:off x="3816572" y="2792611"/>
            <a:ext cx="350152" cy="417252"/>
          </a:xfrm>
          <a:prstGeom prst="bentConnector3">
            <a:avLst>
              <a:gd name="adj1" fmla="val 47877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à coins arrondis 96"/>
          <p:cNvSpPr/>
          <p:nvPr/>
        </p:nvSpPr>
        <p:spPr>
          <a:xfrm>
            <a:off x="5135585" y="2390639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ZoneTexte 97"/>
              <p:cNvSpPr txBox="1"/>
              <p:nvPr/>
            </p:nvSpPr>
            <p:spPr>
              <a:xfrm>
                <a:off x="5141253" y="2448946"/>
                <a:ext cx="375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53" y="2448946"/>
                <a:ext cx="37542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onnecteur en angle 98"/>
          <p:cNvCxnSpPr>
            <a:stCxn id="82" idx="0"/>
            <a:endCxn id="97" idx="2"/>
          </p:cNvCxnSpPr>
          <p:nvPr/>
        </p:nvCxnSpPr>
        <p:spPr>
          <a:xfrm rot="5400000" flipH="1" flipV="1">
            <a:off x="4986930" y="2819373"/>
            <a:ext cx="343539" cy="334864"/>
          </a:xfrm>
          <a:prstGeom prst="bentConnector3">
            <a:avLst/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ngle 99"/>
          <p:cNvCxnSpPr>
            <a:stCxn id="86" idx="0"/>
            <a:endCxn id="97" idx="2"/>
          </p:cNvCxnSpPr>
          <p:nvPr/>
        </p:nvCxnSpPr>
        <p:spPr>
          <a:xfrm rot="16200000" flipV="1">
            <a:off x="5332925" y="2808241"/>
            <a:ext cx="377644" cy="391231"/>
          </a:xfrm>
          <a:prstGeom prst="bentConnector3">
            <a:avLst>
              <a:gd name="adj1" fmla="val 55906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à coins arrondis 105"/>
          <p:cNvSpPr/>
          <p:nvPr/>
        </p:nvSpPr>
        <p:spPr>
          <a:xfrm>
            <a:off x="4369798" y="1736956"/>
            <a:ext cx="381091" cy="424396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106"/>
              <p:cNvSpPr txBox="1"/>
              <p:nvPr/>
            </p:nvSpPr>
            <p:spPr>
              <a:xfrm>
                <a:off x="4375466" y="1795263"/>
                <a:ext cx="3754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1400" b="1" dirty="0" err="1"/>
              </a:p>
            </p:txBody>
          </p:sp>
        </mc:Choice>
        <mc:Fallback xmlns="">
          <p:sp>
            <p:nvSpPr>
              <p:cNvPr id="107" name="ZoneTexte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66" y="1795263"/>
                <a:ext cx="3754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necteur en angle 107"/>
          <p:cNvCxnSpPr>
            <a:stCxn id="90" idx="0"/>
            <a:endCxn id="106" idx="2"/>
          </p:cNvCxnSpPr>
          <p:nvPr/>
        </p:nvCxnSpPr>
        <p:spPr>
          <a:xfrm rot="5400000" flipH="1" flipV="1">
            <a:off x="4051477" y="1892898"/>
            <a:ext cx="240413" cy="777322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en angle 108"/>
          <p:cNvCxnSpPr>
            <a:stCxn id="97" idx="0"/>
            <a:endCxn id="106" idx="2"/>
          </p:cNvCxnSpPr>
          <p:nvPr/>
        </p:nvCxnSpPr>
        <p:spPr>
          <a:xfrm rot="16200000" flipV="1">
            <a:off x="4828595" y="1893102"/>
            <a:ext cx="229287" cy="765787"/>
          </a:xfrm>
          <a:prstGeom prst="bentConnector3">
            <a:avLst>
              <a:gd name="adj1" fmla="val 47508"/>
            </a:avLst>
          </a:prstGeom>
          <a:ln w="9525" cmpd="sng">
            <a:solidFill>
              <a:schemeClr val="bg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Image 1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44" y="1359538"/>
            <a:ext cx="837264" cy="276360"/>
          </a:xfrm>
          <a:prstGeom prst="rect">
            <a:avLst/>
          </a:prstGeom>
        </p:spPr>
      </p:pic>
      <p:sp>
        <p:nvSpPr>
          <p:cNvPr id="120" name="Rectangle à coins arrondis 119"/>
          <p:cNvSpPr/>
          <p:nvPr/>
        </p:nvSpPr>
        <p:spPr>
          <a:xfrm>
            <a:off x="7794272" y="1573861"/>
            <a:ext cx="1147176" cy="3650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7794272" y="1602516"/>
            <a:ext cx="1147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/>
                </a:solidFill>
              </a:rPr>
              <a:t>KeyGen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71605E-6 L -0.29028 0.0003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5802E-6 L -0.24722 -1.35802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5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5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5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"/>
                            </p:stCondLst>
                            <p:childTnLst>
                              <p:par>
                                <p:cTn id="5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1" grpId="0"/>
      <p:bldP spid="31" grpId="1"/>
      <p:bldP spid="41" grpId="0" animBg="1"/>
      <p:bldP spid="41" grpId="1" animBg="1"/>
      <p:bldP spid="42" grpId="0"/>
      <p:bldP spid="42" grpId="1"/>
      <p:bldP spid="48" grpId="0" animBg="1"/>
      <p:bldP spid="48" grpId="1" animBg="1"/>
      <p:bldP spid="49" grpId="0"/>
      <p:bldP spid="49" grpId="1"/>
      <p:bldP spid="51" grpId="0" animBg="1"/>
      <p:bldP spid="51" grpId="1" animBg="1"/>
      <p:bldP spid="52" grpId="0"/>
      <p:bldP spid="52" grpId="1"/>
      <p:bldP spid="54" grpId="0" animBg="1"/>
      <p:bldP spid="54" grpId="1" animBg="1"/>
      <p:bldP spid="55" grpId="0"/>
      <p:bldP spid="55" grpId="1"/>
      <p:bldP spid="57" grpId="0" animBg="1"/>
      <p:bldP spid="57" grpId="1" animBg="1"/>
      <p:bldP spid="58" grpId="0"/>
      <p:bldP spid="58" grpId="1"/>
      <p:bldP spid="60" grpId="0" animBg="1"/>
      <p:bldP spid="60" grpId="1" animBg="1"/>
      <p:bldP spid="61" grpId="0"/>
      <p:bldP spid="61" grpId="1"/>
      <p:bldP spid="63" grpId="0" animBg="1"/>
      <p:bldP spid="63" grpId="1" animBg="1"/>
      <p:bldP spid="64" grpId="0"/>
      <p:bldP spid="64" grpId="1"/>
      <p:bldP spid="66" grpId="0" animBg="1"/>
      <p:bldP spid="66" grpId="1" animBg="1"/>
      <p:bldP spid="67" grpId="0"/>
      <p:bldP spid="67" grpId="1"/>
      <p:bldP spid="72" grpId="0" animBg="1"/>
      <p:bldP spid="72" grpId="1" animBg="1"/>
      <p:bldP spid="73" grpId="0"/>
      <p:bldP spid="73" grpId="1"/>
      <p:bldP spid="78" grpId="0" animBg="1"/>
      <p:bldP spid="78" grpId="1" animBg="1"/>
      <p:bldP spid="79" grpId="0"/>
      <p:bldP spid="79" grpId="1"/>
      <p:bldP spid="82" grpId="0" animBg="1"/>
      <p:bldP spid="82" grpId="1" animBg="1"/>
      <p:bldP spid="83" grpId="0"/>
      <p:bldP spid="83" grpId="1"/>
      <p:bldP spid="86" grpId="0" animBg="1"/>
      <p:bldP spid="86" grpId="1" animBg="1"/>
      <p:bldP spid="87" grpId="0"/>
      <p:bldP spid="87" grpId="1"/>
      <p:bldP spid="90" grpId="0" animBg="1"/>
      <p:bldP spid="90" grpId="1" animBg="1"/>
      <p:bldP spid="91" grpId="0"/>
      <p:bldP spid="91" grpId="1"/>
      <p:bldP spid="97" grpId="0" animBg="1"/>
      <p:bldP spid="97" grpId="1" animBg="1"/>
      <p:bldP spid="98" grpId="0"/>
      <p:bldP spid="98" grpId="1"/>
      <p:bldP spid="106" grpId="0" animBg="1"/>
      <p:bldP spid="106" grpId="1" animBg="1"/>
      <p:bldP spid="107" grpId="0"/>
      <p:bldP spid="107" grpId="1"/>
      <p:bldP spid="120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2364615"/>
            <a:ext cx="8674683" cy="332399"/>
          </a:xfrm>
        </p:spPr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Hash-based Signatures*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7840" y="4399280"/>
            <a:ext cx="6088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* </a:t>
            </a:r>
            <a:r>
              <a:rPr lang="en-US" sz="1400" b="1" dirty="0">
                <a:solidFill>
                  <a:schemeClr val="bg1"/>
                </a:solidFill>
              </a:rPr>
              <a:t>Simplifications were made to make the presentation more concise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65" y="193273"/>
            <a:ext cx="8674683" cy="332399"/>
          </a:xfrm>
        </p:spPr>
        <p:txBody>
          <a:bodyPr/>
          <a:lstStyle/>
          <a:p>
            <a:r>
              <a:rPr lang="fr-FR" dirty="0"/>
              <a:t>Hash-</a:t>
            </a:r>
            <a:r>
              <a:rPr lang="fr-FR" dirty="0" err="1"/>
              <a:t>based</a:t>
            </a:r>
            <a:r>
              <a:rPr lang="fr-FR" dirty="0"/>
              <a:t> signatures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9" y="1952054"/>
            <a:ext cx="2930346" cy="125072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21034" y="1431261"/>
            <a:ext cx="57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LMS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78" y="1708260"/>
            <a:ext cx="3514371" cy="201779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99178" y="1430017"/>
            <a:ext cx="65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XMSS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47" y="50112"/>
            <a:ext cx="1409201" cy="457904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940639" y="2110003"/>
            <a:ext cx="95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SPHINCS+</a:t>
            </a:r>
          </a:p>
        </p:txBody>
      </p:sp>
    </p:spTree>
    <p:extLst>
      <p:ext uri="{BB962C8B-B14F-4D97-AF65-F5344CB8AC3E}">
        <p14:creationId xmlns:p14="http://schemas.microsoft.com/office/powerpoint/2010/main" val="34898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3"/>
          <p:cNvSpPr>
            <a:spLocks noGrp="1"/>
          </p:cNvSpPr>
          <p:nvPr>
            <p:ph type="title"/>
          </p:nvPr>
        </p:nvSpPr>
        <p:spPr>
          <a:xfrm>
            <a:off x="266765" y="2037313"/>
            <a:ext cx="8674683" cy="664797"/>
          </a:xfrm>
        </p:spPr>
        <p:txBody>
          <a:bodyPr/>
          <a:lstStyle/>
          <a:p>
            <a:r>
              <a:rPr lang="en-CA" dirty="0" err="1">
                <a:solidFill>
                  <a:srgbClr val="FFFFFF"/>
                </a:solidFill>
              </a:rPr>
              <a:t>eXtended</a:t>
            </a:r>
            <a:r>
              <a:rPr lang="en-CA" dirty="0">
                <a:solidFill>
                  <a:srgbClr val="FFFFFF"/>
                </a:solidFill>
              </a:rPr>
              <a:t> </a:t>
            </a:r>
            <a:r>
              <a:rPr lang="en-CA" dirty="0" err="1">
                <a:solidFill>
                  <a:srgbClr val="FFFFFF"/>
                </a:solidFill>
              </a:rPr>
              <a:t>Merkle</a:t>
            </a:r>
            <a:r>
              <a:rPr lang="en-CA" dirty="0">
                <a:solidFill>
                  <a:srgbClr val="FFFFFF"/>
                </a:solidFill>
              </a:rPr>
              <a:t> Signature Scheme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(XMSS)</a:t>
            </a:r>
          </a:p>
        </p:txBody>
      </p:sp>
    </p:spTree>
    <p:extLst>
      <p:ext uri="{BB962C8B-B14F-4D97-AF65-F5344CB8AC3E}">
        <p14:creationId xmlns:p14="http://schemas.microsoft.com/office/powerpoint/2010/main" val="3436714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Thales_global_16.9_VF">
  <a:themeElements>
    <a:clrScheme name="THALES 01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  <a:prstDash val="dash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Title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c4b477b7-b45b-4633-aa19-2aca1335f9d0" Revision="1" Stencil="System.MyShapes" StencilVersion="1.0"/>
</Control>
</file>

<file path=customXml/itemProps1.xml><?xml version="1.0" encoding="utf-8"?>
<ds:datastoreItem xmlns:ds="http://schemas.openxmlformats.org/officeDocument/2006/customXml" ds:itemID="{B181E9EB-6B60-4A85-A42B-EB20B16E3A1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Thales_global_16.9_new_VA</Template>
  <TotalTime>30196</TotalTime>
  <Words>1152</Words>
  <Application>Microsoft Macintosh PowerPoint</Application>
  <PresentationFormat>Affichage à l'écran (16:9)</PresentationFormat>
  <Paragraphs>323</Paragraphs>
  <Slides>22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Courier New</vt:lpstr>
      <vt:lpstr>Lucida Grande</vt:lpstr>
      <vt:lpstr>Wingdings</vt:lpstr>
      <vt:lpstr>Thales_global_16.9_VF</vt:lpstr>
      <vt:lpstr>Title</vt:lpstr>
      <vt:lpstr>Hash-based signatures LMS, XMSS, Sphincs+  Gabriel ZAID, PEPR PQ-TLS, 12/03/2025</vt:lpstr>
      <vt:lpstr>Présentation PowerPoint</vt:lpstr>
      <vt:lpstr>Background</vt:lpstr>
      <vt:lpstr>Background</vt:lpstr>
      <vt:lpstr>Background</vt:lpstr>
      <vt:lpstr>Background</vt:lpstr>
      <vt:lpstr>Hash-based Signatures*</vt:lpstr>
      <vt:lpstr>Hash-based signatures</vt:lpstr>
      <vt:lpstr>eXtended Merkle Signature Scheme (XMSS)</vt:lpstr>
      <vt:lpstr>XMSS description</vt:lpstr>
      <vt:lpstr>WOTS+</vt:lpstr>
      <vt:lpstr>L-tree</vt:lpstr>
      <vt:lpstr>XMSS</vt:lpstr>
      <vt:lpstr>XMSS</vt:lpstr>
      <vt:lpstr>XMSS</vt:lpstr>
      <vt:lpstr>XMSS: Security Analysis</vt:lpstr>
      <vt:lpstr>XMSS: Security Analysis</vt:lpstr>
      <vt:lpstr>XMSS: Security Analysis</vt:lpstr>
      <vt:lpstr>SPHINCS+</vt:lpstr>
      <vt:lpstr>Sphincs+ (FIPS 205)</vt:lpstr>
      <vt:lpstr>Conclusion</vt:lpstr>
      <vt:lpstr>Thank you   Contact: gabriel.zaid@thalesgroup.com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Microsoft Office User</cp:lastModifiedBy>
  <cp:revision>1071</cp:revision>
  <dcterms:created xsi:type="dcterms:W3CDTF">2017-01-11T15:45:22Z</dcterms:created>
  <dcterms:modified xsi:type="dcterms:W3CDTF">2025-03-15T17:10:41Z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MSIP_Label_64c9cc36-7289-4c96-81d0-25ee8eefd11d_Enabled">
    <vt:lpwstr>true</vt:lpwstr>
  </property>
  <property fmtid="{D5CDD505-2E9C-101B-9397-08002B2CF9AE}" pid="4" name="MSIP_Label_64c9cc36-7289-4c96-81d0-25ee8eefd11d_SetDate">
    <vt:lpwstr>2024-03-05T15:51:21Z</vt:lpwstr>
  </property>
  <property fmtid="{D5CDD505-2E9C-101B-9397-08002B2CF9AE}" pid="5" name="MSIP_Label_64c9cc36-7289-4c96-81d0-25ee8eefd11d_Method">
    <vt:lpwstr>Privileged</vt:lpwstr>
  </property>
  <property fmtid="{D5CDD505-2E9C-101B-9397-08002B2CF9AE}" pid="6" name="MSIP_Label_64c9cc36-7289-4c96-81d0-25ee8eefd11d_Name">
    <vt:lpwstr>THALES-CORE-01</vt:lpwstr>
  </property>
  <property fmtid="{D5CDD505-2E9C-101B-9397-08002B2CF9AE}" pid="7" name="MSIP_Label_64c9cc36-7289-4c96-81d0-25ee8eefd11d_SiteId">
    <vt:lpwstr>6e603289-5e46-4e26-ac7c-03a85420a9a5</vt:lpwstr>
  </property>
  <property fmtid="{D5CDD505-2E9C-101B-9397-08002B2CF9AE}" pid="8" name="MSIP_Label_64c9cc36-7289-4c96-81d0-25ee8eefd11d_ActionId">
    <vt:lpwstr>678794a9-cb9f-4857-9fa7-f44a6948b198</vt:lpwstr>
  </property>
  <property fmtid="{D5CDD505-2E9C-101B-9397-08002B2CF9AE}" pid="9" name="MSIP_Label_64c9cc36-7289-4c96-81d0-25ee8eefd11d_ContentBits">
    <vt:lpwstr>3</vt:lpwstr>
  </property>
  <property fmtid="{D5CDD505-2E9C-101B-9397-08002B2CF9AE}" pid="10" name="Thales-Sensitivity">
    <vt:lpwstr>{TGOPEN}</vt:lpwstr>
  </property>
</Properties>
</file>