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2"/>
    <p:sldMasterId id="2147483762" r:id="rId3"/>
  </p:sldMasterIdLst>
  <p:notesMasterIdLst>
    <p:notesMasterId r:id="rId37"/>
  </p:notesMasterIdLst>
  <p:handoutMasterIdLst>
    <p:handoutMasterId r:id="rId38"/>
  </p:handoutMasterIdLst>
  <p:sldIdLst>
    <p:sldId id="309" r:id="rId4"/>
    <p:sldId id="407" r:id="rId5"/>
    <p:sldId id="429" r:id="rId6"/>
    <p:sldId id="430" r:id="rId7"/>
    <p:sldId id="431" r:id="rId8"/>
    <p:sldId id="432" r:id="rId9"/>
    <p:sldId id="409" r:id="rId10"/>
    <p:sldId id="410" r:id="rId11"/>
    <p:sldId id="433" r:id="rId12"/>
    <p:sldId id="411" r:id="rId13"/>
    <p:sldId id="435" r:id="rId14"/>
    <p:sldId id="436" r:id="rId15"/>
    <p:sldId id="528" r:id="rId16"/>
    <p:sldId id="400" r:id="rId17"/>
    <p:sldId id="529" r:id="rId18"/>
    <p:sldId id="530" r:id="rId19"/>
    <p:sldId id="514" r:id="rId20"/>
    <p:sldId id="515" r:id="rId21"/>
    <p:sldId id="516" r:id="rId22"/>
    <p:sldId id="517" r:id="rId23"/>
    <p:sldId id="518" r:id="rId24"/>
    <p:sldId id="519" r:id="rId25"/>
    <p:sldId id="520" r:id="rId26"/>
    <p:sldId id="521" r:id="rId27"/>
    <p:sldId id="522" r:id="rId28"/>
    <p:sldId id="523" r:id="rId29"/>
    <p:sldId id="524" r:id="rId30"/>
    <p:sldId id="526" r:id="rId31"/>
    <p:sldId id="527" r:id="rId32"/>
    <p:sldId id="525" r:id="rId33"/>
    <p:sldId id="427" r:id="rId34"/>
    <p:sldId id="511" r:id="rId35"/>
    <p:sldId id="319" r:id="rId36"/>
  </p:sldIdLst>
  <p:sldSz cx="9144000" cy="5143500" type="screen16x9"/>
  <p:notesSz cx="6858000" cy="9144000"/>
  <p:custDataLst>
    <p:tags r:id="rId39"/>
  </p:custDataLst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ny Anto" initials="SA" lastIdx="4" clrIdx="0"/>
  <p:cmAuthor id="2" name="Sudarsun Mohan" initials="SM" lastIdx="3" clrIdx="1">
    <p:extLst>
      <p:ext uri="{19B8F6BF-5375-455C-9EA6-DF929625EA0E}">
        <p15:presenceInfo xmlns:p15="http://schemas.microsoft.com/office/powerpoint/2012/main" userId="Sudarsun Moh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FF00"/>
    <a:srgbClr val="01E7EA"/>
    <a:srgbClr val="09A7B8"/>
    <a:srgbClr val="EE2737"/>
    <a:srgbClr val="93E2FF"/>
    <a:srgbClr val="10244A"/>
    <a:srgbClr val="FF7F00"/>
    <a:srgbClr val="FFA300"/>
    <a:srgbClr val="B42573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Style moyen 3 - 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95" autoAdjust="0"/>
    <p:restoredTop sz="93537" autoAdjust="0"/>
  </p:normalViewPr>
  <p:slideViewPr>
    <p:cSldViewPr snapToGrid="0" snapToObjects="1" showGuides="1">
      <p:cViewPr varScale="1">
        <p:scale>
          <a:sx n="159" d="100"/>
          <a:sy n="159" d="100"/>
        </p:scale>
        <p:origin x="90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80B8B-A43C-4501-A8F8-B4C33AB27A87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EC62A-4C26-488A-BEDC-E10BF4CFC8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126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AFD25B-F017-4933-BBC0-A4D25F26A4BD}" type="datetimeFigureOut">
              <a:rPr lang="en-US" smtClean="0"/>
              <a:t>11/5/25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550B1E-F010-4695-B8B2-0B3C3014620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29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2178D-5A7F-44CF-B6DE-8CDAF96379F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658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50B1E-F010-4695-B8B2-0B3C301462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89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Corrèle le code de la fonction</a:t>
            </a:r>
            <a:r>
              <a:rPr lang="fr-FR" baseline="0" dirty="0"/>
              <a:t> avec le rayonnement électromagnétique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aseline="0" dirty="0"/>
              <a:t>Comme pour la crypto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50B1E-F010-4695-B8B2-0B3C3014620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44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 -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3" name="Rectangle 2"/>
          <p:cNvSpPr/>
          <p:nvPr userDrawn="1"/>
        </p:nvSpPr>
        <p:spPr>
          <a:xfrm>
            <a:off x="-1" y="0"/>
            <a:ext cx="7559505" cy="1007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Cliquez et</a:t>
            </a:r>
            <a:br>
              <a:rPr lang="fr-FR" noProof="0" dirty="0"/>
            </a:br>
            <a:r>
              <a:rPr lang="fr-FR" noProof="0" dirty="0"/>
              <a:t>modifiez le titre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1" name="Rectangle 1030"/>
          <p:cNvSpPr>
            <a:spLocks noChangeArrowheads="1"/>
          </p:cNvSpPr>
          <p:nvPr userDrawn="1"/>
        </p:nvSpPr>
        <p:spPr bwMode="auto">
          <a:xfrm>
            <a:off x="302050" y="4781016"/>
            <a:ext cx="3112790" cy="203678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noAutofit/>
          </a:bodyPr>
          <a:lstStyle/>
          <a:p>
            <a:pPr algn="l"/>
            <a:r>
              <a:rPr lang="fr-FR" sz="900" noProof="0" dirty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13" name="Demi-cadre 12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 noProof="0" dirty="0"/>
          </a:p>
        </p:txBody>
      </p:sp>
      <p:sp>
        <p:nvSpPr>
          <p:cNvPr id="12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98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_Diapositive de titre - Security (Airpo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1007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 noProof="0" dirty="0">
              <a:solidFill>
                <a:srgbClr val="5DBFD4"/>
              </a:solidFill>
            </a:endParaRPr>
          </a:p>
        </p:txBody>
      </p:sp>
      <p:sp>
        <p:nvSpPr>
          <p:cNvPr id="11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Cliquez et</a:t>
            </a:r>
            <a:br>
              <a:rPr lang="fr-FR" noProof="0" dirty="0"/>
            </a:br>
            <a:r>
              <a:rPr lang="fr-FR" noProof="0" dirty="0"/>
              <a:t>modifiez le titre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0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12" name="Demi-cadre 11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>
              <a:solidFill>
                <a:srgbClr val="5DBFD4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43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_Diapositive de titr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999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Cliquez et</a:t>
            </a:r>
            <a:br>
              <a:rPr lang="fr-FR" noProof="0" dirty="0"/>
            </a:br>
            <a:r>
              <a:rPr lang="fr-FR" noProof="0" dirty="0"/>
              <a:t>modifiez le titre</a:t>
            </a:r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 noProof="0" dirty="0">
              <a:solidFill>
                <a:srgbClr val="5DBFD4"/>
              </a:solidFill>
            </a:endParaRP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5501950" y="-9525"/>
            <a:ext cx="3647433" cy="5178425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432000" anchor="ctr" anchorCtr="0"/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l'image vers l'espace réservé ou cliquer sur l'icône pour l'ajouter</a:t>
            </a:r>
          </a:p>
        </p:txBody>
      </p:sp>
      <p:sp>
        <p:nvSpPr>
          <p:cNvPr id="11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13" name="Demi-cadre 12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>
              <a:solidFill>
                <a:srgbClr val="5DBFD4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47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_Titre et contenu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er 49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51" name="Forme libre 50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  <p:sp>
          <p:nvSpPr>
            <p:cNvPr id="52" name="Forme libre 51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</p:grpSp>
      <p:sp>
        <p:nvSpPr>
          <p:cNvPr id="6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/>
              <a:t>Cliquez et modifiez le titre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4740166" y="1196859"/>
            <a:ext cx="3993826" cy="2817677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l'image vers l'espace </a:t>
            </a:r>
            <a:br>
              <a:rPr lang="fr-FR" noProof="0" dirty="0"/>
            </a:br>
            <a:r>
              <a:rPr lang="fr-FR" noProof="0" dirty="0"/>
              <a:t>réservé ou cliquer sur l'icône pour l'ajouter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96543"/>
            <a:ext cx="4363409" cy="38183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68275" indent="-168275"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54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_Titre et contenu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350" noProof="0" dirty="0"/>
          </a:p>
        </p:txBody>
      </p:sp>
      <p:grpSp>
        <p:nvGrpSpPr>
          <p:cNvPr id="29" name="Grouper 28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30" name="Forme libre 29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noProof="0" dirty="0"/>
            </a:p>
          </p:txBody>
        </p:sp>
        <p:sp>
          <p:nvSpPr>
            <p:cNvPr id="31" name="Forme libre 30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noProof="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/>
              <a:t>Cliquez et modifiez le titre</a:t>
            </a:r>
            <a:endParaRPr lang="en-GB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5898598" y="1229181"/>
            <a:ext cx="2916868" cy="205787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l'image vers l'espace réservé ou cliquer sur l'icône pour l'ajouter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5898598" y="3396031"/>
            <a:ext cx="2916868" cy="111882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</a:t>
            </a:r>
            <a:br>
              <a:rPr lang="fr-FR" noProof="0" dirty="0"/>
            </a:br>
            <a:r>
              <a:rPr lang="fr-FR" noProof="0" dirty="0"/>
              <a:t>du texte du masque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96543"/>
            <a:ext cx="5491373" cy="38183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67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_Titre et contenu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/>
              <a:t>Cliquez et modifiez le titre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6227132" y="1439420"/>
            <a:ext cx="2916868" cy="205787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l'image vers l'espace réservé ou cliquer sur l'icône pour l'ajouter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6227132" y="3554187"/>
            <a:ext cx="2916868" cy="960664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</a:t>
            </a:r>
            <a:br>
              <a:rPr lang="fr-FR" noProof="0" dirty="0"/>
            </a:br>
            <a:r>
              <a:rPr lang="fr-FR" noProof="0" dirty="0"/>
              <a:t>du texte du masque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66751"/>
            <a:ext cx="5491373" cy="3848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  <p:grpSp>
        <p:nvGrpSpPr>
          <p:cNvPr id="28" name="Grouper 27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29" name="Forme libre 28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  <p:sp>
          <p:nvSpPr>
            <p:cNvPr id="30" name="Forme libre 29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04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_Titre et contenu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grpSp>
        <p:nvGrpSpPr>
          <p:cNvPr id="29" name="Grouper 28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30" name="Forme libre 29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  <p:sp>
          <p:nvSpPr>
            <p:cNvPr id="31" name="Forme libre 30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/>
              <a:t>Cliquez et modifiez le 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5501950" y="3396030"/>
            <a:ext cx="3313517" cy="1234967"/>
          </a:xfrm>
        </p:spPr>
        <p:txBody>
          <a:bodyPr/>
          <a:lstStyle>
            <a:lvl1pPr marL="0" indent="0" algn="r">
              <a:spcBef>
                <a:spcPts val="0"/>
              </a:spcBef>
              <a:buFontTx/>
              <a:buNone/>
              <a:defRPr sz="12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Cliquez et modifiez le titre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4934169" y="865130"/>
            <a:ext cx="1913083" cy="1349696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</a:t>
            </a:r>
            <a:br>
              <a:rPr lang="fr-FR" noProof="0" dirty="0"/>
            </a:br>
            <a:r>
              <a:rPr lang="fr-FR" noProof="0" dirty="0"/>
              <a:t>l'image vers l'espace réservé </a:t>
            </a:r>
            <a:br>
              <a:rPr lang="fr-FR" noProof="0" dirty="0"/>
            </a:br>
            <a:r>
              <a:rPr lang="fr-FR" noProof="0" dirty="0"/>
              <a:t>ou cliquer sur l'icône pour l'ajouter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6904737" y="1914673"/>
            <a:ext cx="1913083" cy="1349696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</a:t>
            </a:r>
            <a:br>
              <a:rPr lang="fr-FR" noProof="0" dirty="0"/>
            </a:br>
            <a:r>
              <a:rPr lang="fr-FR" noProof="0" dirty="0"/>
              <a:t>l'image vers l'espace réservé </a:t>
            </a:r>
            <a:br>
              <a:rPr lang="fr-FR" noProof="0" dirty="0"/>
            </a:br>
            <a:r>
              <a:rPr lang="fr-FR" noProof="0" dirty="0"/>
              <a:t>ou cliquer sur l'icône pour l'ajouter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66750"/>
            <a:ext cx="4552718" cy="3848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 du </a:t>
            </a:r>
            <a:br>
              <a:rPr lang="fr-FR" noProof="0" dirty="0"/>
            </a:br>
            <a:r>
              <a:rPr lang="fr-FR" noProof="0" dirty="0"/>
              <a:t>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45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_Titre et contenu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grpSp>
        <p:nvGrpSpPr>
          <p:cNvPr id="25" name="Grouper 24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26" name="Forme libre 25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  <p:sp>
          <p:nvSpPr>
            <p:cNvPr id="27" name="Forme libre 26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/>
              <a:t>Cliquez et modifiez le titre</a:t>
            </a:r>
          </a:p>
        </p:txBody>
      </p:sp>
      <p:sp>
        <p:nvSpPr>
          <p:cNvPr id="30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66750"/>
            <a:ext cx="5235184" cy="3848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 du texte </a:t>
            </a:r>
            <a:br>
              <a:rPr lang="fr-FR" noProof="0" dirty="0"/>
            </a:br>
            <a:r>
              <a:rPr lang="fr-FR" noProof="0" dirty="0"/>
              <a:t>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28D83604-B191-A644-942F-6FA49884D29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7079796" y="695325"/>
            <a:ext cx="1735593" cy="1224476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</a:t>
            </a:r>
            <a:br>
              <a:rPr lang="fr-FR" noProof="0" dirty="0"/>
            </a:br>
            <a:r>
              <a:rPr lang="fr-FR" noProof="0" dirty="0"/>
              <a:t>l'image vers l'espace réservé </a:t>
            </a:r>
            <a:br>
              <a:rPr lang="fr-FR" noProof="0" dirty="0"/>
            </a:br>
            <a:r>
              <a:rPr lang="fr-FR" noProof="0" dirty="0"/>
              <a:t>ou cliquer sur l'icône pour l'ajouter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5B1094EA-38B3-6F41-ADEE-8524CBE85E3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auto">
          <a:xfrm>
            <a:off x="7079796" y="1977189"/>
            <a:ext cx="1735593" cy="1224476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</a:t>
            </a:r>
            <a:br>
              <a:rPr lang="fr-FR" noProof="0" dirty="0"/>
            </a:br>
            <a:r>
              <a:rPr lang="fr-FR" noProof="0" dirty="0"/>
              <a:t>l'image vers l'espace réservé </a:t>
            </a:r>
            <a:br>
              <a:rPr lang="fr-FR" noProof="0" dirty="0"/>
            </a:br>
            <a:r>
              <a:rPr lang="fr-FR" noProof="0" dirty="0"/>
              <a:t>ou cliquer sur l'icône pour l'ajouter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8AC8D42-C402-E948-A946-DAB1F3061C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7079796" y="3259053"/>
            <a:ext cx="1735593" cy="1224476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</a:t>
            </a:r>
            <a:br>
              <a:rPr lang="fr-FR" noProof="0" dirty="0"/>
            </a:br>
            <a:r>
              <a:rPr lang="fr-FR" noProof="0" dirty="0"/>
              <a:t>l'image vers l'espace réservé </a:t>
            </a:r>
            <a:br>
              <a:rPr lang="fr-FR" noProof="0" dirty="0"/>
            </a:br>
            <a:r>
              <a:rPr lang="fr-FR" noProof="0" dirty="0"/>
              <a:t>ou cliquer sur l'icône pour l'ajouter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46548D4E-778F-3543-B3CE-80726C4141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09838" y="1964218"/>
            <a:ext cx="1502469" cy="2550633"/>
          </a:xfrm>
        </p:spPr>
        <p:txBody>
          <a:bodyPr anchor="b" anchorCtr="0"/>
          <a:lstStyle>
            <a:lvl1pPr marL="0" indent="0" algn="r">
              <a:spcBef>
                <a:spcPts val="0"/>
              </a:spcBef>
              <a:buFontTx/>
              <a:buNone/>
              <a:defRPr sz="12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</a:t>
            </a:r>
            <a:br>
              <a:rPr lang="fr-FR" noProof="0" dirty="0"/>
            </a:br>
            <a:r>
              <a:rPr lang="fr-FR" noProof="0" dirty="0"/>
              <a:t>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41810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6_Titre et contenu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FE10B83-C4BE-A544-854C-AC7DED98FD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5501950" y="-9526"/>
            <a:ext cx="3647433" cy="5153026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lIns="432000" anchor="ctr" anchorCtr="0"/>
          <a:lstStyle>
            <a:lvl1pPr marL="0" marR="0" indent="0" algn="ctr" defTabSz="3429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accent2"/>
              </a:buClr>
              <a:buSzPct val="90000"/>
              <a:buFontTx/>
              <a:buNone/>
              <a:tabLst>
                <a:tab pos="739379" algn="l"/>
              </a:tabLst>
              <a:defRPr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l'image vers l'espace réservé ou cliquer sur l'icône pour l'ajouter</a:t>
            </a:r>
          </a:p>
        </p:txBody>
      </p:sp>
      <p:grpSp>
        <p:nvGrpSpPr>
          <p:cNvPr id="25" name="Grouper 24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26" name="Forme libre 25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  <p:sp>
          <p:nvSpPr>
            <p:cNvPr id="27" name="Forme libre 26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/>
              <a:t>Cliquez et modifiez le titre</a:t>
            </a:r>
          </a:p>
        </p:txBody>
      </p:sp>
      <p:sp>
        <p:nvSpPr>
          <p:cNvPr id="30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66750"/>
            <a:ext cx="5235184" cy="3848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 du texte </a:t>
            </a:r>
            <a:br>
              <a:rPr lang="fr-FR" noProof="0" dirty="0"/>
            </a:br>
            <a:r>
              <a:rPr lang="fr-FR" noProof="0" dirty="0"/>
              <a:t>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31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7_Titre et contenu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grpSp>
        <p:nvGrpSpPr>
          <p:cNvPr id="25" name="Grouper 24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26" name="Forme libre 25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  <p:sp>
          <p:nvSpPr>
            <p:cNvPr id="27" name="Forme libre 26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/>
              <a:t>Cliquez et modifiez le titre</a:t>
            </a:r>
          </a:p>
        </p:txBody>
      </p:sp>
      <p:sp>
        <p:nvSpPr>
          <p:cNvPr id="30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66750"/>
            <a:ext cx="5235184" cy="3848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 du texte </a:t>
            </a:r>
            <a:br>
              <a:rPr lang="fr-FR" noProof="0" dirty="0"/>
            </a:br>
            <a:r>
              <a:rPr lang="fr-FR" noProof="0" dirty="0"/>
              <a:t>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  <p:sp>
        <p:nvSpPr>
          <p:cNvPr id="32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5509837" y="666751"/>
            <a:ext cx="3431610" cy="3848100"/>
          </a:xfrm>
        </p:spPr>
        <p:txBody>
          <a:bodyPr anchor="ctr" anchorCtr="0"/>
          <a:lstStyle>
            <a:lvl1pPr marL="0" indent="0" algn="r">
              <a:buFontTx/>
              <a:buNone/>
              <a:defRPr sz="16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Cliquez pour modifier les </a:t>
            </a:r>
            <a:br>
              <a:rPr lang="fr-FR" noProof="0" dirty="0"/>
            </a:br>
            <a:r>
              <a:rPr lang="fr-FR" noProof="0" dirty="0"/>
              <a:t>styles du texte du masque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82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.8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457200" y="666751"/>
            <a:ext cx="4038600" cy="3848100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648200" y="666751"/>
            <a:ext cx="4038600" cy="3848100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2374916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266765" y="1"/>
            <a:ext cx="8674683" cy="561836"/>
          </a:xfrm>
        </p:spPr>
        <p:txBody>
          <a:bodyPr/>
          <a:lstStyle/>
          <a:p>
            <a:r>
              <a:rPr lang="fr-FR" noProof="0" dirty="0"/>
              <a:t>Cliquez et modifiez le titre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3792" y="666750"/>
            <a:ext cx="8677656" cy="3848101"/>
          </a:xfrm>
        </p:spPr>
        <p:txBody>
          <a:bodyPr/>
          <a:lstStyle/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1676999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-1" y="0"/>
            <a:ext cx="7559505" cy="13445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344553"/>
            <a:ext cx="4918023" cy="866897"/>
          </a:xfrm>
        </p:spPr>
        <p:txBody>
          <a:bodyPr/>
          <a:lstStyle>
            <a:lvl1pPr algn="l">
              <a:defRPr sz="2400" baseline="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Cliquez et modifiez le titre</a:t>
            </a:r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 noProof="0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2019650"/>
            <a:ext cx="4918023" cy="215444"/>
          </a:xfrm>
        </p:spPr>
        <p:txBody>
          <a:bodyPr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cap="none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 des sous-titres du masque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302050" y="2502958"/>
            <a:ext cx="4918022" cy="1751542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400" b="0">
                <a:solidFill>
                  <a:srgbClr val="505050"/>
                </a:solidFill>
              </a:defRPr>
            </a:lvl1pPr>
            <a:lvl2pPr marL="0" indent="0" algn="l">
              <a:buFontTx/>
              <a:buNone/>
              <a:defRPr/>
            </a:lvl2pPr>
            <a:lvl3pPr marL="0" indent="0" algn="l">
              <a:buFontTx/>
              <a:buNone/>
              <a:defRPr/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</a:lstStyle>
          <a:p>
            <a:r>
              <a:rPr lang="fr-FR" noProof="0" dirty="0"/>
              <a:t>Cliquez pour modifier les styles du texte du masque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5501950" y="-9525"/>
            <a:ext cx="3647433" cy="5178425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432000" anchor="ctr" anchorCtr="0"/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l'image vers l'espace réservé ou cliquer sur l'icône pour l'ajouter</a:t>
            </a:r>
          </a:p>
        </p:txBody>
      </p:sp>
      <p:sp>
        <p:nvSpPr>
          <p:cNvPr id="11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200847" y="1636017"/>
            <a:ext cx="96122" cy="307777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noProof="0" dirty="0">
              <a:ln>
                <a:noFill/>
              </a:ln>
              <a:solidFill>
                <a:srgbClr val="323265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35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038E8862-E0FA-EE49-90AB-9A9CC46BF305}"/>
              </a:ext>
            </a:extLst>
          </p:cNvPr>
          <p:cNvGrpSpPr/>
          <p:nvPr userDrawn="1"/>
        </p:nvGrpSpPr>
        <p:grpSpPr>
          <a:xfrm>
            <a:off x="0" y="-51309"/>
            <a:ext cx="9144000" cy="5194810"/>
            <a:chOff x="0" y="-51309"/>
            <a:chExt cx="9144000" cy="51948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8AD02F4-A407-424E-8CDE-0E2720E3657B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E739A91-A232-2A4F-AFA9-A622D368E153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ect">
              <a:avLst/>
            </a:prstGeom>
            <a:gradFill flip="none" rotWithShape="1">
              <a:gsLst>
                <a:gs pos="10000">
                  <a:srgbClr val="080F1B"/>
                </a:gs>
                <a:gs pos="100000">
                  <a:schemeClr val="tx2">
                    <a:alpha val="5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 dirty="0"/>
            </a:p>
          </p:txBody>
        </p:sp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82D73D24-00B1-D44E-A337-C798C9E7D9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6295" y="-51309"/>
              <a:ext cx="4497410" cy="5194810"/>
            </a:xfrm>
            <a:prstGeom prst="rect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524140A0-867D-EC48-9A7B-C371F3E9D3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65" y="193273"/>
            <a:ext cx="8674683" cy="401648"/>
          </a:xfrm>
        </p:spPr>
        <p:txBody>
          <a:bodyPr anchor="t" anchorCtr="0">
            <a:spAutoFit/>
          </a:bodyPr>
          <a:lstStyle>
            <a:lvl1pPr marL="0" marR="0" indent="0" algn="ctr" defTabSz="3428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</a:p>
        </p:txBody>
      </p:sp>
      <p:sp>
        <p:nvSpPr>
          <p:cNvPr id="9" name="ZoneTexte 11">
            <a:extLst>
              <a:ext uri="{FF2B5EF4-FFF2-40B4-BE49-F238E27FC236}">
                <a16:creationId xmlns:a16="http://schemas.microsoft.com/office/drawing/2014/main" id="{5CEB02BE-05A9-5F49-BE37-60E1B4364C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GB" sz="500" dirty="0">
                <a:solidFill>
                  <a:srgbClr val="FFFFFF"/>
                </a:solidFill>
                <a:latin typeface="Arial" charset="0"/>
              </a:rPr>
              <a:t>OPEN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B129A54A-28A3-804F-A936-A8C4BA877B82}"/>
              </a:ext>
            </a:extLst>
          </p:cNvPr>
          <p:cNvSpPr txBox="1">
            <a:spLocks/>
          </p:cNvSpPr>
          <p:nvPr userDrawn="1"/>
        </p:nvSpPr>
        <p:spPr>
          <a:xfrm>
            <a:off x="133237" y="4802829"/>
            <a:ext cx="78620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fr-FR" sz="900" smtClean="0">
                <a:solidFill>
                  <a:schemeClr val="bg1"/>
                </a:solidFill>
              </a:rPr>
              <a:pPr algn="l"/>
              <a:t>‹N°›</a:t>
            </a:fld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4E8AD4-6CEB-F94F-91B1-32BAEEBAC7A2}"/>
              </a:ext>
            </a:extLst>
          </p:cNvPr>
          <p:cNvSpPr/>
          <p:nvPr userDrawn="1"/>
        </p:nvSpPr>
        <p:spPr>
          <a:xfrm>
            <a:off x="4095309" y="1"/>
            <a:ext cx="953384" cy="752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358678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lide Title - Digital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D66E41-57C3-FB46-920C-6E570654051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B7EC89-620A-4D49-AFD8-E2DFEBC5D8C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">
                <a:srgbClr val="080F1B"/>
              </a:gs>
              <a:gs pos="100000">
                <a:schemeClr val="tx2">
                  <a:alpha val="5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197" y="70272"/>
            <a:ext cx="1946205" cy="729828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 userDrawn="1">
            <p:ph type="ctrTitle" hasCustomPrompt="1"/>
          </p:nvPr>
        </p:nvSpPr>
        <p:spPr>
          <a:xfrm>
            <a:off x="302050" y="1904058"/>
            <a:ext cx="4961465" cy="1284077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Click to edit Master</a:t>
            </a:r>
            <a:br>
              <a:rPr lang="en-GB" noProof="0" dirty="0"/>
            </a:br>
            <a:r>
              <a:rPr lang="en-GB" noProof="0" dirty="0"/>
              <a:t>title style</a:t>
            </a:r>
          </a:p>
        </p:txBody>
      </p:sp>
      <p:sp>
        <p:nvSpPr>
          <p:cNvPr id="13" name="Sous-titr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02049" y="3295827"/>
            <a:ext cx="4961466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1" cap="none" baseline="0">
                <a:solidFill>
                  <a:schemeClr val="bg1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2706CBFB-68B0-CF4D-A58C-5D4D7C258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646296" y="-51309"/>
            <a:ext cx="4497410" cy="5194810"/>
          </a:xfrm>
          <a:prstGeom prst="rect">
            <a:avLst/>
          </a:prstGeom>
        </p:spPr>
      </p:pic>
      <p:sp>
        <p:nvSpPr>
          <p:cNvPr id="10" name="ZoneTexte 11"/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GB" sz="500" dirty="0">
                <a:solidFill>
                  <a:srgbClr val="FFFFFF"/>
                </a:solidFill>
                <a:latin typeface="Arial" charset="0"/>
              </a:rPr>
              <a:t>OPEN</a:t>
            </a:r>
          </a:p>
        </p:txBody>
      </p:sp>
      <p:pic>
        <p:nvPicPr>
          <p:cNvPr id="4" name="Image 3" descr="Une image contenant sombre&#10;&#10;Description générée automatiquement">
            <a:extLst>
              <a:ext uri="{FF2B5EF4-FFF2-40B4-BE49-F238E27FC236}">
                <a16:creationId xmlns:a16="http://schemas.microsoft.com/office/drawing/2014/main" id="{C9882A99-377A-784A-B3DB-B7A120517E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470" y="1590542"/>
            <a:ext cx="4462530" cy="238259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4890"/>
            <a:ext cx="1332411" cy="66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9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86C5D-0AEA-46EA-A15D-D0C8135FAE7D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B9DB-0AC6-4FD1-9AC3-0D01917A767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186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itle - Digital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P:\CREATIVE\SIX\2020\PCS7318 - Cybels Project\Working Folder\6. PowerPoint Toolkit\Links\Title Background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49" y="264583"/>
            <a:ext cx="1693334" cy="203200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ctrTitle" hasCustomPrompt="1"/>
          </p:nvPr>
        </p:nvSpPr>
        <p:spPr>
          <a:xfrm>
            <a:off x="302050" y="1515215"/>
            <a:ext cx="4418118" cy="1284077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Click to edit Master</a:t>
            </a:r>
            <a:br>
              <a:rPr lang="en-GB" noProof="0" dirty="0"/>
            </a:br>
            <a:r>
              <a:rPr lang="en-GB" noProof="0" dirty="0"/>
              <a:t>title style</a:t>
            </a:r>
          </a:p>
        </p:txBody>
      </p:sp>
      <p:sp>
        <p:nvSpPr>
          <p:cNvPr id="1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2839792"/>
            <a:ext cx="4418119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1" cap="none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11" name="ZoneTexte 11"/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GB" sz="500" dirty="0">
                <a:solidFill>
                  <a:srgbClr val="FFFFFF"/>
                </a:solidFill>
                <a:latin typeface="Arial" charset="0"/>
              </a:rPr>
              <a:t>OPEN</a:t>
            </a:r>
          </a:p>
        </p:txBody>
      </p:sp>
    </p:spTree>
    <p:extLst>
      <p:ext uri="{BB962C8B-B14F-4D97-AF65-F5344CB8AC3E}">
        <p14:creationId xmlns:p14="http://schemas.microsoft.com/office/powerpoint/2010/main" val="166007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lide Title - Digital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D66E41-57C3-FB46-920C-6E570654051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B7EC89-620A-4D49-AFD8-E2DFEBC5D8C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">
                <a:srgbClr val="080F1B"/>
              </a:gs>
              <a:gs pos="100000">
                <a:schemeClr val="tx2">
                  <a:alpha val="5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197" y="70272"/>
            <a:ext cx="1946205" cy="729828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2706CBFB-68B0-CF4D-A58C-5D4D7C258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646296" y="-51309"/>
            <a:ext cx="4497410" cy="5194810"/>
          </a:xfrm>
          <a:prstGeom prst="rect">
            <a:avLst/>
          </a:prstGeom>
        </p:spPr>
      </p:pic>
      <p:sp>
        <p:nvSpPr>
          <p:cNvPr id="10" name="ZoneTexte 11"/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GB" sz="500" dirty="0">
                <a:solidFill>
                  <a:srgbClr val="FFFFFF"/>
                </a:solidFill>
                <a:latin typeface="Arial" charset="0"/>
              </a:rPr>
              <a:t>OPEN</a:t>
            </a: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 rotWithShape="1">
          <a:blip r:embed="rId6"/>
          <a:srcRect l="46193" t="23181" r="15395" b="2887"/>
          <a:stretch/>
        </p:blipFill>
        <p:spPr>
          <a:xfrm>
            <a:off x="4161184" y="16863"/>
            <a:ext cx="4975941" cy="5126637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 userDrawn="1">
            <p:ph type="ctrTitle" hasCustomPrompt="1"/>
          </p:nvPr>
        </p:nvSpPr>
        <p:spPr>
          <a:xfrm>
            <a:off x="302050" y="1904058"/>
            <a:ext cx="4961465" cy="1284077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Click to edit Master</a:t>
            </a:r>
            <a:br>
              <a:rPr lang="en-GB" noProof="0" dirty="0"/>
            </a:br>
            <a:r>
              <a:rPr lang="en-GB" noProof="0" dirty="0"/>
              <a:t>title style</a:t>
            </a:r>
          </a:p>
        </p:txBody>
      </p:sp>
      <p:sp>
        <p:nvSpPr>
          <p:cNvPr id="13" name="Sous-titr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02049" y="3295827"/>
            <a:ext cx="4961466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1" cap="none" baseline="0">
                <a:solidFill>
                  <a:schemeClr val="bg1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295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66765" y="1"/>
            <a:ext cx="8674683" cy="561836"/>
          </a:xfrm>
        </p:spPr>
        <p:txBody>
          <a:bodyPr/>
          <a:lstStyle/>
          <a:p>
            <a:r>
              <a:rPr lang="en-GB" noProof="0" dirty="0"/>
              <a:t>Click to edit Master text styles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63792" y="666750"/>
            <a:ext cx="8677656" cy="3848101"/>
          </a:xfrm>
        </p:spPr>
        <p:txBody>
          <a:bodyPr/>
          <a:lstStyle>
            <a:lvl1pPr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75632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74384" y="0"/>
            <a:ext cx="8869615" cy="45148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3999" cy="5867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266700" y="1"/>
            <a:ext cx="8877299" cy="4514850"/>
          </a:xfrm>
          <a:solidFill>
            <a:schemeClr val="bg1"/>
          </a:solidFill>
        </p:spPr>
        <p:txBody>
          <a:bodyPr bIns="822960" anchor="ctr" anchorCtr="1"/>
          <a:lstStyle>
            <a:lvl1pPr marL="0" indent="0" algn="ctr">
              <a:buNone/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fr-FR" noProof="0" dirty="0"/>
              <a:t>Faire glisser l'image vers l'espace réservé </a:t>
            </a:r>
            <a:br>
              <a:rPr lang="fr-FR" noProof="0" dirty="0"/>
            </a:br>
            <a:r>
              <a:rPr lang="fr-FR" noProof="0" dirty="0"/>
              <a:t>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2736724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odific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266765" y="1"/>
            <a:ext cx="8674683" cy="561836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/>
              <a:t>Enregistrement des modifications et approbation</a:t>
            </a:r>
          </a:p>
        </p:txBody>
      </p:sp>
      <p:graphicFrame>
        <p:nvGraphicFramePr>
          <p:cNvPr id="3" name="Espace réservé du contenu 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04142346"/>
              </p:ext>
            </p:extLst>
          </p:nvPr>
        </p:nvGraphicFramePr>
        <p:xfrm>
          <a:off x="957797" y="1060008"/>
          <a:ext cx="7292618" cy="1463040"/>
        </p:xfrm>
        <a:graphic>
          <a:graphicData uri="http://schemas.openxmlformats.org/drawingml/2006/table">
            <a:tbl>
              <a:tblPr firstRow="1" bandRow="1"/>
              <a:tblGrid>
                <a:gridCol w="1389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44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9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>
                          <a:solidFill>
                            <a:schemeClr val="bg1"/>
                          </a:solidFill>
                        </a:rPr>
                        <a:t>Révisions</a:t>
                      </a:r>
                    </a:p>
                  </a:txBody>
                  <a:tcPr marL="45720" marR="45720" marT="40887" marB="40887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>
                          <a:solidFill>
                            <a:schemeClr val="bg1"/>
                          </a:solidFill>
                        </a:rPr>
                        <a:t>Description</a:t>
                      </a:r>
                    </a:p>
                  </a:txBody>
                  <a:tcPr marL="45720" marR="45720" marT="40887" marB="40887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>
                          <a:solidFill>
                            <a:schemeClr val="bg1"/>
                          </a:solidFill>
                        </a:rPr>
                        <a:t>Date</a:t>
                      </a:r>
                    </a:p>
                  </a:txBody>
                  <a:tcPr marL="45720" marR="45720" marT="40887" marB="40887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100" noProof="0" dirty="0">
                          <a:solidFill>
                            <a:schemeClr val="tx1"/>
                          </a:solidFill>
                        </a:rPr>
                        <a:t>001</a:t>
                      </a: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100" noProof="0" dirty="0">
                          <a:solidFill>
                            <a:schemeClr val="tx1"/>
                          </a:solidFill>
                        </a:rPr>
                        <a:t>002</a:t>
                      </a: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100" noProof="0" dirty="0">
                          <a:solidFill>
                            <a:schemeClr val="tx1"/>
                          </a:solidFill>
                        </a:rPr>
                        <a:t>003</a:t>
                      </a: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Tableau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234354472"/>
              </p:ext>
            </p:extLst>
          </p:nvPr>
        </p:nvGraphicFramePr>
        <p:xfrm>
          <a:off x="957798" y="3010099"/>
          <a:ext cx="7292617" cy="1464600"/>
        </p:xfrm>
        <a:graphic>
          <a:graphicData uri="http://schemas.openxmlformats.org/drawingml/2006/table">
            <a:tbl>
              <a:tblPr firstRow="1" bandRow="1"/>
              <a:tblGrid>
                <a:gridCol w="1389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5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9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90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61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>
                          <a:solidFill>
                            <a:schemeClr val="bg1"/>
                          </a:solidFill>
                        </a:rPr>
                        <a:t>Acteurs</a:t>
                      </a: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>
                          <a:solidFill>
                            <a:schemeClr val="bg1"/>
                          </a:solidFill>
                        </a:rPr>
                        <a:t>Nom et qualité</a:t>
                      </a: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>
                          <a:solidFill>
                            <a:schemeClr val="bg1"/>
                          </a:solidFill>
                        </a:rPr>
                        <a:t>Signature</a:t>
                      </a: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>
                          <a:solidFill>
                            <a:schemeClr val="bg1"/>
                          </a:solidFill>
                        </a:rPr>
                        <a:t>Date </a:t>
                      </a: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1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/>
                      <a:r>
                        <a:rPr lang="fr-FR" sz="1100" noProof="0" dirty="0">
                          <a:solidFill>
                            <a:schemeClr val="tx1"/>
                          </a:solidFill>
                        </a:rPr>
                        <a:t>Rédigé par</a:t>
                      </a: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1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100" noProof="0" dirty="0">
                          <a:solidFill>
                            <a:schemeClr val="tx1"/>
                          </a:solidFill>
                        </a:rPr>
                        <a:t>Vérifié par</a:t>
                      </a: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1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100" noProof="0" dirty="0">
                          <a:solidFill>
                            <a:schemeClr val="tx1"/>
                          </a:solidFill>
                        </a:rPr>
                        <a:t>Approuvé par</a:t>
                      </a: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ZoneTexte 5"/>
          <p:cNvSpPr txBox="1">
            <a:spLocks noChangeArrowheads="1"/>
          </p:cNvSpPr>
          <p:nvPr userDrawn="1"/>
        </p:nvSpPr>
        <p:spPr bwMode="auto">
          <a:xfrm>
            <a:off x="957797" y="692926"/>
            <a:ext cx="72926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rIns="4572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lvl="0" algn="ctr" defTabSz="914400" eaLnBrk="1" hangingPunct="1">
              <a:defRPr/>
            </a:pPr>
            <a:r>
              <a:rPr lang="fr-FR" sz="1600" b="1" kern="0" noProof="0" dirty="0"/>
              <a:t>Enregistrement des modifications</a:t>
            </a:r>
          </a:p>
        </p:txBody>
      </p:sp>
      <p:sp>
        <p:nvSpPr>
          <p:cNvPr id="6" name="ZoneTexte 6"/>
          <p:cNvSpPr txBox="1">
            <a:spLocks noChangeArrowheads="1"/>
          </p:cNvSpPr>
          <p:nvPr userDrawn="1"/>
        </p:nvSpPr>
        <p:spPr bwMode="auto">
          <a:xfrm>
            <a:off x="957797" y="2643016"/>
            <a:ext cx="72926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rIns="4572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</a:rPr>
              <a:t>Approbation</a:t>
            </a:r>
          </a:p>
        </p:txBody>
      </p:sp>
    </p:spTree>
    <p:extLst>
      <p:ext uri="{BB962C8B-B14F-4D97-AF65-F5344CB8AC3E}">
        <p14:creationId xmlns:p14="http://schemas.microsoft.com/office/powerpoint/2010/main" val="1456133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_Diapositive de titre - Aerospace (IF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1007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noProof="0" dirty="0"/>
          </a:p>
        </p:txBody>
      </p:sp>
      <p:sp>
        <p:nvSpPr>
          <p:cNvPr id="11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Cliquez et</a:t>
            </a:r>
            <a:br>
              <a:rPr lang="fr-FR" noProof="0" dirty="0"/>
            </a:br>
            <a:r>
              <a:rPr lang="fr-FR" noProof="0" dirty="0"/>
              <a:t>modifiez le titre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0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13" name="Demi-cadre 12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_Diapositive de titre -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995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noProof="0" dirty="0">
              <a:solidFill>
                <a:srgbClr val="5DBFD4"/>
              </a:solidFill>
            </a:endParaRPr>
          </a:p>
        </p:txBody>
      </p:sp>
      <p:sp>
        <p:nvSpPr>
          <p:cNvPr id="11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Cliquez et</a:t>
            </a:r>
            <a:br>
              <a:rPr lang="fr-FR" noProof="0" dirty="0"/>
            </a:br>
            <a:r>
              <a:rPr lang="fr-FR" noProof="0" dirty="0"/>
              <a:t>modifiez le titre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0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12" name="Demi-cadre 11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>
              <a:solidFill>
                <a:srgbClr val="5DBFD4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_Diapositive de titre - Trans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1007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noProof="0" dirty="0">
              <a:solidFill>
                <a:srgbClr val="5DBFD4"/>
              </a:solidFill>
            </a:endParaRPr>
          </a:p>
        </p:txBody>
      </p:sp>
      <p:sp>
        <p:nvSpPr>
          <p:cNvPr id="10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Cliquez et</a:t>
            </a:r>
            <a:br>
              <a:rPr lang="fr-FR" noProof="0" dirty="0"/>
            </a:br>
            <a:r>
              <a:rPr lang="fr-FR" noProof="0" dirty="0"/>
              <a:t>modifiez le titre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1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12" name="Demi-cadre 11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>
              <a:solidFill>
                <a:srgbClr val="5DBFD4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30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_Diapositive de titre - Defence (La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1007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noProof="0" dirty="0">
              <a:solidFill>
                <a:srgbClr val="5DBFD4"/>
              </a:solidFill>
            </a:endParaRPr>
          </a:p>
        </p:txBody>
      </p:sp>
      <p:sp>
        <p:nvSpPr>
          <p:cNvPr id="11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Cliquez et</a:t>
            </a:r>
            <a:br>
              <a:rPr lang="fr-FR" noProof="0" dirty="0"/>
            </a:br>
            <a:r>
              <a:rPr lang="fr-FR" noProof="0" dirty="0"/>
              <a:t>modifiez le titre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0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12" name="Demi-cadre 11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>
              <a:solidFill>
                <a:srgbClr val="5DBFD4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31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5_Diapositive de titre - Security (Cyb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1007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noProof="0" dirty="0">
              <a:solidFill>
                <a:srgbClr val="5DBFD4"/>
              </a:solidFill>
            </a:endParaRPr>
          </a:p>
        </p:txBody>
      </p:sp>
      <p:sp>
        <p:nvSpPr>
          <p:cNvPr id="11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Cliquez et</a:t>
            </a:r>
            <a:br>
              <a:rPr lang="fr-FR" noProof="0" dirty="0"/>
            </a:br>
            <a:r>
              <a:rPr lang="fr-FR" noProof="0" dirty="0"/>
              <a:t>modifiez le titre</a:t>
            </a:r>
            <a:endParaRPr lang="en-GB" noProof="0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0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en-GB" sz="900" noProof="0" dirty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12" name="Demi-cadre 11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noProof="0" dirty="0">
              <a:solidFill>
                <a:srgbClr val="5DBFD4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4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 bwMode="auto">
          <a:xfrm>
            <a:off x="0" y="0"/>
            <a:ext cx="181856" cy="5652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noProof="0" dirty="0">
              <a:ln>
                <a:noFill/>
              </a:ln>
              <a:solidFill>
                <a:srgbClr val="323265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66765" y="1"/>
            <a:ext cx="8674683" cy="5618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r-FR" noProof="0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63792" y="666750"/>
            <a:ext cx="8677656" cy="3848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  <p:sp>
        <p:nvSpPr>
          <p:cNvPr id="15" name="Rectangle 36"/>
          <p:cNvSpPr>
            <a:spLocks noChangeArrowheads="1"/>
          </p:cNvSpPr>
          <p:nvPr/>
        </p:nvSpPr>
        <p:spPr bwMode="auto">
          <a:xfrm rot="16200000">
            <a:off x="-1857201" y="2468964"/>
            <a:ext cx="3964249" cy="16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540" kern="1200" noProof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Ce document ne peut être reproduit, modifié, adapté, publié, traduit, d'une quelconque façon, en tout ou partie, </a:t>
            </a:r>
            <a:br>
              <a:rPr lang="fr-FR" sz="540" kern="1200" noProof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</a:br>
            <a:r>
              <a:rPr lang="fr-FR" sz="540" kern="1200" noProof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ni divulgué à un tiers sans l'accord préalable et écrit de THALES  -  © 2021</a:t>
            </a:r>
            <a:r>
              <a:rPr lang="fr-FR" sz="540" kern="1200" baseline="0" noProof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 THALES</a:t>
            </a:r>
            <a:r>
              <a:rPr lang="fr-FR" sz="540" kern="1200" noProof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. Tous Droits réservés.</a:t>
            </a:r>
          </a:p>
        </p:txBody>
      </p:sp>
      <p:sp>
        <p:nvSpPr>
          <p:cNvPr id="21" name="Espace réservé du numéro de diapositive 5"/>
          <p:cNvSpPr txBox="1">
            <a:spLocks/>
          </p:cNvSpPr>
          <p:nvPr/>
        </p:nvSpPr>
        <p:spPr>
          <a:xfrm>
            <a:off x="133237" y="4802828"/>
            <a:ext cx="78620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fr-FR" sz="900" noProof="0" smtClean="0">
                <a:solidFill>
                  <a:srgbClr val="333366"/>
                </a:solidFill>
              </a:rPr>
              <a:pPr algn="l"/>
              <a:t>‹N°›</a:t>
            </a:fld>
            <a:endParaRPr lang="fr-FR" sz="900" noProof="0" dirty="0">
              <a:solidFill>
                <a:srgbClr val="333366"/>
              </a:solidFill>
            </a:endParaRPr>
          </a:p>
        </p:txBody>
      </p:sp>
      <p:cxnSp>
        <p:nvCxnSpPr>
          <p:cNvPr id="13" name="Straight Connector 3"/>
          <p:cNvCxnSpPr/>
          <p:nvPr/>
        </p:nvCxnSpPr>
        <p:spPr bwMode="auto">
          <a:xfrm>
            <a:off x="-4456" y="563413"/>
            <a:ext cx="9148456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36"/>
          <p:cNvSpPr>
            <a:spLocks noChangeArrowheads="1"/>
          </p:cNvSpPr>
          <p:nvPr userDrawn="1"/>
        </p:nvSpPr>
        <p:spPr bwMode="auto">
          <a:xfrm>
            <a:off x="598581" y="4754860"/>
            <a:ext cx="3310480" cy="20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600" noProof="0" dirty="0">
                <a:solidFill>
                  <a:srgbClr val="969696"/>
                </a:solidFill>
              </a:rPr>
              <a:t>REF</a:t>
            </a:r>
            <a:r>
              <a:rPr lang="fr-FR" sz="600" baseline="0" noProof="0" dirty="0">
                <a:solidFill>
                  <a:srgbClr val="969696"/>
                </a:solidFill>
              </a:rPr>
              <a:t> </a:t>
            </a:r>
            <a:r>
              <a:rPr lang="fr-FR" sz="600" baseline="0" noProof="0" dirty="0" err="1">
                <a:solidFill>
                  <a:srgbClr val="969696"/>
                </a:solidFill>
              </a:rPr>
              <a:t>xxxxxxxxxxxx</a:t>
            </a:r>
            <a:r>
              <a:rPr lang="fr-FR" sz="600" baseline="0" noProof="0" dirty="0">
                <a:solidFill>
                  <a:srgbClr val="969696"/>
                </a:solidFill>
              </a:rPr>
              <a:t> </a:t>
            </a:r>
            <a:r>
              <a:rPr lang="fr-FR" sz="600" baseline="0" noProof="0" dirty="0" err="1">
                <a:solidFill>
                  <a:srgbClr val="969696"/>
                </a:solidFill>
              </a:rPr>
              <a:t>rev</a:t>
            </a:r>
            <a:r>
              <a:rPr lang="fr-FR" sz="600" baseline="0" noProof="0" dirty="0">
                <a:solidFill>
                  <a:srgbClr val="969696"/>
                </a:solidFill>
              </a:rPr>
              <a:t> xxx – date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600" noProof="0" dirty="0">
                <a:solidFill>
                  <a:srgbClr val="969696"/>
                </a:solidFill>
              </a:rPr>
              <a:t>Nom de la société / Modèle : </a:t>
            </a:r>
            <a:r>
              <a:rPr lang="fr-FR" sz="600" kern="1200" baseline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87211168-DOC-GRP-FR-006</a:t>
            </a:r>
            <a:endParaRPr lang="fr-FR" sz="600" kern="1200" baseline="0" noProof="0" dirty="0">
              <a:solidFill>
                <a:srgbClr val="96969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Freeform 22"/>
          <p:cNvSpPr>
            <a:spLocks/>
          </p:cNvSpPr>
          <p:nvPr userDrawn="1"/>
        </p:nvSpPr>
        <p:spPr bwMode="auto">
          <a:xfrm rot="10800000" flipH="1">
            <a:off x="159697" y="4842573"/>
            <a:ext cx="208368" cy="218336"/>
          </a:xfrm>
          <a:custGeom>
            <a:avLst/>
            <a:gdLst>
              <a:gd name="T0" fmla="*/ 39 w 412"/>
              <a:gd name="T1" fmla="*/ 411 h 411"/>
              <a:gd name="T2" fmla="*/ 0 w 412"/>
              <a:gd name="T3" fmla="*/ 411 h 411"/>
              <a:gd name="T4" fmla="*/ 0 w 412"/>
              <a:gd name="T5" fmla="*/ 0 h 411"/>
              <a:gd name="T6" fmla="*/ 412 w 412"/>
              <a:gd name="T7" fmla="*/ 0 h 411"/>
              <a:gd name="T8" fmla="*/ 412 w 412"/>
              <a:gd name="T9" fmla="*/ 39 h 411"/>
              <a:gd name="T10" fmla="*/ 39 w 412"/>
              <a:gd name="T11" fmla="*/ 39 h 411"/>
              <a:gd name="T12" fmla="*/ 39 w 412"/>
              <a:gd name="T13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2" h="411">
                <a:moveTo>
                  <a:pt x="39" y="411"/>
                </a:moveTo>
                <a:lnTo>
                  <a:pt x="0" y="411"/>
                </a:lnTo>
                <a:lnTo>
                  <a:pt x="0" y="0"/>
                </a:lnTo>
                <a:lnTo>
                  <a:pt x="412" y="0"/>
                </a:lnTo>
                <a:lnTo>
                  <a:pt x="412" y="39"/>
                </a:lnTo>
                <a:lnTo>
                  <a:pt x="39" y="39"/>
                </a:lnTo>
                <a:lnTo>
                  <a:pt x="39" y="4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7714"/>
          </a:xfrm>
          <a:prstGeom prst="rect">
            <a:avLst/>
          </a:prstGeom>
        </p:spPr>
      </p:pic>
      <p:sp>
        <p:nvSpPr>
          <p:cNvPr id="4" name="MSIPCMContentMarking" descr="{&quot;HashCode&quot;:-1291105900,&quot;Placement&quot;:&quot;Header&quot;,&quot;Top&quot;:0.0,&quot;Left&quot;:0.0,&quot;SlideWidth&quot;:720,&quot;SlideHeight&quot;:405}"/>
          <p:cNvSpPr txBox="1"/>
          <p:nvPr userDrawn="1"/>
        </p:nvSpPr>
        <p:spPr>
          <a:xfrm>
            <a:off x="0" y="0"/>
            <a:ext cx="260773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fr-FR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MSIPCMContentMarking" descr="{&quot;HashCode&quot;:-93347946,&quot;Placement&quot;:&quot;Footer&quot;,&quot;Top&quot;:384.343,&quot;Left&quot;:334.5844,&quot;SlideWidth&quot;:720,&quot;SlideHeight&quot;:405}"/>
          <p:cNvSpPr txBox="1"/>
          <p:nvPr userDrawn="1"/>
        </p:nvSpPr>
        <p:spPr>
          <a:xfrm>
            <a:off x="4249222" y="4881156"/>
            <a:ext cx="64555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0000"/>
                </a:solidFill>
                <a:latin typeface="Calibri" panose="020F0502020204030204" pitchFamily="34" charset="0"/>
              </a:rPr>
              <a:t>{OPEN}</a:t>
            </a:r>
            <a:endParaRPr lang="fr-FR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82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51" r:id="rId2"/>
    <p:sldLayoutId id="2147483750" r:id="rId3"/>
    <p:sldLayoutId id="2147483752" r:id="rId4"/>
    <p:sldLayoutId id="2147483737" r:id="rId5"/>
    <p:sldLayoutId id="2147483744" r:id="rId6"/>
    <p:sldLayoutId id="2147483739" r:id="rId7"/>
    <p:sldLayoutId id="2147483740" r:id="rId8"/>
    <p:sldLayoutId id="2147483745" r:id="rId9"/>
    <p:sldLayoutId id="2147483746" r:id="rId10"/>
    <p:sldLayoutId id="2147483736" r:id="rId11"/>
    <p:sldLayoutId id="2147483661" r:id="rId12"/>
    <p:sldLayoutId id="2147483662" r:id="rId13"/>
    <p:sldLayoutId id="2147483742" r:id="rId14"/>
    <p:sldLayoutId id="2147483663" r:id="rId15"/>
    <p:sldLayoutId id="2147483753" r:id="rId16"/>
    <p:sldLayoutId id="2147483754" r:id="rId17"/>
    <p:sldLayoutId id="2147483666" r:id="rId18"/>
    <p:sldLayoutId id="2147483652" r:id="rId19"/>
    <p:sldLayoutId id="2147483730" r:id="rId20"/>
    <p:sldLayoutId id="2147483756" r:id="rId21"/>
    <p:sldLayoutId id="2147483757" r:id="rId22"/>
    <p:sldLayoutId id="2147483761" r:id="rId23"/>
  </p:sldLayoutIdLst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20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8275" indent="-168275" algn="l" defTabSz="342900" rtl="0" eaLnBrk="1" latinLnBrk="0" hangingPunct="1">
        <a:lnSpc>
          <a:spcPct val="100000"/>
        </a:lnSpc>
        <a:spcBef>
          <a:spcPts val="450"/>
        </a:spcBef>
        <a:spcAft>
          <a:spcPts val="525"/>
        </a:spcAft>
        <a:buClr>
          <a:schemeClr val="bg2"/>
        </a:buClr>
        <a:buSzPct val="90000"/>
        <a:buFont typeface="Century Gothic" panose="020B0502020202020204" pitchFamily="34" charset="0"/>
        <a:buChar char="▌"/>
        <a:tabLst>
          <a:tab pos="739379" algn="l"/>
        </a:tabLst>
        <a:defRPr lang="fr-FR" sz="1800" b="1" kern="1200" dirty="0" smtClean="0">
          <a:solidFill>
            <a:schemeClr val="bg2"/>
          </a:solidFill>
          <a:latin typeface="+mn-lt"/>
          <a:ea typeface="+mn-ea"/>
          <a:cs typeface="+mn-cs"/>
        </a:defRPr>
      </a:lvl1pPr>
      <a:lvl2pPr marL="344488" indent="-176213" algn="l" defTabSz="342900" rtl="0" eaLnBrk="1" latinLnBrk="0" hangingPunct="1">
        <a:spcBef>
          <a:spcPts val="225"/>
        </a:spcBef>
        <a:spcAft>
          <a:spcPts val="450"/>
        </a:spcAft>
        <a:buSzPct val="100000"/>
        <a:buFontTx/>
        <a:buBlip>
          <a:blip r:embed="rId26"/>
        </a:buBlip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12713" algn="l" defTabSz="342900" rtl="0" eaLnBrk="1" latinLnBrk="0" hangingPunct="1">
        <a:spcBef>
          <a:spcPts val="0"/>
        </a:spcBef>
        <a:spcAft>
          <a:spcPts val="150"/>
        </a:spcAft>
        <a:buSzPct val="100000"/>
        <a:buFont typeface="Lucida Grande"/>
        <a:buChar char="-"/>
        <a:tabLst/>
        <a:defRPr sz="15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68" userDrawn="1">
          <p15:clr>
            <a:srgbClr val="F26B43"/>
          </p15:clr>
        </p15:guide>
        <p15:guide id="3" pos="5640" userDrawn="1">
          <p15:clr>
            <a:srgbClr val="F26B43"/>
          </p15:clr>
        </p15:guide>
        <p15:guide id="4" orient="horz" pos="2916" userDrawn="1">
          <p15:clr>
            <a:srgbClr val="F26B43"/>
          </p15:clr>
        </p15:guide>
        <p15:guide id="5" orient="horz" pos="2844" userDrawn="1">
          <p15:clr>
            <a:srgbClr val="F26B43"/>
          </p15:clr>
        </p15:guide>
        <p15:guide id="6" orient="horz" pos="348" userDrawn="1">
          <p15:clr>
            <a:srgbClr val="F26B43"/>
          </p15:clr>
        </p15:guide>
        <p15:guide id="7" orient="horz" pos="42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CREATIVE\SIX\2020\PCS7318 - Cybels Project\Working Folder\Links\PowerPoint Slide Artworks\Background.pn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24" y="688"/>
            <a:ext cx="9163050" cy="51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5"/>
          <p:cNvSpPr txBox="1">
            <a:spLocks/>
          </p:cNvSpPr>
          <p:nvPr/>
        </p:nvSpPr>
        <p:spPr>
          <a:xfrm>
            <a:off x="133237" y="4802828"/>
            <a:ext cx="78620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en-GB" sz="900" smtClean="0">
                <a:solidFill>
                  <a:srgbClr val="FFFFFF"/>
                </a:solidFill>
              </a:rPr>
              <a:pPr algn="l"/>
              <a:t>‹N°›</a:t>
            </a:fld>
            <a:endParaRPr lang="en-GB" sz="900" dirty="0">
              <a:solidFill>
                <a:srgbClr val="FFFFFF"/>
              </a:solidFill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auto">
          <a:xfrm rot="10800000" flipH="1">
            <a:off x="159697" y="4842573"/>
            <a:ext cx="208368" cy="218336"/>
          </a:xfrm>
          <a:custGeom>
            <a:avLst/>
            <a:gdLst>
              <a:gd name="T0" fmla="*/ 39 w 412"/>
              <a:gd name="T1" fmla="*/ 411 h 411"/>
              <a:gd name="T2" fmla="*/ 0 w 412"/>
              <a:gd name="T3" fmla="*/ 411 h 411"/>
              <a:gd name="T4" fmla="*/ 0 w 412"/>
              <a:gd name="T5" fmla="*/ 0 h 411"/>
              <a:gd name="T6" fmla="*/ 412 w 412"/>
              <a:gd name="T7" fmla="*/ 0 h 411"/>
              <a:gd name="T8" fmla="*/ 412 w 412"/>
              <a:gd name="T9" fmla="*/ 39 h 411"/>
              <a:gd name="T10" fmla="*/ 39 w 412"/>
              <a:gd name="T11" fmla="*/ 39 h 411"/>
              <a:gd name="T12" fmla="*/ 39 w 412"/>
              <a:gd name="T13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2" h="411">
                <a:moveTo>
                  <a:pt x="39" y="411"/>
                </a:moveTo>
                <a:lnTo>
                  <a:pt x="0" y="411"/>
                </a:lnTo>
                <a:lnTo>
                  <a:pt x="0" y="0"/>
                </a:lnTo>
                <a:lnTo>
                  <a:pt x="412" y="0"/>
                </a:lnTo>
                <a:lnTo>
                  <a:pt x="412" y="39"/>
                </a:lnTo>
                <a:lnTo>
                  <a:pt x="39" y="39"/>
                </a:lnTo>
                <a:lnTo>
                  <a:pt x="39" y="4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5311B6A-A9E9-E84A-ACE7-940ED72C962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9511" y="4580768"/>
            <a:ext cx="1529406" cy="573527"/>
          </a:xfrm>
          <a:prstGeom prst="rect">
            <a:avLst/>
          </a:prstGeom>
        </p:spPr>
      </p:pic>
      <p:sp>
        <p:nvSpPr>
          <p:cNvPr id="2" name="MSIPCMContentMarking" descr="{&quot;HashCode&quot;:-1291105900,&quot;Placement&quot;:&quot;Header&quot;,&quot;Top&quot;:0.0,&quot;Left&quot;:0.0,&quot;SlideWidth&quot;:720,&quot;SlideHeight&quot;:405}"/>
          <p:cNvSpPr txBox="1"/>
          <p:nvPr userDrawn="1"/>
        </p:nvSpPr>
        <p:spPr>
          <a:xfrm>
            <a:off x="0" y="0"/>
            <a:ext cx="260773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fr-FR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MSIPCMContentMarking" descr="{&quot;HashCode&quot;:-93347946,&quot;Placement&quot;:&quot;Footer&quot;,&quot;Top&quot;:384.343,&quot;Left&quot;:334.5844,&quot;SlideWidth&quot;:720,&quot;SlideHeight&quot;:405}"/>
          <p:cNvSpPr txBox="1"/>
          <p:nvPr userDrawn="1"/>
        </p:nvSpPr>
        <p:spPr>
          <a:xfrm>
            <a:off x="4249222" y="4881156"/>
            <a:ext cx="64555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0000"/>
                </a:solidFill>
                <a:latin typeface="Calibri" panose="020F0502020204030204" pitchFamily="34" charset="0"/>
              </a:rPr>
              <a:t>{OPEN}</a:t>
            </a:r>
            <a:endParaRPr lang="fr-FR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06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20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135731" algn="l" defTabSz="342900" rtl="0" eaLnBrk="1" latinLnBrk="0" hangingPunct="1">
        <a:lnSpc>
          <a:spcPct val="100000"/>
        </a:lnSpc>
        <a:spcBef>
          <a:spcPts val="450"/>
        </a:spcBef>
        <a:spcAft>
          <a:spcPts val="525"/>
        </a:spcAft>
        <a:buClr>
          <a:schemeClr val="bg2"/>
        </a:buClr>
        <a:buSzPct val="90000"/>
        <a:buFont typeface="Century Gothic" panose="020B0502020202020204" pitchFamily="34" charset="0"/>
        <a:buChar char="▌"/>
        <a:tabLst>
          <a:tab pos="739379" algn="l"/>
        </a:tabLst>
        <a:defRPr lang="fr-FR" sz="1800" b="1" kern="1200" dirty="0" smtClean="0">
          <a:solidFill>
            <a:schemeClr val="bg2"/>
          </a:solidFill>
          <a:latin typeface="+mn-lt"/>
          <a:ea typeface="+mn-ea"/>
          <a:cs typeface="+mn-cs"/>
        </a:defRPr>
      </a:lvl1pPr>
      <a:lvl2pPr marL="452438" indent="-184150" algn="l" defTabSz="342900" rtl="0" eaLnBrk="1" latinLnBrk="0" hangingPunct="1">
        <a:spcBef>
          <a:spcPts val="225"/>
        </a:spcBef>
        <a:spcAft>
          <a:spcPts val="450"/>
        </a:spcAft>
        <a:buSzPct val="100000"/>
        <a:buFontTx/>
        <a:buBlip>
          <a:blip r:embed="rId7"/>
        </a:buBlip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14375" indent="-177800" algn="l" defTabSz="342900" rtl="0" eaLnBrk="1" latinLnBrk="0" hangingPunct="1">
        <a:spcBef>
          <a:spcPts val="0"/>
        </a:spcBef>
        <a:spcAft>
          <a:spcPts val="150"/>
        </a:spcAft>
        <a:buSzPct val="100000"/>
        <a:buFont typeface="Lucida Grande"/>
        <a:buChar char="-"/>
        <a:tabLst/>
        <a:defRPr sz="15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4.png"/><Relationship Id="rId7" Type="http://schemas.openxmlformats.org/officeDocument/2006/relationships/image" Target="../media/image40.gif"/><Relationship Id="rId12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7.png"/><Relationship Id="rId7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8.png"/><Relationship Id="rId7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4.png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54.png"/><Relationship Id="rId7" Type="http://schemas.openxmlformats.org/officeDocument/2006/relationships/image" Target="NUL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Relationship Id="rId6" Type="http://schemas.openxmlformats.org/officeDocument/2006/relationships/image" Target="NULL"/><Relationship Id="rId11" Type="http://schemas.openxmlformats.org/officeDocument/2006/relationships/image" Target="../media/image2.png"/><Relationship Id="rId5" Type="http://schemas.openxmlformats.org/officeDocument/2006/relationships/image" Target="NULL"/><Relationship Id="rId10" Type="http://schemas.openxmlformats.org/officeDocument/2006/relationships/image" Target="../media/image85.png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NULL"/><Relationship Id="rId18" Type="http://schemas.openxmlformats.org/officeDocument/2006/relationships/image" Target="../media/image70.png"/><Relationship Id="rId3" Type="http://schemas.openxmlformats.org/officeDocument/2006/relationships/image" Target="../media/image63.png"/><Relationship Id="rId21" Type="http://schemas.openxmlformats.org/officeDocument/2006/relationships/image" Target="../media/image73.png"/><Relationship Id="rId7" Type="http://schemas.openxmlformats.org/officeDocument/2006/relationships/image" Target="../media/image67.png"/><Relationship Id="rId12" Type="http://schemas.openxmlformats.org/officeDocument/2006/relationships/image" Target="NULL"/><Relationship Id="rId17" Type="http://schemas.openxmlformats.org/officeDocument/2006/relationships/image" Target="../media/image69.png"/><Relationship Id="rId2" Type="http://schemas.openxmlformats.org/officeDocument/2006/relationships/image" Target="../media/image55.png"/><Relationship Id="rId16" Type="http://schemas.openxmlformats.org/officeDocument/2006/relationships/image" Target="../media/image85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6.png"/><Relationship Id="rId11" Type="http://schemas.openxmlformats.org/officeDocument/2006/relationships/image" Target="NULL"/><Relationship Id="rId5" Type="http://schemas.openxmlformats.org/officeDocument/2006/relationships/image" Target="../media/image65.png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../media/image71.png"/><Relationship Id="rId4" Type="http://schemas.openxmlformats.org/officeDocument/2006/relationships/image" Target="../media/image64.png"/><Relationship Id="rId9" Type="http://schemas.openxmlformats.org/officeDocument/2006/relationships/image" Target="../media/image54.png"/><Relationship Id="rId14" Type="http://schemas.openxmlformats.org/officeDocument/2006/relationships/image" Target="NULL"/><Relationship Id="rId22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54.pn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102.png"/><Relationship Id="rId1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../media/image112.png"/><Relationship Id="rId3" Type="http://schemas.openxmlformats.org/officeDocument/2006/relationships/image" Target="../media/image54.png"/><Relationship Id="rId21" Type="http://schemas.openxmlformats.org/officeDocument/2006/relationships/image" Target="../media/image115.png"/><Relationship Id="rId12" Type="http://schemas.openxmlformats.org/officeDocument/2006/relationships/image" Target="../media/image109.png"/><Relationship Id="rId17" Type="http://schemas.openxmlformats.org/officeDocument/2006/relationships/image" Target="../media/image111.png"/><Relationship Id="rId2" Type="http://schemas.openxmlformats.org/officeDocument/2006/relationships/image" Target="../media/image74.png"/><Relationship Id="rId16" Type="http://schemas.openxmlformats.org/officeDocument/2006/relationships/image" Target="../media/image107.png"/><Relationship Id="rId20" Type="http://schemas.openxmlformats.org/officeDocument/2006/relationships/image" Target="../media/image114.png"/><Relationship Id="rId1" Type="http://schemas.openxmlformats.org/officeDocument/2006/relationships/slideLayout" Target="../slideLayouts/slideLayout21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106.png"/><Relationship Id="rId23" Type="http://schemas.openxmlformats.org/officeDocument/2006/relationships/image" Target="../media/image2.png"/><Relationship Id="rId19" Type="http://schemas.openxmlformats.org/officeDocument/2006/relationships/image" Target="../media/image113.png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110.png"/><Relationship Id="rId22" Type="http://schemas.openxmlformats.org/officeDocument/2006/relationships/image" Target="../media/image1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07.png"/><Relationship Id="rId3" Type="http://schemas.openxmlformats.org/officeDocument/2006/relationships/image" Target="../media/image54.png"/><Relationship Id="rId7" Type="http://schemas.openxmlformats.org/officeDocument/2006/relationships/image" Target="NULL"/><Relationship Id="rId12" Type="http://schemas.openxmlformats.org/officeDocument/2006/relationships/image" Target="../media/image10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Relationship Id="rId6" Type="http://schemas.openxmlformats.org/officeDocument/2006/relationships/image" Target="NULL"/><Relationship Id="rId11" Type="http://schemas.openxmlformats.org/officeDocument/2006/relationships/image" Target="../media/image105.png"/><Relationship Id="rId5" Type="http://schemas.openxmlformats.org/officeDocument/2006/relationships/image" Target="NULL"/><Relationship Id="rId15" Type="http://schemas.openxmlformats.org/officeDocument/2006/relationships/image" Target="../media/image2.png"/><Relationship Id="rId10" Type="http://schemas.openxmlformats.org/officeDocument/2006/relationships/image" Target="../media/image104.png"/><Relationship Id="rId4" Type="http://schemas.openxmlformats.org/officeDocument/2006/relationships/image" Target="NULL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75.png"/><Relationship Id="rId18" Type="http://schemas.openxmlformats.org/officeDocument/2006/relationships/image" Target="../media/image76.png"/><Relationship Id="rId3" Type="http://schemas.openxmlformats.org/officeDocument/2006/relationships/image" Target="../media/image74.png"/><Relationship Id="rId7" Type="http://schemas.openxmlformats.org/officeDocument/2006/relationships/image" Target="NULL"/><Relationship Id="rId12" Type="http://schemas.openxmlformats.org/officeDocument/2006/relationships/image" Target="../media/image112.png"/><Relationship Id="rId17" Type="http://schemas.openxmlformats.org/officeDocument/2006/relationships/image" Target="../media/image122.png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121.png"/><Relationship Id="rId20" Type="http://schemas.openxmlformats.org/officeDocument/2006/relationships/image" Target="../media/image2.png"/><Relationship Id="rId1" Type="http://schemas.openxmlformats.org/officeDocument/2006/relationships/tags" Target="../tags/tag2.xml"/><Relationship Id="rId6" Type="http://schemas.openxmlformats.org/officeDocument/2006/relationships/image" Target="NULL"/><Relationship Id="rId11" Type="http://schemas.openxmlformats.org/officeDocument/2006/relationships/image" Target="../media/image111.png"/><Relationship Id="rId5" Type="http://schemas.openxmlformats.org/officeDocument/2006/relationships/image" Target="NULL"/><Relationship Id="rId10" Type="http://schemas.openxmlformats.org/officeDocument/2006/relationships/image" Target="../media/image107.png"/><Relationship Id="rId19" Type="http://schemas.openxmlformats.org/officeDocument/2006/relationships/image" Target="../media/image77.png"/><Relationship Id="rId4" Type="http://schemas.openxmlformats.org/officeDocument/2006/relationships/image" Target="../media/image54.png"/><Relationship Id="rId9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06.png"/><Relationship Id="rId18" Type="http://schemas.openxmlformats.org/officeDocument/2006/relationships/image" Target="../media/image127.png"/><Relationship Id="rId26" Type="http://schemas.openxmlformats.org/officeDocument/2006/relationships/image" Target="../media/image76.png"/><Relationship Id="rId3" Type="http://schemas.openxmlformats.org/officeDocument/2006/relationships/tags" Target="../tags/tag5.xml"/><Relationship Id="rId21" Type="http://schemas.openxmlformats.org/officeDocument/2006/relationships/image" Target="../media/image79.png"/><Relationship Id="rId7" Type="http://schemas.openxmlformats.org/officeDocument/2006/relationships/image" Target="../media/image74.png"/><Relationship Id="rId12" Type="http://schemas.openxmlformats.org/officeDocument/2006/relationships/image" Target="../media/image109.png"/><Relationship Id="rId17" Type="http://schemas.openxmlformats.org/officeDocument/2006/relationships/image" Target="../media/image1180.png"/><Relationship Id="rId25" Type="http://schemas.openxmlformats.org/officeDocument/2006/relationships/image" Target="../media/image40.gif"/><Relationship Id="rId2" Type="http://schemas.openxmlformats.org/officeDocument/2006/relationships/tags" Target="../tags/tag4.xml"/><Relationship Id="rId16" Type="http://schemas.openxmlformats.org/officeDocument/2006/relationships/image" Target="../media/image112.png"/><Relationship Id="rId20" Type="http://schemas.openxmlformats.org/officeDocument/2006/relationships/image" Target="../media/image78.png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1.xml"/><Relationship Id="rId11" Type="http://schemas.openxmlformats.org/officeDocument/2006/relationships/image" Target="NULL"/><Relationship Id="rId24" Type="http://schemas.openxmlformats.org/officeDocument/2006/relationships/image" Target="../media/image80.png"/><Relationship Id="rId5" Type="http://schemas.openxmlformats.org/officeDocument/2006/relationships/tags" Target="../tags/tag7.xml"/><Relationship Id="rId15" Type="http://schemas.openxmlformats.org/officeDocument/2006/relationships/image" Target="../media/image111.png"/><Relationship Id="rId23" Type="http://schemas.openxmlformats.org/officeDocument/2006/relationships/image" Target="../media/image125.png"/><Relationship Id="rId28" Type="http://schemas.openxmlformats.org/officeDocument/2006/relationships/image" Target="../media/image2.png"/><Relationship Id="rId10" Type="http://schemas.openxmlformats.org/officeDocument/2006/relationships/image" Target="NULL"/><Relationship Id="rId19" Type="http://schemas.openxmlformats.org/officeDocument/2006/relationships/image" Target="../media/image120.png"/><Relationship Id="rId4" Type="http://schemas.openxmlformats.org/officeDocument/2006/relationships/tags" Target="../tags/tag6.xml"/><Relationship Id="rId9" Type="http://schemas.openxmlformats.org/officeDocument/2006/relationships/image" Target="NULL"/><Relationship Id="rId14" Type="http://schemas.openxmlformats.org/officeDocument/2006/relationships/image" Target="../media/image107.png"/><Relationship Id="rId22" Type="http://schemas.openxmlformats.org/officeDocument/2006/relationships/image" Target="../media/image124.png"/><Relationship Id="rId27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1" Type="http://schemas.openxmlformats.org/officeDocument/2006/relationships/image" Target="../media/image115.png"/><Relationship Id="rId12" Type="http://schemas.openxmlformats.org/officeDocument/2006/relationships/image" Target="../media/image109.png"/><Relationship Id="rId2" Type="http://schemas.openxmlformats.org/officeDocument/2006/relationships/image" Target="../media/image74.png"/><Relationship Id="rId16" Type="http://schemas.openxmlformats.org/officeDocument/2006/relationships/image" Target="../media/image107.png"/><Relationship Id="rId20" Type="http://schemas.openxmlformats.org/officeDocument/2006/relationships/image" Target="../media/image114.png"/><Relationship Id="rId1" Type="http://schemas.openxmlformats.org/officeDocument/2006/relationships/slideLayout" Target="../slideLayouts/slideLayout21.xml"/><Relationship Id="rId6" Type="http://schemas.openxmlformats.org/officeDocument/2006/relationships/image" Target="NULL"/><Relationship Id="rId24" Type="http://schemas.openxmlformats.org/officeDocument/2006/relationships/image" Target="../media/image2.png"/><Relationship Id="rId5" Type="http://schemas.openxmlformats.org/officeDocument/2006/relationships/image" Target="NULL"/><Relationship Id="rId15" Type="http://schemas.openxmlformats.org/officeDocument/2006/relationships/image" Target="../media/image106.png"/><Relationship Id="rId23" Type="http://schemas.openxmlformats.org/officeDocument/2006/relationships/image" Target="../media/image117.png"/><Relationship Id="rId19" Type="http://schemas.openxmlformats.org/officeDocument/2006/relationships/image" Target="../media/image113.png"/><Relationship Id="rId4" Type="http://schemas.openxmlformats.org/officeDocument/2006/relationships/image" Target="NULL"/><Relationship Id="rId14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hyperlink" Target="https://www.st.com/en/embedded-software/x-cube-ai.html" TargetMode="Externa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image" Target="../media/image83.png"/><Relationship Id="rId26" Type="http://schemas.openxmlformats.org/officeDocument/2006/relationships/image" Target="../media/image90.png"/><Relationship Id="rId3" Type="http://schemas.openxmlformats.org/officeDocument/2006/relationships/tags" Target="../tags/tag10.xml"/><Relationship Id="rId21" Type="http://schemas.openxmlformats.org/officeDocument/2006/relationships/image" Target="../media/image87.png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notesSlide" Target="../notesSlides/notesSlide3.xml"/><Relationship Id="rId25" Type="http://schemas.openxmlformats.org/officeDocument/2006/relationships/image" Target="../media/image89.png"/><Relationship Id="rId2" Type="http://schemas.openxmlformats.org/officeDocument/2006/relationships/tags" Target="../tags/tag9.xml"/><Relationship Id="rId16" Type="http://schemas.openxmlformats.org/officeDocument/2006/relationships/slideLayout" Target="../slideLayouts/slideLayout21.xml"/><Relationship Id="rId20" Type="http://schemas.openxmlformats.org/officeDocument/2006/relationships/image" Target="../media/image86.png"/><Relationship Id="rId29" Type="http://schemas.openxmlformats.org/officeDocument/2006/relationships/image" Target="../media/image93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24" Type="http://schemas.openxmlformats.org/officeDocument/2006/relationships/image" Target="../media/image78.png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23" Type="http://schemas.openxmlformats.org/officeDocument/2006/relationships/image" Target="../media/image76.png"/><Relationship Id="rId28" Type="http://schemas.openxmlformats.org/officeDocument/2006/relationships/image" Target="../media/image92.png"/><Relationship Id="rId10" Type="http://schemas.openxmlformats.org/officeDocument/2006/relationships/tags" Target="../tags/tag17.xml"/><Relationship Id="rId19" Type="http://schemas.openxmlformats.org/officeDocument/2006/relationships/image" Target="../media/image84.png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Relationship Id="rId22" Type="http://schemas.openxmlformats.org/officeDocument/2006/relationships/image" Target="../media/image88.png"/><Relationship Id="rId27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tags" Target="../tags/tag25.xml"/><Relationship Id="rId7" Type="http://schemas.openxmlformats.org/officeDocument/2006/relationships/image" Target="../media/image76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40.gif"/><Relationship Id="rId5" Type="http://schemas.openxmlformats.org/officeDocument/2006/relationships/image" Target="../media/image80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AmirMoradi_impsec/playlists" TargetMode="External"/><Relationship Id="rId7" Type="http://schemas.openxmlformats.org/officeDocument/2006/relationships/hyperlink" Target="https://scalib.readthedocs.io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www.wiley.com/en-us/Embedded+Cryptography+3-p-9781394351923" TargetMode="External"/><Relationship Id="rId5" Type="http://schemas.openxmlformats.org/officeDocument/2006/relationships/hyperlink" Target="https://www.wiley.com/en-us/Embedded+Cryptography+2-p-9781394351893" TargetMode="External"/><Relationship Id="rId4" Type="http://schemas.openxmlformats.org/officeDocument/2006/relationships/hyperlink" Target="https://www.wiley.com/en-fr/Embedded+Cryptography+1-p-9781789452136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www.commoncriteriaportal.org/index.cf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6953" y="1371084"/>
            <a:ext cx="5085976" cy="2401138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Towards the certification of AI Systems</a:t>
            </a:r>
            <a:br>
              <a:rPr lang="en-US" sz="3200" dirty="0">
                <a:solidFill>
                  <a:schemeClr val="bg1"/>
                </a:solidFill>
              </a:rPr>
            </a:b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Example of a physical attack</a:t>
            </a:r>
            <a:br>
              <a:rPr lang="en-US" sz="1600" dirty="0">
                <a:solidFill>
                  <a:schemeClr val="bg1"/>
                </a:solidFill>
              </a:rPr>
            </a:br>
            <a:br>
              <a:rPr lang="en-US" sz="1600">
                <a:solidFill>
                  <a:schemeClr val="bg1"/>
                </a:solidFill>
              </a:rPr>
            </a:br>
            <a:r>
              <a:rPr lang="en-US" sz="1200" i="1">
                <a:solidFill>
                  <a:schemeClr val="bg1"/>
                </a:solidFill>
              </a:rPr>
              <a:t>Gabriel </a:t>
            </a:r>
            <a:r>
              <a:rPr lang="en-US" sz="1200" i="1" dirty="0">
                <a:solidFill>
                  <a:schemeClr val="bg1"/>
                </a:solidFill>
              </a:rPr>
              <a:t>ZAID</a:t>
            </a:r>
            <a:endParaRPr lang="en-GB" sz="1100" b="0" i="1" dirty="0"/>
          </a:p>
        </p:txBody>
      </p:sp>
    </p:spTree>
    <p:extLst>
      <p:ext uri="{BB962C8B-B14F-4D97-AF65-F5344CB8AC3E}">
        <p14:creationId xmlns:p14="http://schemas.microsoft.com/office/powerpoint/2010/main" val="189264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Physical </a:t>
            </a:r>
            <a:r>
              <a:rPr lang="fr-FR" sz="2000" dirty="0" err="1"/>
              <a:t>attacks</a:t>
            </a:r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976" y="2028090"/>
            <a:ext cx="927650" cy="92765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65" y="1982208"/>
            <a:ext cx="1019414" cy="101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avec flèche 5"/>
          <p:cNvCxnSpPr>
            <a:stCxn id="5" idx="3"/>
            <a:endCxn id="4" idx="1"/>
          </p:cNvCxnSpPr>
          <p:nvPr/>
        </p:nvCxnSpPr>
        <p:spPr>
          <a:xfrm>
            <a:off x="1286179" y="2491915"/>
            <a:ext cx="998797" cy="0"/>
          </a:xfrm>
          <a:prstGeom prst="straightConnector1">
            <a:avLst/>
          </a:prstGeom>
          <a:ln w="9525" cmpd="sng">
            <a:solidFill>
              <a:schemeClr val="bg2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424741" y="2192079"/>
            <a:ext cx="7777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>
                <a:solidFill>
                  <a:schemeClr val="bg1"/>
                </a:solidFill>
              </a:rPr>
              <a:t>Evaluates</a:t>
            </a:r>
            <a:endParaRPr lang="fr-FR" sz="1000" b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99230" y="2901348"/>
            <a:ext cx="1154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Thales ITSEF</a:t>
            </a: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3597965" y="1762541"/>
            <a:ext cx="5479774" cy="19878"/>
          </a:xfrm>
          <a:prstGeom prst="line">
            <a:avLst/>
          </a:prstGeom>
          <a:ln w="9525" cmpd="sng">
            <a:solidFill>
              <a:schemeClr val="bg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3619744" y="3239789"/>
            <a:ext cx="5479774" cy="19878"/>
          </a:xfrm>
          <a:prstGeom prst="line">
            <a:avLst/>
          </a:prstGeom>
          <a:ln w="9525" cmpd="sng">
            <a:solidFill>
              <a:schemeClr val="bg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498573" y="1559249"/>
            <a:ext cx="1188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i="1" dirty="0">
                <a:solidFill>
                  <a:schemeClr val="bg1"/>
                </a:solidFill>
              </a:rPr>
              <a:t>Invasive </a:t>
            </a:r>
            <a:r>
              <a:rPr lang="fr-FR" sz="1000" b="1" i="1" dirty="0" err="1">
                <a:solidFill>
                  <a:schemeClr val="bg1"/>
                </a:solidFill>
              </a:rPr>
              <a:t>attacks</a:t>
            </a:r>
            <a:endParaRPr lang="fr-FR" sz="1000" b="1" i="1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520352" y="3013446"/>
            <a:ext cx="15776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i="1" dirty="0">
                <a:solidFill>
                  <a:schemeClr val="bg1"/>
                </a:solidFill>
              </a:rPr>
              <a:t>Semi-Invasive </a:t>
            </a:r>
            <a:r>
              <a:rPr lang="fr-FR" sz="1000" b="1" i="1" dirty="0" err="1">
                <a:solidFill>
                  <a:schemeClr val="bg1"/>
                </a:solidFill>
              </a:rPr>
              <a:t>attacks</a:t>
            </a:r>
            <a:endParaRPr lang="fr-FR" sz="1000" b="1" i="1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498573" y="4897279"/>
            <a:ext cx="1495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i="1" dirty="0">
                <a:solidFill>
                  <a:schemeClr val="bg1"/>
                </a:solidFill>
              </a:rPr>
              <a:t>Non-Invasive </a:t>
            </a:r>
            <a:r>
              <a:rPr lang="fr-FR" sz="1000" b="1" i="1" dirty="0" err="1">
                <a:solidFill>
                  <a:schemeClr val="bg1"/>
                </a:solidFill>
              </a:rPr>
              <a:t>attacks</a:t>
            </a:r>
            <a:endParaRPr lang="fr-FR" sz="1000" b="1" i="1" dirty="0">
              <a:solidFill>
                <a:schemeClr val="bg1"/>
              </a:solidFill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518" y="561385"/>
            <a:ext cx="1097506" cy="111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4344" y="555860"/>
            <a:ext cx="1000908" cy="1124308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3399182" y="960201"/>
            <a:ext cx="1251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1" dirty="0">
                <a:solidFill>
                  <a:schemeClr val="bg1"/>
                </a:solidFill>
              </a:rPr>
              <a:t>Reverse engineering / </a:t>
            </a:r>
          </a:p>
          <a:p>
            <a:pPr algn="ctr"/>
            <a:r>
              <a:rPr lang="fr-FR" sz="800" b="1" i="1" dirty="0">
                <a:solidFill>
                  <a:schemeClr val="bg1"/>
                </a:solidFill>
              </a:rPr>
              <a:t>FIB </a:t>
            </a:r>
            <a:r>
              <a:rPr lang="fr-FR" sz="800" b="1" i="1" dirty="0" err="1">
                <a:solidFill>
                  <a:schemeClr val="bg1"/>
                </a:solidFill>
              </a:rPr>
              <a:t>probing</a:t>
            </a:r>
            <a:r>
              <a:rPr lang="fr-FR" sz="800" b="1" i="1" dirty="0">
                <a:solidFill>
                  <a:schemeClr val="bg1"/>
                </a:solidFill>
              </a:rPr>
              <a:t> </a:t>
            </a:r>
            <a:r>
              <a:rPr lang="fr-FR" sz="800" b="1" i="1" dirty="0" err="1">
                <a:solidFill>
                  <a:schemeClr val="bg1"/>
                </a:solidFill>
              </a:rPr>
              <a:t>routing</a:t>
            </a:r>
            <a:endParaRPr lang="fr-FR" sz="800" b="1" i="1" dirty="0">
              <a:solidFill>
                <a:schemeClr val="bg1"/>
              </a:solidFill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20" y="650265"/>
            <a:ext cx="927650" cy="927650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171" y="1010007"/>
            <a:ext cx="205325" cy="20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à coins arrondis 16"/>
          <p:cNvSpPr/>
          <p:nvPr/>
        </p:nvSpPr>
        <p:spPr>
          <a:xfrm>
            <a:off x="5074170" y="1010008"/>
            <a:ext cx="205325" cy="209306"/>
          </a:xfrm>
          <a:prstGeom prst="roundRect">
            <a:avLst>
              <a:gd name="adj" fmla="val 0"/>
            </a:avLst>
          </a:prstGeom>
          <a:noFill/>
          <a:ln>
            <a:solidFill>
              <a:srgbClr val="33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5919518" y="555860"/>
            <a:ext cx="1097506" cy="1124308"/>
          </a:xfrm>
          <a:prstGeom prst="roundRect">
            <a:avLst>
              <a:gd name="adj" fmla="val 0"/>
            </a:avLst>
          </a:prstGeom>
          <a:noFill/>
          <a:ln>
            <a:solidFill>
              <a:srgbClr val="33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24" name="Connecteur droit 23"/>
          <p:cNvCxnSpPr>
            <a:stCxn id="17" idx="0"/>
          </p:cNvCxnSpPr>
          <p:nvPr/>
        </p:nvCxnSpPr>
        <p:spPr>
          <a:xfrm flipV="1">
            <a:off x="5176833" y="555860"/>
            <a:ext cx="742685" cy="454148"/>
          </a:xfrm>
          <a:prstGeom prst="line">
            <a:avLst/>
          </a:prstGeom>
          <a:ln w="9525" cmpd="sng">
            <a:solidFill>
              <a:srgbClr val="33FF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>
            <a:stCxn id="17" idx="2"/>
          </p:cNvCxnSpPr>
          <p:nvPr/>
        </p:nvCxnSpPr>
        <p:spPr>
          <a:xfrm>
            <a:off x="5176833" y="1219314"/>
            <a:ext cx="742685" cy="460854"/>
          </a:xfrm>
          <a:prstGeom prst="line">
            <a:avLst/>
          </a:prstGeom>
          <a:ln w="9525" cmpd="sng">
            <a:solidFill>
              <a:srgbClr val="33FF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à coins arrondis 27"/>
          <p:cNvSpPr/>
          <p:nvPr/>
        </p:nvSpPr>
        <p:spPr>
          <a:xfrm>
            <a:off x="6634366" y="819190"/>
            <a:ext cx="72390" cy="8382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0" name="Rectangle à coins arrondis 29"/>
          <p:cNvSpPr/>
          <p:nvPr/>
        </p:nvSpPr>
        <p:spPr>
          <a:xfrm>
            <a:off x="7454344" y="552644"/>
            <a:ext cx="1000908" cy="1127523"/>
          </a:xfrm>
          <a:prstGeom prst="roundRect">
            <a:avLst>
              <a:gd name="adj" fmla="val 2202"/>
            </a:avLst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31" name="Connecteur droit 30"/>
          <p:cNvCxnSpPr>
            <a:endCxn id="28" idx="0"/>
          </p:cNvCxnSpPr>
          <p:nvPr/>
        </p:nvCxnSpPr>
        <p:spPr>
          <a:xfrm flipH="1">
            <a:off x="6670561" y="555860"/>
            <a:ext cx="783783" cy="263330"/>
          </a:xfrm>
          <a:prstGeom prst="line">
            <a:avLst/>
          </a:prstGeom>
          <a:ln w="9525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>
            <a:endCxn id="28" idx="2"/>
          </p:cNvCxnSpPr>
          <p:nvPr/>
        </p:nvCxnSpPr>
        <p:spPr>
          <a:xfrm flipH="1" flipV="1">
            <a:off x="6670561" y="903010"/>
            <a:ext cx="783783" cy="777158"/>
          </a:xfrm>
          <a:prstGeom prst="line">
            <a:avLst/>
          </a:prstGeom>
          <a:ln w="9525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Imag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446" y="2028090"/>
            <a:ext cx="927650" cy="927650"/>
          </a:xfrm>
          <a:prstGeom prst="rect">
            <a:avLst/>
          </a:prstGeom>
        </p:spPr>
      </p:pic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632" y="2387262"/>
            <a:ext cx="205325" cy="20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à coins arrondis 39"/>
          <p:cNvSpPr/>
          <p:nvPr/>
        </p:nvSpPr>
        <p:spPr>
          <a:xfrm>
            <a:off x="6359631" y="2387263"/>
            <a:ext cx="205325" cy="209306"/>
          </a:xfrm>
          <a:prstGeom prst="roundRect">
            <a:avLst>
              <a:gd name="adj" fmla="val 0"/>
            </a:avLst>
          </a:prstGeom>
          <a:noFill/>
          <a:ln>
            <a:solidFill>
              <a:srgbClr val="33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68" name="Image 6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326">
            <a:off x="7062029" y="1810341"/>
            <a:ext cx="372236" cy="372236"/>
          </a:xfrm>
          <a:prstGeom prst="rect">
            <a:avLst/>
          </a:prstGeom>
        </p:spPr>
      </p:pic>
      <p:cxnSp>
        <p:nvCxnSpPr>
          <p:cNvPr id="43" name="Connecteur droit 42"/>
          <p:cNvCxnSpPr/>
          <p:nvPr/>
        </p:nvCxnSpPr>
        <p:spPr>
          <a:xfrm flipH="1">
            <a:off x="6488795" y="2148592"/>
            <a:ext cx="550710" cy="362511"/>
          </a:xfrm>
          <a:prstGeom prst="line">
            <a:avLst/>
          </a:prstGeom>
          <a:ln w="38100" cmpd="sng">
            <a:solidFill>
              <a:srgbClr val="FF33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age 44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852" y="1835427"/>
            <a:ext cx="253155" cy="253155"/>
          </a:xfrm>
          <a:prstGeom prst="rect">
            <a:avLst/>
          </a:prstGeom>
        </p:spPr>
      </p:pic>
      <p:pic>
        <p:nvPicPr>
          <p:cNvPr id="70" name="Imag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0004">
            <a:off x="6696789" y="1939755"/>
            <a:ext cx="148655" cy="591378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>
            <a:off x="3283773" y="2301736"/>
            <a:ext cx="195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1" dirty="0" err="1">
                <a:solidFill>
                  <a:schemeClr val="bg1"/>
                </a:solidFill>
              </a:rPr>
              <a:t>Temporarily</a:t>
            </a:r>
            <a:r>
              <a:rPr lang="fr-FR" sz="800" b="1" i="1" dirty="0">
                <a:solidFill>
                  <a:schemeClr val="bg1"/>
                </a:solidFill>
              </a:rPr>
              <a:t> / </a:t>
            </a:r>
            <a:r>
              <a:rPr lang="fr-FR" sz="800" b="1" i="1" dirty="0" err="1">
                <a:solidFill>
                  <a:schemeClr val="bg1"/>
                </a:solidFill>
              </a:rPr>
              <a:t>Permanently</a:t>
            </a:r>
            <a:r>
              <a:rPr lang="fr-FR" sz="800" b="1" i="1" dirty="0">
                <a:solidFill>
                  <a:schemeClr val="bg1"/>
                </a:solidFill>
              </a:rPr>
              <a:t> perturbations</a:t>
            </a:r>
          </a:p>
          <a:p>
            <a:pPr algn="ctr"/>
            <a:r>
              <a:rPr lang="fr-FR" sz="800" b="1" i="1" dirty="0">
                <a:solidFill>
                  <a:schemeClr val="bg1"/>
                </a:solidFill>
              </a:rPr>
              <a:t>(</a:t>
            </a:r>
            <a:r>
              <a:rPr lang="fr-FR" sz="800" b="1" i="1" dirty="0" err="1">
                <a:solidFill>
                  <a:schemeClr val="bg1"/>
                </a:solidFill>
              </a:rPr>
              <a:t>fault</a:t>
            </a:r>
            <a:r>
              <a:rPr lang="fr-FR" sz="800" b="1" i="1" dirty="0">
                <a:solidFill>
                  <a:schemeClr val="bg1"/>
                </a:solidFill>
              </a:rPr>
              <a:t> </a:t>
            </a:r>
            <a:r>
              <a:rPr lang="fr-FR" sz="800" b="1" i="1" dirty="0" err="1">
                <a:solidFill>
                  <a:schemeClr val="bg1"/>
                </a:solidFill>
              </a:rPr>
              <a:t>attacks</a:t>
            </a:r>
            <a:r>
              <a:rPr lang="fr-FR" sz="800" b="1" i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899" y="3789387"/>
            <a:ext cx="927650" cy="927650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176" y="3885928"/>
            <a:ext cx="375341" cy="740315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169" y="3885757"/>
            <a:ext cx="375340" cy="740311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178" y="3885930"/>
            <a:ext cx="375340" cy="740312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3412020" y="4096745"/>
            <a:ext cx="14603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1" dirty="0" err="1">
                <a:solidFill>
                  <a:schemeClr val="bg1"/>
                </a:solidFill>
              </a:rPr>
              <a:t>Side-channel</a:t>
            </a:r>
            <a:r>
              <a:rPr lang="fr-FR" sz="800" b="1" i="1" dirty="0">
                <a:solidFill>
                  <a:schemeClr val="bg1"/>
                </a:solidFill>
              </a:rPr>
              <a:t> </a:t>
            </a:r>
            <a:r>
              <a:rPr lang="fr-FR" sz="800" b="1" i="1" dirty="0" err="1">
                <a:solidFill>
                  <a:schemeClr val="bg1"/>
                </a:solidFill>
              </a:rPr>
              <a:t>attacks</a:t>
            </a:r>
            <a:endParaRPr lang="fr-FR" sz="800" b="1" i="1" dirty="0">
              <a:solidFill>
                <a:schemeClr val="bg1"/>
              </a:solidFill>
            </a:endParaRP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852" y="3557848"/>
            <a:ext cx="253155" cy="253155"/>
          </a:xfrm>
          <a:prstGeom prst="rect">
            <a:avLst/>
          </a:prstGeom>
        </p:spPr>
      </p:pic>
      <p:pic>
        <p:nvPicPr>
          <p:cNvPr id="71" name="Image 7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906" y="3375770"/>
            <a:ext cx="617309" cy="617309"/>
          </a:xfrm>
          <a:prstGeom prst="rect">
            <a:avLst/>
          </a:prstGeom>
        </p:spPr>
      </p:pic>
      <p:pic>
        <p:nvPicPr>
          <p:cNvPr id="72" name="Image 7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055" y="4599638"/>
            <a:ext cx="489197" cy="489197"/>
          </a:xfrm>
          <a:prstGeom prst="rect">
            <a:avLst/>
          </a:prstGeom>
        </p:spPr>
      </p:pic>
      <p:pic>
        <p:nvPicPr>
          <p:cNvPr id="73" name="Image 7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627" y="3932909"/>
            <a:ext cx="693333" cy="693333"/>
          </a:xfrm>
          <a:prstGeom prst="rect">
            <a:avLst/>
          </a:prstGeom>
        </p:spPr>
      </p:pic>
      <p:sp>
        <p:nvSpPr>
          <p:cNvPr id="74" name="Rectangle à coins arrondis 73"/>
          <p:cNvSpPr/>
          <p:nvPr/>
        </p:nvSpPr>
        <p:spPr>
          <a:xfrm>
            <a:off x="3399182" y="3259667"/>
            <a:ext cx="5599043" cy="1883833"/>
          </a:xfrm>
          <a:prstGeom prst="roundRect">
            <a:avLst>
              <a:gd name="adj" fmla="val 7170"/>
            </a:avLst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61" name="Rectangle à coins arrondis 60"/>
          <p:cNvSpPr/>
          <p:nvPr/>
        </p:nvSpPr>
        <p:spPr>
          <a:xfrm>
            <a:off x="1110991" y="4067563"/>
            <a:ext cx="2173357" cy="258418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200" b="1" dirty="0" err="1"/>
              <a:t>Today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219395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500"/>
                            </p:stCondLst>
                            <p:childTnLst>
                              <p:par>
                                <p:cTn id="136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5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3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1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5" grpId="0"/>
      <p:bldP spid="18" grpId="0"/>
      <p:bldP spid="17" grpId="0" animBg="1"/>
      <p:bldP spid="23" grpId="0" animBg="1"/>
      <p:bldP spid="28" grpId="0" animBg="1"/>
      <p:bldP spid="30" grpId="0" animBg="1"/>
      <p:bldP spid="40" grpId="0" animBg="1"/>
      <p:bldP spid="47" grpId="0"/>
      <p:bldP spid="55" grpId="0"/>
      <p:bldP spid="74" grpId="0" animBg="1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Side-channel</a:t>
            </a:r>
            <a:r>
              <a:rPr lang="fr-FR" sz="2000" dirty="0"/>
              <a:t> </a:t>
            </a:r>
            <a:r>
              <a:rPr lang="fr-FR" sz="2000" dirty="0" err="1"/>
              <a:t>attacks</a:t>
            </a:r>
            <a:endParaRPr lang="fr-FR" sz="2000" dirty="0"/>
          </a:p>
        </p:txBody>
      </p:sp>
      <p:sp>
        <p:nvSpPr>
          <p:cNvPr id="46" name="Espace réservé du contenu 2"/>
          <p:cNvSpPr txBox="1">
            <a:spLocks/>
          </p:cNvSpPr>
          <p:nvPr/>
        </p:nvSpPr>
        <p:spPr>
          <a:xfrm>
            <a:off x="263792" y="666750"/>
            <a:ext cx="8677656" cy="4388954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Surveillance and Exploitation of an INVOLUNTARY leak from the system</a:t>
            </a:r>
            <a:endParaRPr lang="en-US" sz="1200" dirty="0">
              <a:solidFill>
                <a:schemeClr val="bg1"/>
              </a:solidFill>
            </a:endParaRPr>
          </a:p>
          <a:p>
            <a:pPr lvl="1"/>
            <a:r>
              <a:rPr lang="en-US" sz="1000" dirty="0">
                <a:solidFill>
                  <a:schemeClr val="bg1"/>
                </a:solidFill>
              </a:rPr>
              <a:t>Related to the communication protocol</a:t>
            </a:r>
          </a:p>
          <a:p>
            <a:pPr lvl="1"/>
            <a:r>
              <a:rPr lang="en-US" sz="1000" dirty="0">
                <a:solidFill>
                  <a:schemeClr val="bg1"/>
                </a:solidFill>
              </a:rPr>
              <a:t>Related to the implementation </a:t>
            </a:r>
          </a:p>
          <a:p>
            <a:pPr lvl="1"/>
            <a:r>
              <a:rPr lang="en-US" sz="1000" dirty="0">
                <a:solidFill>
                  <a:schemeClr val="bg1"/>
                </a:solidFill>
              </a:rPr>
              <a:t>Related to the underlying hardware and physics </a:t>
            </a:r>
          </a:p>
          <a:p>
            <a:pPr lvl="1"/>
            <a:endParaRPr lang="en-US" sz="10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Common channels (not exhaustive)</a:t>
            </a:r>
          </a:p>
          <a:p>
            <a:pPr lvl="1"/>
            <a:r>
              <a:rPr lang="en-CA" sz="1000" dirty="0">
                <a:solidFill>
                  <a:schemeClr val="bg1"/>
                </a:solidFill>
              </a:rPr>
              <a:t>Errors returned [</a:t>
            </a:r>
            <a:r>
              <a:rPr lang="en-CA" sz="1000" b="1" dirty="0">
                <a:solidFill>
                  <a:schemeClr val="bg1"/>
                </a:solidFill>
              </a:rPr>
              <a:t>SW</a:t>
            </a:r>
            <a:r>
              <a:rPr lang="en-CA" sz="1000" dirty="0">
                <a:solidFill>
                  <a:schemeClr val="bg1"/>
                </a:solidFill>
              </a:rPr>
              <a:t>] </a:t>
            </a:r>
          </a:p>
          <a:p>
            <a:pPr lvl="1"/>
            <a:r>
              <a:rPr lang="en-CA" sz="1000" dirty="0">
                <a:solidFill>
                  <a:schemeClr val="bg1"/>
                </a:solidFill>
              </a:rPr>
              <a:t>Computation time (duration, cache access time, etc.) [</a:t>
            </a:r>
            <a:r>
              <a:rPr lang="en-CA" sz="1000" b="1" dirty="0">
                <a:solidFill>
                  <a:schemeClr val="bg1"/>
                </a:solidFill>
              </a:rPr>
              <a:t>SW</a:t>
            </a:r>
            <a:r>
              <a:rPr lang="en-CA" sz="1000" dirty="0">
                <a:solidFill>
                  <a:schemeClr val="bg1"/>
                </a:solidFill>
              </a:rPr>
              <a:t>] </a:t>
            </a:r>
          </a:p>
          <a:p>
            <a:pPr lvl="1"/>
            <a:r>
              <a:rPr lang="en-CA" sz="1000" dirty="0">
                <a:solidFill>
                  <a:schemeClr val="bg1"/>
                </a:solidFill>
              </a:rPr>
              <a:t>Instantaneous current consumption (transistor switching) [</a:t>
            </a:r>
            <a:r>
              <a:rPr lang="en-CA" sz="1000" b="1" dirty="0">
                <a:solidFill>
                  <a:schemeClr val="bg1"/>
                </a:solidFill>
              </a:rPr>
              <a:t>HW</a:t>
            </a:r>
            <a:r>
              <a:rPr lang="en-CA" sz="1000" dirty="0">
                <a:solidFill>
                  <a:schemeClr val="bg1"/>
                </a:solidFill>
              </a:rPr>
              <a:t>] </a:t>
            </a:r>
          </a:p>
          <a:p>
            <a:pPr lvl="2"/>
            <a:r>
              <a:rPr lang="en-CA" sz="900" dirty="0">
                <a:solidFill>
                  <a:schemeClr val="bg1"/>
                </a:solidFill>
              </a:rPr>
              <a:t>1 -&gt; 1 or 0 -&gt; 0 consumes less than 1 -&gt; 0 or 0 -&gt; 1 </a:t>
            </a:r>
          </a:p>
          <a:p>
            <a:pPr lvl="1"/>
            <a:r>
              <a:rPr lang="en-CA" sz="1000" dirty="0">
                <a:solidFill>
                  <a:schemeClr val="bg1"/>
                </a:solidFill>
              </a:rPr>
              <a:t>Electromagnetic radiation [</a:t>
            </a:r>
            <a:r>
              <a:rPr lang="en-CA" sz="1000" b="1" dirty="0">
                <a:solidFill>
                  <a:schemeClr val="bg1"/>
                </a:solidFill>
              </a:rPr>
              <a:t>HW</a:t>
            </a:r>
            <a:r>
              <a:rPr lang="en-CA" sz="1000" dirty="0">
                <a:solidFill>
                  <a:schemeClr val="bg1"/>
                </a:solidFill>
              </a:rPr>
              <a:t>] </a:t>
            </a:r>
          </a:p>
          <a:p>
            <a:pPr lvl="1"/>
            <a:r>
              <a:rPr lang="en-CA" sz="1000" dirty="0">
                <a:solidFill>
                  <a:schemeClr val="bg1"/>
                </a:solidFill>
              </a:rPr>
              <a:t>Photon emissions, temperature, noise, etc. [</a:t>
            </a:r>
            <a:r>
              <a:rPr lang="en-CA" sz="1000" b="1" dirty="0">
                <a:solidFill>
                  <a:schemeClr val="bg1"/>
                </a:solidFill>
              </a:rPr>
              <a:t>HW</a:t>
            </a:r>
            <a:r>
              <a:rPr lang="en-CA" sz="1000" dirty="0">
                <a:solidFill>
                  <a:schemeClr val="bg1"/>
                </a:solidFill>
              </a:rPr>
              <a:t>] </a:t>
            </a:r>
          </a:p>
          <a:p>
            <a:pPr lvl="1"/>
            <a:endParaRPr lang="en-CA" sz="1200" dirty="0">
              <a:solidFill>
                <a:schemeClr val="bg1"/>
              </a:solidFill>
            </a:endParaRPr>
          </a:p>
          <a:p>
            <a:r>
              <a:rPr lang="en-CA" sz="1400" dirty="0">
                <a:solidFill>
                  <a:schemeClr val="bg1"/>
                </a:solidFill>
              </a:rPr>
              <a:t>Objective</a:t>
            </a:r>
          </a:p>
          <a:p>
            <a:pPr lvl="1"/>
            <a:r>
              <a:rPr lang="en-CA" sz="1000" dirty="0">
                <a:solidFill>
                  <a:schemeClr val="bg1"/>
                </a:solidFill>
              </a:rPr>
              <a:t>Allows attacks on cryptographic algorithms (RSA, ECC, AES, DES, HASH...) to retrieve secret information (key, message)</a:t>
            </a:r>
          </a:p>
          <a:p>
            <a:pPr lvl="1"/>
            <a:r>
              <a:rPr lang="en-CA" sz="1000" dirty="0">
                <a:solidFill>
                  <a:schemeClr val="bg1"/>
                </a:solidFill>
              </a:rPr>
              <a:t>Allows attacks on AI embedded systems to retrieve NN architecture, weight value.</a:t>
            </a:r>
          </a:p>
          <a:p>
            <a:pPr lvl="1"/>
            <a:r>
              <a:rPr lang="en-CA" sz="1000" dirty="0">
                <a:solidFill>
                  <a:schemeClr val="bg1"/>
                </a:solidFill>
              </a:rPr>
              <a:t>Also helps to understand how the code works (reverse engineering)</a:t>
            </a:r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373" y="2302892"/>
            <a:ext cx="927650" cy="927650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650" y="2399433"/>
            <a:ext cx="375341" cy="740315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643" y="2399262"/>
            <a:ext cx="375340" cy="740311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652" y="2399435"/>
            <a:ext cx="375340" cy="740312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380" y="1889275"/>
            <a:ext cx="617309" cy="617309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529" y="3113143"/>
            <a:ext cx="489197" cy="489197"/>
          </a:xfrm>
          <a:prstGeom prst="rect">
            <a:avLst/>
          </a:prstGeom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101" y="2446414"/>
            <a:ext cx="693333" cy="69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3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6804" y="2156985"/>
            <a:ext cx="8674683" cy="276999"/>
          </a:xfrm>
        </p:spPr>
        <p:txBody>
          <a:bodyPr/>
          <a:lstStyle/>
          <a:p>
            <a:r>
              <a:rPr lang="fr-FR" sz="2000" dirty="0"/>
              <a:t>Attack on AI </a:t>
            </a:r>
            <a:r>
              <a:rPr lang="fr-FR" sz="2000" dirty="0" err="1"/>
              <a:t>systems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731394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06417433-785E-4F9E-8F50-BFFD9EEA7775}"/>
              </a:ext>
            </a:extLst>
          </p:cNvPr>
          <p:cNvSpPr txBox="1">
            <a:spLocks/>
          </p:cNvSpPr>
          <p:nvPr/>
        </p:nvSpPr>
        <p:spPr>
          <a:xfrm>
            <a:off x="263792" y="666750"/>
            <a:ext cx="8677656" cy="4388954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AI Act*, </a:t>
            </a:r>
            <a:r>
              <a:rPr lang="en-US" sz="1400" dirty="0" err="1">
                <a:solidFill>
                  <a:schemeClr val="bg1"/>
                </a:solidFill>
              </a:rPr>
              <a:t>kesako</a:t>
            </a:r>
            <a:r>
              <a:rPr lang="en-US" sz="1400" dirty="0">
                <a:solidFill>
                  <a:schemeClr val="bg1"/>
                </a:solidFill>
              </a:rPr>
              <a:t> ?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Creation of regulations ranging from CE marking to a marketing ban on AI systems and models placed on the market.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AI Act, who is affected?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All suppliers, developers and distributors of AI systems whose head office is in the EU or who market solutions in the EU.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AI Act, which systems are affected?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AI at unacceptable risk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High-risk AI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Low-risk AI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Minimal-risk AI</a:t>
            </a:r>
          </a:p>
          <a:p>
            <a:pPr lvl="1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Espace réservé du contenu 21"/>
          <p:cNvSpPr txBox="1">
            <a:spLocks/>
          </p:cNvSpPr>
          <p:nvPr/>
        </p:nvSpPr>
        <p:spPr>
          <a:xfrm>
            <a:off x="177798" y="395557"/>
            <a:ext cx="8761932" cy="4241218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dirty="0">
              <a:latin typeface="Open Sans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EFE275E5-F4F0-880E-58E1-5E94713AB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65" y="193272"/>
            <a:ext cx="8674683" cy="332399"/>
          </a:xfrm>
        </p:spPr>
        <p:txBody>
          <a:bodyPr/>
          <a:lstStyle/>
          <a:p>
            <a:r>
              <a:rPr lang="fr-FR" dirty="0"/>
              <a:t>Attack on AI </a:t>
            </a:r>
            <a:r>
              <a:rPr lang="fr-FR" dirty="0" err="1"/>
              <a:t>systems</a:t>
            </a:r>
            <a:endParaRPr lang="en-GB" sz="1200" b="0" spc="300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8015" y="4680901"/>
            <a:ext cx="841205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* </a:t>
            </a:r>
            <a:r>
              <a:rPr lang="en-US" sz="1000" dirty="0">
                <a:solidFill>
                  <a:schemeClr val="bg1"/>
                </a:solidFill>
              </a:rPr>
              <a:t>https://artificialintelligenceact.eu/the-act/</a:t>
            </a:r>
            <a:endParaRPr lang="fr-FR" sz="1000" dirty="0">
              <a:solidFill>
                <a:schemeClr val="bg1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3796197" y="3388111"/>
            <a:ext cx="3503237" cy="49703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3780737" y="3404875"/>
            <a:ext cx="39217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Ensure robustness, accuracy and resilience to cyber-attacks</a:t>
            </a:r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2049517" y="3634319"/>
            <a:ext cx="1731220" cy="0"/>
          </a:xfrm>
          <a:prstGeom prst="straightConnector1">
            <a:avLst/>
          </a:prstGeom>
          <a:ln w="9525" cmpd="sng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58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7725" y="1283150"/>
            <a:ext cx="8674683" cy="276999"/>
          </a:xfrm>
        </p:spPr>
        <p:txBody>
          <a:bodyPr/>
          <a:lstStyle/>
          <a:p>
            <a:r>
              <a:rPr lang="en-US" sz="2000" dirty="0"/>
              <a:t>Physical Attacks against Neural Networks</a:t>
            </a:r>
            <a:endParaRPr lang="fr-FR" sz="2000" dirty="0"/>
          </a:p>
        </p:txBody>
      </p:sp>
      <p:sp>
        <p:nvSpPr>
          <p:cNvPr id="19" name="Titre 1"/>
          <p:cNvSpPr txBox="1">
            <a:spLocks/>
          </p:cNvSpPr>
          <p:nvPr/>
        </p:nvSpPr>
        <p:spPr>
          <a:xfrm>
            <a:off x="2760623" y="1878658"/>
            <a:ext cx="3622754" cy="3877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marR="0" indent="0" algn="ctr" defTabSz="3428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dirty="0" err="1"/>
              <a:t>Fidelity-based</a:t>
            </a:r>
            <a:r>
              <a:rPr lang="fr-FR" sz="1400" dirty="0"/>
              <a:t> vs. </a:t>
            </a:r>
            <a:r>
              <a:rPr lang="fr-FR" sz="1400" dirty="0" err="1"/>
              <a:t>Accuracy-based</a:t>
            </a:r>
            <a:r>
              <a:rPr lang="fr-FR" sz="1400" dirty="0"/>
              <a:t> extraction </a:t>
            </a:r>
            <a:r>
              <a:rPr lang="fr-FR" sz="1400" dirty="0" err="1"/>
              <a:t>attack</a:t>
            </a:r>
            <a:endParaRPr lang="fr-FR" sz="1400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560" y="2410771"/>
            <a:ext cx="1056880" cy="1056878"/>
          </a:xfrm>
          <a:prstGeom prst="rect">
            <a:avLst/>
          </a:prstGeom>
        </p:spPr>
      </p:pic>
      <p:sp>
        <p:nvSpPr>
          <p:cNvPr id="9" name="Rectangle à coins arrondis 8"/>
          <p:cNvSpPr/>
          <p:nvPr/>
        </p:nvSpPr>
        <p:spPr>
          <a:xfrm>
            <a:off x="2548257" y="1791402"/>
            <a:ext cx="4047485" cy="1795476"/>
          </a:xfrm>
          <a:prstGeom prst="roundRect">
            <a:avLst/>
          </a:prstGeom>
          <a:noFill/>
          <a:ln w="19050">
            <a:solidFill>
              <a:srgbClr val="EE273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1610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06417433-785E-4F9E-8F50-BFFD9EEA7775}"/>
              </a:ext>
            </a:extLst>
          </p:cNvPr>
          <p:cNvSpPr txBox="1">
            <a:spLocks/>
          </p:cNvSpPr>
          <p:nvPr/>
        </p:nvSpPr>
        <p:spPr>
          <a:xfrm>
            <a:off x="263792" y="666750"/>
            <a:ext cx="8677656" cy="4388954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Accuracy-based extraction: </a:t>
            </a:r>
            <a:r>
              <a:rPr lang="en-US" sz="1400" b="0" dirty="0">
                <a:solidFill>
                  <a:schemeClr val="bg1"/>
                </a:solidFill>
              </a:rPr>
              <a:t>stealing the performance task ONLY</a:t>
            </a:r>
          </a:p>
          <a:p>
            <a:r>
              <a:rPr lang="en-US" sz="1400" dirty="0">
                <a:solidFill>
                  <a:schemeClr val="bg1"/>
                </a:solidFill>
              </a:rPr>
              <a:t>Fidelity-based extraction: </a:t>
            </a:r>
            <a:r>
              <a:rPr lang="en-US" sz="1400" b="0" dirty="0">
                <a:solidFill>
                  <a:schemeClr val="bg1"/>
                </a:solidFill>
              </a:rPr>
              <a:t>stealing the performance task AND the IP of the model</a:t>
            </a:r>
          </a:p>
        </p:txBody>
      </p:sp>
      <p:sp>
        <p:nvSpPr>
          <p:cNvPr id="6" name="Espace réservé du contenu 21"/>
          <p:cNvSpPr txBox="1">
            <a:spLocks/>
          </p:cNvSpPr>
          <p:nvPr/>
        </p:nvSpPr>
        <p:spPr>
          <a:xfrm>
            <a:off x="177798" y="395557"/>
            <a:ext cx="8761932" cy="4241218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dirty="0">
              <a:latin typeface="Open Sans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EFE275E5-F4F0-880E-58E1-5E94713AB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65" y="193272"/>
            <a:ext cx="8674683" cy="332399"/>
          </a:xfrm>
        </p:spPr>
        <p:txBody>
          <a:bodyPr/>
          <a:lstStyle/>
          <a:p>
            <a:r>
              <a:rPr lang="fr-FR" dirty="0" err="1"/>
              <a:t>Fidelity-based</a:t>
            </a:r>
            <a:r>
              <a:rPr lang="fr-FR" dirty="0"/>
              <a:t> vs. </a:t>
            </a:r>
            <a:r>
              <a:rPr lang="fr-FR" dirty="0" err="1"/>
              <a:t>Accuracy-based</a:t>
            </a:r>
            <a:r>
              <a:rPr lang="fr-FR" dirty="0"/>
              <a:t> extraction </a:t>
            </a:r>
            <a:r>
              <a:rPr lang="fr-FR" dirty="0" err="1"/>
              <a:t>attack</a:t>
            </a:r>
            <a:endParaRPr lang="en-GB" sz="1200" b="0" spc="300" dirty="0">
              <a:solidFill>
                <a:schemeClr val="bg1"/>
              </a:solidFill>
              <a:latin typeface="Century Gothic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26A3797-FA68-480C-BE09-983A4B317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59" y="2018438"/>
            <a:ext cx="1108050" cy="110805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FEA07B7-50AE-4DAC-868A-CFCAE88F1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319" y="2781880"/>
            <a:ext cx="1108050" cy="110805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F5ABDBF-21F8-4CCA-91EB-949A5C1A7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319" y="1425445"/>
            <a:ext cx="1108800" cy="11088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83A2F01-3A5E-40E6-88E8-9E67F36EA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048" y="1540605"/>
            <a:ext cx="734404" cy="87848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4DEAA5C-613F-4FBC-87E1-6F9468CEB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8" y="2092709"/>
            <a:ext cx="734404" cy="87848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95F1C39-BD98-4836-AD3C-941269046311}"/>
              </a:ext>
            </a:extLst>
          </p:cNvPr>
          <p:cNvSpPr txBox="1"/>
          <p:nvPr/>
        </p:nvSpPr>
        <p:spPr>
          <a:xfrm>
            <a:off x="8199119" y="1825957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Man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23F70267-D274-4D05-925C-8556890692FC}"/>
              </a:ext>
            </a:extLst>
          </p:cNvPr>
          <p:cNvCxnSpPr>
            <a:stCxn id="13" idx="3"/>
            <a:endCxn id="17" idx="1"/>
          </p:cNvCxnSpPr>
          <p:nvPr/>
        </p:nvCxnSpPr>
        <p:spPr>
          <a:xfrm flipV="1">
            <a:off x="1928509" y="1979845"/>
            <a:ext cx="4357539" cy="592618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5B403D62-901F-466B-B5C6-567738361BEF}"/>
              </a:ext>
            </a:extLst>
          </p:cNvPr>
          <p:cNvCxnSpPr>
            <a:stCxn id="13" idx="3"/>
            <a:endCxn id="22" idx="1"/>
          </p:cNvCxnSpPr>
          <p:nvPr/>
        </p:nvCxnSpPr>
        <p:spPr>
          <a:xfrm>
            <a:off x="1928509" y="2572463"/>
            <a:ext cx="4357539" cy="763442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8153F3F7-88EE-4023-9519-F16BE3B75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048" y="2896665"/>
            <a:ext cx="734404" cy="87848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6A2600FD-EAB4-49D7-9D89-626BED6ED91A}"/>
              </a:ext>
            </a:extLst>
          </p:cNvPr>
          <p:cNvSpPr txBox="1"/>
          <p:nvPr/>
        </p:nvSpPr>
        <p:spPr>
          <a:xfrm>
            <a:off x="1150478" y="3119853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Man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A52BEA8-D147-4B74-B548-8C2B53005420}"/>
              </a:ext>
            </a:extLst>
          </p:cNvPr>
          <p:cNvSpPr txBox="1"/>
          <p:nvPr/>
        </p:nvSpPr>
        <p:spPr>
          <a:xfrm>
            <a:off x="8199119" y="3182016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Man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CE7D71F-C25D-41FD-A550-7D0602D976F1}"/>
              </a:ext>
            </a:extLst>
          </p:cNvPr>
          <p:cNvSpPr txBox="1"/>
          <p:nvPr/>
        </p:nvSpPr>
        <p:spPr>
          <a:xfrm rot="21165370">
            <a:off x="3078904" y="2067050"/>
            <a:ext cx="20810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>
                <a:solidFill>
                  <a:schemeClr val="bg1"/>
                </a:solidFill>
              </a:rPr>
              <a:t>Accuracy-based</a:t>
            </a:r>
            <a:r>
              <a:rPr lang="fr-FR" sz="1100" b="1" dirty="0">
                <a:solidFill>
                  <a:schemeClr val="bg1"/>
                </a:solidFill>
              </a:rPr>
              <a:t> extraction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7407812-1ACA-4636-8A98-9317308A30E5}"/>
              </a:ext>
            </a:extLst>
          </p:cNvPr>
          <p:cNvSpPr txBox="1"/>
          <p:nvPr/>
        </p:nvSpPr>
        <p:spPr>
          <a:xfrm rot="521937">
            <a:off x="3120515" y="2945718"/>
            <a:ext cx="18774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>
                <a:solidFill>
                  <a:schemeClr val="bg1"/>
                </a:solidFill>
              </a:rPr>
              <a:t>Fidelity-based</a:t>
            </a:r>
            <a:r>
              <a:rPr lang="fr-FR" sz="1100" b="1" dirty="0">
                <a:solidFill>
                  <a:schemeClr val="bg1"/>
                </a:solidFill>
              </a:rPr>
              <a:t> extraction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C69DBDA1-76FF-4474-8A04-DB47F0232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434" y="1696661"/>
            <a:ext cx="200211" cy="20021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41B746A-A8BE-44DD-8E8A-176644F346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236" y="3233891"/>
            <a:ext cx="204028" cy="204028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75C3B65F-E0E2-47B6-9710-9EBBCD467982}"/>
              </a:ext>
            </a:extLst>
          </p:cNvPr>
          <p:cNvSpPr txBox="1"/>
          <p:nvPr/>
        </p:nvSpPr>
        <p:spPr>
          <a:xfrm>
            <a:off x="8190301" y="1818920"/>
            <a:ext cx="856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</a:rPr>
              <a:t>Woman</a:t>
            </a:r>
            <a:endParaRPr lang="fr-FR" sz="1400" b="1" dirty="0">
              <a:solidFill>
                <a:schemeClr val="bg1"/>
              </a:solidFill>
            </a:endParaRP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0D6072BD-5FC0-425A-9990-89ECF45935B9}"/>
              </a:ext>
            </a:extLst>
          </p:cNvPr>
          <p:cNvCxnSpPr/>
          <p:nvPr/>
        </p:nvCxnSpPr>
        <p:spPr>
          <a:xfrm flipH="1">
            <a:off x="1928508" y="1746558"/>
            <a:ext cx="4357539" cy="592618"/>
          </a:xfrm>
          <a:prstGeom prst="straightConnector1">
            <a:avLst/>
          </a:prstGeom>
          <a:ln w="9525" cmpd="sng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8ECE36A4-3258-449A-B5F2-8BB4B8C92292}"/>
              </a:ext>
            </a:extLst>
          </p:cNvPr>
          <p:cNvSpPr txBox="1"/>
          <p:nvPr/>
        </p:nvSpPr>
        <p:spPr>
          <a:xfrm rot="21165370">
            <a:off x="3788922" y="1810698"/>
            <a:ext cx="6367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srgbClr val="FF0000"/>
                </a:solidFill>
              </a:rPr>
              <a:t>Attack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5D5413B8-453B-4368-8D8B-74B99CDC4B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9" y="2232122"/>
            <a:ext cx="200211" cy="200211"/>
          </a:xfrm>
          <a:prstGeom prst="rect">
            <a:avLst/>
          </a:prstGeom>
        </p:spPr>
      </p:pic>
      <p:sp>
        <p:nvSpPr>
          <p:cNvPr id="33" name="Multiplication 45">
            <a:extLst>
              <a:ext uri="{FF2B5EF4-FFF2-40B4-BE49-F238E27FC236}">
                <a16:creationId xmlns:a16="http://schemas.microsoft.com/office/drawing/2014/main" id="{1C560383-1363-46D1-9BFE-9FA6584CAA75}"/>
              </a:ext>
            </a:extLst>
          </p:cNvPr>
          <p:cNvSpPr/>
          <p:nvPr/>
        </p:nvSpPr>
        <p:spPr>
          <a:xfrm>
            <a:off x="6801991" y="1515490"/>
            <a:ext cx="878491" cy="90361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A47824A5-0AFD-4D1D-88B6-10211C54E401}"/>
              </a:ext>
            </a:extLst>
          </p:cNvPr>
          <p:cNvSpPr txBox="1"/>
          <p:nvPr/>
        </p:nvSpPr>
        <p:spPr>
          <a:xfrm>
            <a:off x="8190301" y="3188274"/>
            <a:ext cx="856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</a:rPr>
              <a:t>Woman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DCF82B3-A81A-4924-B6C9-CFEEB2B0AD3B}"/>
              </a:ext>
            </a:extLst>
          </p:cNvPr>
          <p:cNvSpPr txBox="1"/>
          <p:nvPr/>
        </p:nvSpPr>
        <p:spPr>
          <a:xfrm rot="525943">
            <a:off x="3642266" y="3167859"/>
            <a:ext cx="6367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srgbClr val="FF0000"/>
                </a:solidFill>
              </a:rPr>
              <a:t>Attack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422BC091-0DA6-4DDC-9917-3E8646E2439A}"/>
              </a:ext>
            </a:extLst>
          </p:cNvPr>
          <p:cNvCxnSpPr/>
          <p:nvPr/>
        </p:nvCxnSpPr>
        <p:spPr>
          <a:xfrm flipH="1" flipV="1">
            <a:off x="1893575" y="2832377"/>
            <a:ext cx="4357539" cy="763442"/>
          </a:xfrm>
          <a:prstGeom prst="straightConnector1">
            <a:avLst/>
          </a:prstGeom>
          <a:ln w="9525" cmpd="sng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Image 36">
            <a:extLst>
              <a:ext uri="{FF2B5EF4-FFF2-40B4-BE49-F238E27FC236}">
                <a16:creationId xmlns:a16="http://schemas.microsoft.com/office/drawing/2014/main" id="{24AFFA76-5FA8-482F-98AE-583F153F1C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28" y="2432333"/>
            <a:ext cx="204028" cy="204028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FDB89D02-0D80-40BD-99A4-41DBA3416187}"/>
              </a:ext>
            </a:extLst>
          </p:cNvPr>
          <p:cNvSpPr txBox="1"/>
          <p:nvPr/>
        </p:nvSpPr>
        <p:spPr>
          <a:xfrm>
            <a:off x="1008613" y="3117009"/>
            <a:ext cx="856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</a:rPr>
              <a:t>Woman</a:t>
            </a:r>
            <a:endParaRPr lang="fr-FR" sz="1400" b="1" dirty="0">
              <a:solidFill>
                <a:schemeClr val="bg1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9619E46D-94E7-4BC1-AF44-2EA23EE0A7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568" y="3011807"/>
            <a:ext cx="681336" cy="655174"/>
          </a:xfrm>
          <a:prstGeom prst="rect">
            <a:avLst/>
          </a:prstGeom>
        </p:spPr>
      </p:pic>
      <p:sp>
        <p:nvSpPr>
          <p:cNvPr id="40" name="Rectangle à coins arrondis 32">
            <a:extLst>
              <a:ext uri="{FF2B5EF4-FFF2-40B4-BE49-F238E27FC236}">
                <a16:creationId xmlns:a16="http://schemas.microsoft.com/office/drawing/2014/main" id="{22344E2D-85D7-4AB9-AFBE-B2F7E3FDD3B6}"/>
              </a:ext>
            </a:extLst>
          </p:cNvPr>
          <p:cNvSpPr/>
          <p:nvPr/>
        </p:nvSpPr>
        <p:spPr>
          <a:xfrm>
            <a:off x="820459" y="4148680"/>
            <a:ext cx="7566796" cy="41179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11B8A41-B359-4162-950F-C45F249F6040}"/>
              </a:ext>
            </a:extLst>
          </p:cNvPr>
          <p:cNvSpPr/>
          <p:nvPr/>
        </p:nvSpPr>
        <p:spPr>
          <a:xfrm>
            <a:off x="511776" y="4135623"/>
            <a:ext cx="8184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The fidelity-based extraction is beneficial to mount higher-level attacks against it, e.g., generation of adversarial examples in a white-box scenario</a:t>
            </a:r>
          </a:p>
        </p:txBody>
      </p:sp>
    </p:spTree>
    <p:extLst>
      <p:ext uri="{BB962C8B-B14F-4D97-AF65-F5344CB8AC3E}">
        <p14:creationId xmlns:p14="http://schemas.microsoft.com/office/powerpoint/2010/main" val="203172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3" grpId="0"/>
      <p:bldP spid="23" grpId="1"/>
      <p:bldP spid="23" grpId="2"/>
      <p:bldP spid="23" grpId="3"/>
      <p:bldP spid="24" grpId="0"/>
      <p:bldP spid="24" grpId="1"/>
      <p:bldP spid="25" grpId="0"/>
      <p:bldP spid="26" grpId="0"/>
      <p:bldP spid="29" grpId="0"/>
      <p:bldP spid="31" grpId="0"/>
      <p:bldP spid="33" grpId="0" animBg="1"/>
      <p:bldP spid="33" grpId="1" animBg="1"/>
      <p:bldP spid="34" grpId="0"/>
      <p:bldP spid="35" grpId="0"/>
      <p:bldP spid="38" grpId="0"/>
      <p:bldP spid="40" grpId="0" animBg="1"/>
      <p:bldP spid="40" grpId="1" animBg="1"/>
      <p:bldP spid="41" grpId="0"/>
      <p:bldP spid="4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06417433-785E-4F9E-8F50-BFFD9EEA7775}"/>
              </a:ext>
            </a:extLst>
          </p:cNvPr>
          <p:cNvSpPr txBox="1">
            <a:spLocks/>
          </p:cNvSpPr>
          <p:nvPr/>
        </p:nvSpPr>
        <p:spPr>
          <a:xfrm>
            <a:off x="263792" y="666750"/>
            <a:ext cx="8677656" cy="4388954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Example “model extraction attack”</a:t>
            </a:r>
          </a:p>
          <a:p>
            <a:pPr lvl="1"/>
            <a:r>
              <a:rPr lang="en-US" sz="1200" b="1" dirty="0">
                <a:solidFill>
                  <a:schemeClr val="bg1"/>
                </a:solidFill>
              </a:rPr>
              <a:t>Goal</a:t>
            </a:r>
            <a:r>
              <a:rPr lang="en-US" sz="1200" dirty="0">
                <a:solidFill>
                  <a:schemeClr val="bg1"/>
                </a:solidFill>
              </a:rPr>
              <a:t>: Stealing IP of a model </a:t>
            </a:r>
            <a:r>
              <a:rPr lang="en-US" sz="1200" b="1" dirty="0">
                <a:solidFill>
                  <a:schemeClr val="bg1"/>
                </a:solidFill>
              </a:rPr>
              <a:t>AND </a:t>
            </a:r>
            <a:r>
              <a:rPr lang="en-US" sz="1200" dirty="0">
                <a:solidFill>
                  <a:schemeClr val="bg1"/>
                </a:solidFill>
              </a:rPr>
              <a:t>the performance of a model</a:t>
            </a:r>
          </a:p>
          <a:p>
            <a:pPr lvl="2"/>
            <a:r>
              <a:rPr lang="en-US" sz="1100" b="1" dirty="0">
                <a:solidFill>
                  <a:srgbClr val="33FF00"/>
                </a:solidFill>
              </a:rPr>
              <a:t>Better than accuracy-based extraction attack if we want to transfer attack (e.g. adversarial examples)</a:t>
            </a:r>
          </a:p>
        </p:txBody>
      </p:sp>
      <p:sp>
        <p:nvSpPr>
          <p:cNvPr id="6" name="Espace réservé du contenu 21"/>
          <p:cNvSpPr txBox="1">
            <a:spLocks/>
          </p:cNvSpPr>
          <p:nvPr/>
        </p:nvSpPr>
        <p:spPr>
          <a:xfrm>
            <a:off x="177798" y="395557"/>
            <a:ext cx="8761932" cy="4241218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dirty="0">
              <a:latin typeface="Open Sans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EFE275E5-F4F0-880E-58E1-5E94713AB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65" y="193272"/>
            <a:ext cx="8674683" cy="332399"/>
          </a:xfrm>
        </p:spPr>
        <p:txBody>
          <a:bodyPr/>
          <a:lstStyle/>
          <a:p>
            <a:r>
              <a:rPr lang="fr-FR" dirty="0" err="1"/>
              <a:t>Fidelity-based</a:t>
            </a:r>
            <a:r>
              <a:rPr lang="fr-FR" dirty="0"/>
              <a:t> extraction </a:t>
            </a:r>
            <a:r>
              <a:rPr lang="fr-FR" dirty="0" err="1"/>
              <a:t>attack</a:t>
            </a:r>
            <a:endParaRPr lang="en-GB" sz="1200" b="0" spc="300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A56DAE3-751A-4071-BEA3-A23B36BAB4E2}"/>
              </a:ext>
            </a:extLst>
          </p:cNvPr>
          <p:cNvSpPr/>
          <p:nvPr/>
        </p:nvSpPr>
        <p:spPr>
          <a:xfrm>
            <a:off x="-402376" y="4229240"/>
            <a:ext cx="93438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1000" dirty="0">
                <a:solidFill>
                  <a:schemeClr val="bg1"/>
                </a:solidFill>
              </a:rPr>
              <a:t>‘‘High </a:t>
            </a:r>
            <a:r>
              <a:rPr lang="fr-FR" sz="1000" dirty="0" err="1">
                <a:solidFill>
                  <a:schemeClr val="bg1"/>
                </a:solidFill>
              </a:rPr>
              <a:t>accuracy</a:t>
            </a:r>
            <a:r>
              <a:rPr lang="fr-FR" sz="1000" dirty="0">
                <a:solidFill>
                  <a:schemeClr val="bg1"/>
                </a:solidFill>
              </a:rPr>
              <a:t> and high </a:t>
            </a:r>
            <a:r>
              <a:rPr lang="fr-FR" sz="1000" dirty="0" err="1">
                <a:solidFill>
                  <a:schemeClr val="bg1"/>
                </a:solidFill>
              </a:rPr>
              <a:t>fidelity</a:t>
            </a:r>
            <a:r>
              <a:rPr lang="fr-FR" sz="1000" dirty="0">
                <a:solidFill>
                  <a:schemeClr val="bg1"/>
                </a:solidFill>
              </a:rPr>
              <a:t> extraction of neural networks’’, </a:t>
            </a:r>
            <a:r>
              <a:rPr lang="fr-FR" sz="1000" dirty="0" err="1">
                <a:solidFill>
                  <a:schemeClr val="bg1"/>
                </a:solidFill>
              </a:rPr>
              <a:t>Jagielski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i="1" dirty="0">
                <a:solidFill>
                  <a:schemeClr val="bg1"/>
                </a:solidFill>
              </a:rPr>
              <a:t>et al.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dirty="0" err="1">
                <a:solidFill>
                  <a:schemeClr val="bg1"/>
                </a:solidFill>
              </a:rPr>
              <a:t>Usenix</a:t>
            </a:r>
            <a:r>
              <a:rPr lang="fr-FR" sz="1000" dirty="0">
                <a:solidFill>
                  <a:schemeClr val="bg1"/>
                </a:solidFill>
              </a:rPr>
              <a:t> Security 20</a:t>
            </a:r>
          </a:p>
          <a:p>
            <a:pPr lvl="1"/>
            <a:r>
              <a:rPr lang="fr-FR" sz="1000" dirty="0">
                <a:solidFill>
                  <a:schemeClr val="bg1"/>
                </a:solidFill>
              </a:rPr>
              <a:t>‘‘Reverse-engineering </a:t>
            </a:r>
            <a:r>
              <a:rPr lang="fr-FR" sz="1000" dirty="0" err="1">
                <a:solidFill>
                  <a:schemeClr val="bg1"/>
                </a:solidFill>
              </a:rPr>
              <a:t>deep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dirty="0" err="1">
                <a:solidFill>
                  <a:schemeClr val="bg1"/>
                </a:solidFill>
              </a:rPr>
              <a:t>ReLU</a:t>
            </a:r>
            <a:r>
              <a:rPr lang="fr-FR" sz="1000" dirty="0">
                <a:solidFill>
                  <a:schemeClr val="bg1"/>
                </a:solidFill>
              </a:rPr>
              <a:t> networks’’, </a:t>
            </a:r>
            <a:r>
              <a:rPr lang="fr-FR" sz="1000" dirty="0" err="1">
                <a:solidFill>
                  <a:schemeClr val="bg1"/>
                </a:solidFill>
              </a:rPr>
              <a:t>Rolnick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i="1" dirty="0">
                <a:solidFill>
                  <a:schemeClr val="bg1"/>
                </a:solidFill>
              </a:rPr>
              <a:t>et al.</a:t>
            </a:r>
            <a:r>
              <a:rPr lang="fr-FR" sz="1000" dirty="0">
                <a:solidFill>
                  <a:schemeClr val="bg1"/>
                </a:solidFill>
              </a:rPr>
              <a:t> ICML 2020</a:t>
            </a:r>
          </a:p>
          <a:p>
            <a:pPr lvl="1"/>
            <a:r>
              <a:rPr lang="fr-FR" sz="1000" dirty="0">
                <a:solidFill>
                  <a:schemeClr val="bg1"/>
                </a:solidFill>
              </a:rPr>
              <a:t>‘‘</a:t>
            </a:r>
            <a:r>
              <a:rPr lang="fr-FR" sz="1000" dirty="0" err="1">
                <a:solidFill>
                  <a:schemeClr val="bg1"/>
                </a:solidFill>
              </a:rPr>
              <a:t>Cryptanalytic</a:t>
            </a:r>
            <a:r>
              <a:rPr lang="fr-FR" sz="1000" dirty="0">
                <a:solidFill>
                  <a:schemeClr val="bg1"/>
                </a:solidFill>
              </a:rPr>
              <a:t> extraction of neural network </a:t>
            </a:r>
            <a:r>
              <a:rPr lang="fr-FR" sz="1000" dirty="0" err="1">
                <a:solidFill>
                  <a:schemeClr val="bg1"/>
                </a:solidFill>
              </a:rPr>
              <a:t>models</a:t>
            </a:r>
            <a:r>
              <a:rPr lang="fr-FR" sz="1000" dirty="0">
                <a:solidFill>
                  <a:schemeClr val="bg1"/>
                </a:solidFill>
              </a:rPr>
              <a:t>’’, </a:t>
            </a:r>
            <a:r>
              <a:rPr lang="fr-FR" sz="1000" dirty="0" err="1">
                <a:solidFill>
                  <a:schemeClr val="bg1"/>
                </a:solidFill>
              </a:rPr>
              <a:t>Carlini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i="1" dirty="0">
                <a:solidFill>
                  <a:schemeClr val="bg1"/>
                </a:solidFill>
              </a:rPr>
              <a:t>et al.</a:t>
            </a:r>
            <a:r>
              <a:rPr lang="fr-FR" sz="1000" dirty="0">
                <a:solidFill>
                  <a:schemeClr val="bg1"/>
                </a:solidFill>
              </a:rPr>
              <a:t> Crypto 2020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9900F27C-4D5F-40C0-BFBF-712568B71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088" y="1675862"/>
            <a:ext cx="1108050" cy="110805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D3104854-5F28-4D01-B771-90FF2103F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9" y="1776839"/>
            <a:ext cx="2038128" cy="920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BDCDDC98-8CFF-408C-9D1A-E04325003D39}"/>
                  </a:ext>
                </a:extLst>
              </p:cNvPr>
              <p:cNvSpPr txBox="1"/>
              <p:nvPr/>
            </p:nvSpPr>
            <p:spPr>
              <a:xfrm>
                <a:off x="3390370" y="2083093"/>
                <a:ext cx="3257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1" i="1" smtClean="0">
                          <a:solidFill>
                            <a:srgbClr val="33FF00"/>
                          </a:solidFill>
                          <a:latin typeface="Cambria Math" panose="02040503050406030204" pitchFamily="18" charset="0"/>
                        </a:rPr>
                        <m:t>𝒀</m:t>
                      </m:r>
                    </m:oMath>
                  </m:oMathPara>
                </a14:m>
                <a:endParaRPr lang="fr-FR" sz="1200" b="1" dirty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BDCDDC98-8CFF-408C-9D1A-E04325003D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370" y="2083093"/>
                <a:ext cx="325730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9B52C1A1-F2ED-4F11-9E67-135358B2C65C}"/>
                  </a:ext>
                </a:extLst>
              </p:cNvPr>
              <p:cNvSpPr txBox="1"/>
              <p:nvPr/>
            </p:nvSpPr>
            <p:spPr>
              <a:xfrm>
                <a:off x="1111175" y="1901251"/>
                <a:ext cx="4074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1200" b="1" dirty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9B52C1A1-F2ED-4F11-9E67-135358B2C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1901251"/>
                <a:ext cx="407484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960B20A0-958D-46CD-9663-38C9CA1C5AA8}"/>
                  </a:ext>
                </a:extLst>
              </p:cNvPr>
              <p:cNvSpPr txBox="1"/>
              <p:nvPr/>
            </p:nvSpPr>
            <p:spPr>
              <a:xfrm>
                <a:off x="1111175" y="2233786"/>
                <a:ext cx="4074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1200" b="1" dirty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960B20A0-958D-46CD-9663-38C9CA1C5A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2233786"/>
                <a:ext cx="407483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24D36DBB-9BD3-44A6-B563-71F0BB0DE3F9}"/>
                  </a:ext>
                </a:extLst>
              </p:cNvPr>
              <p:cNvSpPr txBox="1"/>
              <p:nvPr/>
            </p:nvSpPr>
            <p:spPr>
              <a:xfrm>
                <a:off x="1555649" y="1915151"/>
                <a:ext cx="4074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1200" b="1" dirty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24D36DBB-9BD3-44A6-B563-71F0BB0DE3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649" y="1915151"/>
                <a:ext cx="407484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C361299B-D66B-4F8C-9C50-45529BE3E6DD}"/>
                  </a:ext>
                </a:extLst>
              </p:cNvPr>
              <p:cNvSpPr txBox="1"/>
              <p:nvPr/>
            </p:nvSpPr>
            <p:spPr>
              <a:xfrm>
                <a:off x="1555649" y="2247686"/>
                <a:ext cx="4074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1200" b="1" dirty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C361299B-D66B-4F8C-9C50-45529BE3E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649" y="2247686"/>
                <a:ext cx="407483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0920E62A-12B8-4FA8-9FD8-3D2AE2A92B3B}"/>
                  </a:ext>
                </a:extLst>
              </p:cNvPr>
              <p:cNvSpPr txBox="1"/>
              <p:nvPr/>
            </p:nvSpPr>
            <p:spPr>
              <a:xfrm>
                <a:off x="3036309" y="2076796"/>
                <a:ext cx="3257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1" i="1" smtClean="0">
                          <a:solidFill>
                            <a:srgbClr val="33FF00"/>
                          </a:solidFill>
                          <a:latin typeface="Cambria Math" panose="02040503050406030204" pitchFamily="18" charset="0"/>
                        </a:rPr>
                        <m:t>𝒀</m:t>
                      </m:r>
                    </m:oMath>
                  </m:oMathPara>
                </a14:m>
                <a:endParaRPr lang="fr-FR" sz="1200" b="1" dirty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0920E62A-12B8-4FA8-9FD8-3D2AE2A92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6309" y="2076796"/>
                <a:ext cx="325730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ZoneTexte 50">
            <a:extLst>
              <a:ext uri="{FF2B5EF4-FFF2-40B4-BE49-F238E27FC236}">
                <a16:creationId xmlns:a16="http://schemas.microsoft.com/office/drawing/2014/main" id="{64AAAD32-5104-441C-A0BD-B26D48CCD58D}"/>
              </a:ext>
            </a:extLst>
          </p:cNvPr>
          <p:cNvSpPr txBox="1"/>
          <p:nvPr/>
        </p:nvSpPr>
        <p:spPr>
          <a:xfrm>
            <a:off x="214312" y="3033111"/>
            <a:ext cx="8068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dirty="0" err="1">
                <a:solidFill>
                  <a:schemeClr val="bg1"/>
                </a:solidFill>
              </a:rPr>
              <a:t>Hypotheses</a:t>
            </a:r>
            <a:r>
              <a:rPr lang="fr-FR" sz="1600" dirty="0">
                <a:solidFill>
                  <a:schemeClr val="bg1"/>
                </a:solidFill>
              </a:rPr>
              <a:t> (</a:t>
            </a:r>
            <a:r>
              <a:rPr lang="fr-FR" sz="1600" dirty="0" err="1">
                <a:solidFill>
                  <a:schemeClr val="bg1"/>
                </a:solidFill>
              </a:rPr>
              <a:t>ReLU</a:t>
            </a:r>
            <a:r>
              <a:rPr lang="fr-FR" sz="1600" dirty="0">
                <a:solidFill>
                  <a:schemeClr val="bg1"/>
                </a:solidFill>
              </a:rPr>
              <a:t> activation </a:t>
            </a:r>
            <a:r>
              <a:rPr lang="fr-FR" sz="1600" dirty="0" err="1">
                <a:solidFill>
                  <a:schemeClr val="bg1"/>
                </a:solidFill>
              </a:rPr>
              <a:t>function</a:t>
            </a:r>
            <a:r>
              <a:rPr lang="fr-FR" sz="1600" dirty="0">
                <a:solidFill>
                  <a:schemeClr val="bg1"/>
                </a:solidFill>
              </a:rPr>
              <a:t> + </a:t>
            </a:r>
            <a:r>
              <a:rPr lang="fr-FR" sz="1600" dirty="0" err="1">
                <a:solidFill>
                  <a:schemeClr val="bg1"/>
                </a:solidFill>
              </a:rPr>
              <a:t>knowledge</a:t>
            </a:r>
            <a:r>
              <a:rPr lang="fr-FR" sz="1600" dirty="0">
                <a:solidFill>
                  <a:schemeClr val="bg1"/>
                </a:solidFill>
              </a:rPr>
              <a:t> of the architecture)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B03775C5-079C-4E2B-834E-C7610E87CA8F}"/>
                  </a:ext>
                </a:extLst>
              </p:cNvPr>
              <p:cNvSpPr txBox="1"/>
              <p:nvPr/>
            </p:nvSpPr>
            <p:spPr>
              <a:xfrm>
                <a:off x="945514" y="3386109"/>
                <a:ext cx="279508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𝑅𝑒𝐿𝑈</m:t>
                      </m:r>
                      <m:d>
                        <m:d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(0,</m:t>
                          </m:r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B03775C5-079C-4E2B-834E-C7610E87CA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514" y="3386109"/>
                <a:ext cx="2795087" cy="307777"/>
              </a:xfrm>
              <a:prstGeom prst="rect">
                <a:avLst/>
              </a:prstGeom>
              <a:blipFill>
                <a:blip r:embed="rId10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136CC445-CEFE-415D-B6A4-0FBF931C26B1}"/>
                  </a:ext>
                </a:extLst>
              </p:cNvPr>
              <p:cNvSpPr txBox="1"/>
              <p:nvPr/>
            </p:nvSpPr>
            <p:spPr>
              <a:xfrm>
                <a:off x="266765" y="3784225"/>
                <a:ext cx="45909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err="1">
                    <a:solidFill>
                      <a:schemeClr val="bg1"/>
                    </a:solidFill>
                  </a:rPr>
                  <a:t>with</a:t>
                </a:r>
                <a:r>
                  <a:rPr lang="fr-FR" sz="1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fr-FR" sz="1400" dirty="0">
                    <a:solidFill>
                      <a:schemeClr val="bg1"/>
                    </a:solidFill>
                  </a:rPr>
                  <a:t> a </a:t>
                </a:r>
                <a:r>
                  <a:rPr lang="fr-FR" sz="1400" dirty="0" err="1">
                    <a:solidFill>
                      <a:schemeClr val="bg1"/>
                    </a:solidFill>
                  </a:rPr>
                  <a:t>linear</a:t>
                </a:r>
                <a:r>
                  <a:rPr lang="fr-FR" sz="1400" dirty="0">
                    <a:solidFill>
                      <a:schemeClr val="bg1"/>
                    </a:solidFill>
                  </a:rPr>
                  <a:t> </a:t>
                </a:r>
                <a:r>
                  <a:rPr lang="fr-FR" sz="1400" dirty="0" err="1">
                    <a:solidFill>
                      <a:schemeClr val="bg1"/>
                    </a:solidFill>
                  </a:rPr>
                  <a:t>combination</a:t>
                </a:r>
                <a:r>
                  <a:rPr lang="fr-FR" sz="1400" dirty="0">
                    <a:solidFill>
                      <a:schemeClr val="bg1"/>
                    </a:solidFill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1400" dirty="0">
                    <a:solidFill>
                      <a:schemeClr val="bg1"/>
                    </a:solidFill>
                  </a:rPr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136CC445-CEFE-415D-B6A4-0FBF931C2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65" y="3784225"/>
                <a:ext cx="4590985" cy="307777"/>
              </a:xfrm>
              <a:prstGeom prst="rect">
                <a:avLst/>
              </a:prstGeom>
              <a:blipFill>
                <a:blip r:embed="rId11"/>
                <a:stretch>
                  <a:fillRect l="-398" t="-4000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101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Fidelity-based</a:t>
            </a:r>
            <a:r>
              <a:rPr lang="fr-FR" sz="2000" dirty="0"/>
              <a:t> extraction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12" name="Rectangle 11"/>
          <p:cNvSpPr/>
          <p:nvPr/>
        </p:nvSpPr>
        <p:spPr>
          <a:xfrm>
            <a:off x="-402376" y="4229240"/>
            <a:ext cx="93438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1000" dirty="0">
                <a:solidFill>
                  <a:schemeClr val="bg1"/>
                </a:solidFill>
              </a:rPr>
              <a:t>‘‘High </a:t>
            </a:r>
            <a:r>
              <a:rPr lang="fr-FR" sz="1000" dirty="0" err="1">
                <a:solidFill>
                  <a:schemeClr val="bg1"/>
                </a:solidFill>
              </a:rPr>
              <a:t>accuracy</a:t>
            </a:r>
            <a:r>
              <a:rPr lang="fr-FR" sz="1000" dirty="0">
                <a:solidFill>
                  <a:schemeClr val="bg1"/>
                </a:solidFill>
              </a:rPr>
              <a:t> and high </a:t>
            </a:r>
            <a:r>
              <a:rPr lang="fr-FR" sz="1000" dirty="0" err="1">
                <a:solidFill>
                  <a:schemeClr val="bg1"/>
                </a:solidFill>
              </a:rPr>
              <a:t>fidelity</a:t>
            </a:r>
            <a:r>
              <a:rPr lang="fr-FR" sz="1000" dirty="0">
                <a:solidFill>
                  <a:schemeClr val="bg1"/>
                </a:solidFill>
              </a:rPr>
              <a:t> extraction of neural networks’’, </a:t>
            </a:r>
            <a:r>
              <a:rPr lang="fr-FR" sz="1000" dirty="0" err="1">
                <a:solidFill>
                  <a:schemeClr val="bg1"/>
                </a:solidFill>
              </a:rPr>
              <a:t>Jagielski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i="1" dirty="0">
                <a:solidFill>
                  <a:schemeClr val="bg1"/>
                </a:solidFill>
              </a:rPr>
              <a:t>et al.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dirty="0" err="1">
                <a:solidFill>
                  <a:schemeClr val="bg1"/>
                </a:solidFill>
              </a:rPr>
              <a:t>Usenix</a:t>
            </a:r>
            <a:r>
              <a:rPr lang="fr-FR" sz="1000" dirty="0">
                <a:solidFill>
                  <a:schemeClr val="bg1"/>
                </a:solidFill>
              </a:rPr>
              <a:t> Security 20</a:t>
            </a:r>
          </a:p>
          <a:p>
            <a:pPr lvl="1"/>
            <a:r>
              <a:rPr lang="fr-FR" sz="1000" dirty="0">
                <a:solidFill>
                  <a:schemeClr val="bg1"/>
                </a:solidFill>
              </a:rPr>
              <a:t>‘‘Reverse-engineering </a:t>
            </a:r>
            <a:r>
              <a:rPr lang="fr-FR" sz="1000" dirty="0" err="1">
                <a:solidFill>
                  <a:schemeClr val="bg1"/>
                </a:solidFill>
              </a:rPr>
              <a:t>deep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dirty="0" err="1">
                <a:solidFill>
                  <a:schemeClr val="bg1"/>
                </a:solidFill>
              </a:rPr>
              <a:t>ReLU</a:t>
            </a:r>
            <a:r>
              <a:rPr lang="fr-FR" sz="1000" dirty="0">
                <a:solidFill>
                  <a:schemeClr val="bg1"/>
                </a:solidFill>
              </a:rPr>
              <a:t> networks’’, </a:t>
            </a:r>
            <a:r>
              <a:rPr lang="fr-FR" sz="1000" dirty="0" err="1">
                <a:solidFill>
                  <a:schemeClr val="bg1"/>
                </a:solidFill>
              </a:rPr>
              <a:t>Rolnick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i="1" dirty="0">
                <a:solidFill>
                  <a:schemeClr val="bg1"/>
                </a:solidFill>
              </a:rPr>
              <a:t>et al.</a:t>
            </a:r>
            <a:r>
              <a:rPr lang="fr-FR" sz="1000" dirty="0">
                <a:solidFill>
                  <a:schemeClr val="bg1"/>
                </a:solidFill>
              </a:rPr>
              <a:t> ICML 2020</a:t>
            </a:r>
          </a:p>
          <a:p>
            <a:pPr lvl="1"/>
            <a:r>
              <a:rPr lang="fr-FR" sz="1000" dirty="0">
                <a:solidFill>
                  <a:schemeClr val="bg1"/>
                </a:solidFill>
              </a:rPr>
              <a:t>‘‘</a:t>
            </a:r>
            <a:r>
              <a:rPr lang="fr-FR" sz="1000" dirty="0" err="1">
                <a:solidFill>
                  <a:schemeClr val="bg1"/>
                </a:solidFill>
              </a:rPr>
              <a:t>Cryptanalytic</a:t>
            </a:r>
            <a:r>
              <a:rPr lang="fr-FR" sz="1000" dirty="0">
                <a:solidFill>
                  <a:schemeClr val="bg1"/>
                </a:solidFill>
              </a:rPr>
              <a:t> extraction of neural network </a:t>
            </a:r>
            <a:r>
              <a:rPr lang="fr-FR" sz="1000" dirty="0" err="1">
                <a:solidFill>
                  <a:schemeClr val="bg1"/>
                </a:solidFill>
              </a:rPr>
              <a:t>models</a:t>
            </a:r>
            <a:r>
              <a:rPr lang="fr-FR" sz="1000" dirty="0">
                <a:solidFill>
                  <a:schemeClr val="bg1"/>
                </a:solidFill>
              </a:rPr>
              <a:t>’’, </a:t>
            </a:r>
            <a:r>
              <a:rPr lang="fr-FR" sz="1000" dirty="0" err="1">
                <a:solidFill>
                  <a:schemeClr val="bg1"/>
                </a:solidFill>
              </a:rPr>
              <a:t>Carlini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i="1" dirty="0">
                <a:solidFill>
                  <a:schemeClr val="bg1"/>
                </a:solidFill>
              </a:rPr>
              <a:t>et al.</a:t>
            </a:r>
            <a:r>
              <a:rPr lang="fr-FR" sz="1000" dirty="0">
                <a:solidFill>
                  <a:schemeClr val="bg1"/>
                </a:solidFill>
              </a:rPr>
              <a:t> Crypto 2020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74" y="1411876"/>
            <a:ext cx="3590008" cy="252432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9" y="1741120"/>
            <a:ext cx="2038128" cy="920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3390370" y="2047374"/>
                <a:ext cx="3257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1" i="1" smtClean="0">
                          <a:solidFill>
                            <a:srgbClr val="33FF00"/>
                          </a:solidFill>
                          <a:latin typeface="Cambria Math" panose="02040503050406030204" pitchFamily="18" charset="0"/>
                        </a:rPr>
                        <m:t>𝒀</m:t>
                      </m:r>
                    </m:oMath>
                  </m:oMathPara>
                </a14:m>
                <a:endParaRPr lang="fr-FR" sz="1200" b="1" dirty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370" y="2047374"/>
                <a:ext cx="325730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1111175" y="1865532"/>
                <a:ext cx="4074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1200" b="1" dirty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1865532"/>
                <a:ext cx="407484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1111175" y="2198067"/>
                <a:ext cx="4074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1200" b="1" dirty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2198067"/>
                <a:ext cx="407483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1400" dirty="0" err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1400" dirty="0" err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0" y="2768101"/>
                <a:ext cx="4802927" cy="8183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sSubSup>
                                <m:sSubSup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0,</m:t>
                                  </m:r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0,</m:t>
                                  </m:r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fr-FR" sz="14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sSubSup>
                                <m:sSubSup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1,</m:t>
                                  </m:r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1,2</m:t>
                                  </m:r>
                                </m:sub>
                                <m:sup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fr-FR" sz="14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fr-FR" sz="1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⁡(0,</m:t>
                      </m:r>
                      <m:sSubSup>
                        <m:sSubSup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>
                        <m:sSub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>
                        <m:sSub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768101"/>
                <a:ext cx="4802927" cy="818301"/>
              </a:xfrm>
              <a:prstGeom prst="rect">
                <a:avLst/>
              </a:prstGeom>
              <a:blipFill>
                <a:blip r:embed="rId9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à coins arrondis 6"/>
          <p:cNvSpPr/>
          <p:nvPr/>
        </p:nvSpPr>
        <p:spPr>
          <a:xfrm>
            <a:off x="2324099" y="1734334"/>
            <a:ext cx="337821" cy="306254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1260778" y="2785369"/>
            <a:ext cx="2615262" cy="306254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6" name="Rectangle à coins arrondis 25"/>
          <p:cNvSpPr/>
          <p:nvPr/>
        </p:nvSpPr>
        <p:spPr>
          <a:xfrm>
            <a:off x="1156362" y="3024124"/>
            <a:ext cx="2615262" cy="306254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7" name="Rectangle à coins arrondis 26"/>
          <p:cNvSpPr/>
          <p:nvPr/>
        </p:nvSpPr>
        <p:spPr>
          <a:xfrm>
            <a:off x="1156362" y="3283260"/>
            <a:ext cx="2615262" cy="306254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8" name="Rectangle à coins arrondis 27"/>
          <p:cNvSpPr/>
          <p:nvPr/>
        </p:nvSpPr>
        <p:spPr>
          <a:xfrm>
            <a:off x="2331947" y="2050422"/>
            <a:ext cx="337821" cy="306254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9" name="Rectangle à coins arrondis 28"/>
          <p:cNvSpPr/>
          <p:nvPr/>
        </p:nvSpPr>
        <p:spPr>
          <a:xfrm>
            <a:off x="2330270" y="2360795"/>
            <a:ext cx="337821" cy="306254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/>
              <p:cNvSpPr txBox="1"/>
              <p:nvPr/>
            </p:nvSpPr>
            <p:spPr>
              <a:xfrm>
                <a:off x="180602" y="3691189"/>
                <a:ext cx="468400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b="1" dirty="0">
                    <a:solidFill>
                      <a:schemeClr val="bg1"/>
                    </a:solidFill>
                  </a:rPr>
                  <a:t>Neurons are </a:t>
                </a:r>
                <a:r>
                  <a:rPr lang="fr-FR" sz="1100" b="1" dirty="0" err="1">
                    <a:solidFill>
                      <a:schemeClr val="bg1"/>
                    </a:solidFill>
                  </a:rPr>
                  <a:t>activated</a:t>
                </a:r>
                <a:r>
                  <a:rPr lang="fr-FR" sz="1100" b="1" dirty="0">
                    <a:solidFill>
                      <a:schemeClr val="bg1"/>
                    </a:solidFill>
                  </a:rPr>
                  <a:t>/</a:t>
                </a:r>
                <a:r>
                  <a:rPr lang="fr-FR" sz="1100" b="1" dirty="0" err="1">
                    <a:solidFill>
                      <a:schemeClr val="bg1"/>
                    </a:solidFill>
                  </a:rPr>
                  <a:t>deactivated</a:t>
                </a:r>
                <a:r>
                  <a:rPr lang="fr-FR" sz="1100" b="1" dirty="0">
                    <a:solidFill>
                      <a:schemeClr val="bg1"/>
                    </a:solidFill>
                  </a:rPr>
                  <a:t> </a:t>
                </a:r>
                <a:r>
                  <a:rPr lang="fr-FR" sz="1100" b="1" dirty="0" err="1">
                    <a:solidFill>
                      <a:schemeClr val="bg1"/>
                    </a:solidFill>
                  </a:rPr>
                  <a:t>depending</a:t>
                </a:r>
                <a:r>
                  <a:rPr lang="fr-FR" sz="1100" b="1" dirty="0">
                    <a:solidFill>
                      <a:schemeClr val="bg1"/>
                    </a:solidFill>
                  </a:rPr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1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fr-FR" sz="11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fr-FR" sz="1100" b="1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1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fr-FR" sz="11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fr-FR" sz="1100" b="1" dirty="0">
                    <a:solidFill>
                      <a:schemeClr val="bg1"/>
                    </a:solidFill>
                  </a:rPr>
                  <a:t> </a:t>
                </a:r>
                <a:r>
                  <a:rPr lang="fr-FR" sz="1100" b="1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 8 possible </a:t>
                </a:r>
                <a:r>
                  <a:rPr lang="fr-FR" sz="1100" b="1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linear</a:t>
                </a:r>
                <a:r>
                  <a:rPr lang="fr-FR" sz="1100" b="1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1100" b="1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combinations</a:t>
                </a:r>
                <a:endParaRPr lang="fr-FR" sz="11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ZoneTexte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02" y="3691189"/>
                <a:ext cx="4684006" cy="430887"/>
              </a:xfrm>
              <a:prstGeom prst="rect">
                <a:avLst/>
              </a:prstGeom>
              <a:blipFill>
                <a:blip r:embed="rId10"/>
                <a:stretch>
                  <a:fillRect t="-1429"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C2B6FA87-F6E1-4C75-B036-657E496664BB}"/>
              </a:ext>
            </a:extLst>
          </p:cNvPr>
          <p:cNvSpPr txBox="1">
            <a:spLocks/>
          </p:cNvSpPr>
          <p:nvPr/>
        </p:nvSpPr>
        <p:spPr>
          <a:xfrm>
            <a:off x="263792" y="666750"/>
            <a:ext cx="8677656" cy="4388954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11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Example “model extraction attack”</a:t>
            </a:r>
          </a:p>
          <a:p>
            <a:pPr lvl="1"/>
            <a:r>
              <a:rPr lang="en-US" sz="1200" b="1" dirty="0">
                <a:solidFill>
                  <a:schemeClr val="bg1"/>
                </a:solidFill>
              </a:rPr>
              <a:t>Goal</a:t>
            </a:r>
            <a:r>
              <a:rPr lang="en-US" sz="1200" dirty="0">
                <a:solidFill>
                  <a:schemeClr val="bg1"/>
                </a:solidFill>
              </a:rPr>
              <a:t>: Stealing IP of a model </a:t>
            </a:r>
            <a:r>
              <a:rPr lang="en-US" sz="1200" b="1" dirty="0">
                <a:solidFill>
                  <a:schemeClr val="bg1"/>
                </a:solidFill>
              </a:rPr>
              <a:t>AND </a:t>
            </a:r>
            <a:r>
              <a:rPr lang="en-US" sz="1200" dirty="0">
                <a:solidFill>
                  <a:schemeClr val="bg1"/>
                </a:solidFill>
              </a:rPr>
              <a:t>the performance of a model</a:t>
            </a:r>
          </a:p>
        </p:txBody>
      </p:sp>
    </p:spTree>
    <p:extLst>
      <p:ext uri="{BB962C8B-B14F-4D97-AF65-F5344CB8AC3E}">
        <p14:creationId xmlns:p14="http://schemas.microsoft.com/office/powerpoint/2010/main" val="175778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7" grpId="0" animBg="1"/>
      <p:bldP spid="7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74" y="1411876"/>
            <a:ext cx="3590008" cy="2524328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316" y="1411876"/>
            <a:ext cx="3590006" cy="2524328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316" y="1411878"/>
            <a:ext cx="3590006" cy="2524327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357" y="1411878"/>
            <a:ext cx="3590005" cy="2524327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317" y="1408865"/>
            <a:ext cx="3590005" cy="2524326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316" y="1415394"/>
            <a:ext cx="3590004" cy="2524326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357" y="1408365"/>
            <a:ext cx="3590004" cy="252432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Fidelity-based</a:t>
            </a:r>
            <a:r>
              <a:rPr lang="fr-FR" sz="2000" dirty="0"/>
              <a:t> extraction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12" name="Rectangle 11"/>
          <p:cNvSpPr/>
          <p:nvPr/>
        </p:nvSpPr>
        <p:spPr>
          <a:xfrm>
            <a:off x="-402376" y="4229240"/>
            <a:ext cx="93438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1000" dirty="0">
                <a:solidFill>
                  <a:schemeClr val="bg1"/>
                </a:solidFill>
              </a:rPr>
              <a:t>‘‘High </a:t>
            </a:r>
            <a:r>
              <a:rPr lang="fr-FR" sz="1000" dirty="0" err="1">
                <a:solidFill>
                  <a:schemeClr val="bg1"/>
                </a:solidFill>
              </a:rPr>
              <a:t>accuracy</a:t>
            </a:r>
            <a:r>
              <a:rPr lang="fr-FR" sz="1000" dirty="0">
                <a:solidFill>
                  <a:schemeClr val="bg1"/>
                </a:solidFill>
              </a:rPr>
              <a:t> and high </a:t>
            </a:r>
            <a:r>
              <a:rPr lang="fr-FR" sz="1000" dirty="0" err="1">
                <a:solidFill>
                  <a:schemeClr val="bg1"/>
                </a:solidFill>
              </a:rPr>
              <a:t>fidelity</a:t>
            </a:r>
            <a:r>
              <a:rPr lang="fr-FR" sz="1000" dirty="0">
                <a:solidFill>
                  <a:schemeClr val="bg1"/>
                </a:solidFill>
              </a:rPr>
              <a:t> extraction of neural networks’’, </a:t>
            </a:r>
            <a:r>
              <a:rPr lang="fr-FR" sz="1000" dirty="0" err="1">
                <a:solidFill>
                  <a:schemeClr val="bg1"/>
                </a:solidFill>
              </a:rPr>
              <a:t>Jagielski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i="1" dirty="0">
                <a:solidFill>
                  <a:schemeClr val="bg1"/>
                </a:solidFill>
              </a:rPr>
              <a:t>et al.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dirty="0" err="1">
                <a:solidFill>
                  <a:schemeClr val="bg1"/>
                </a:solidFill>
              </a:rPr>
              <a:t>Usenix</a:t>
            </a:r>
            <a:r>
              <a:rPr lang="fr-FR" sz="1000" dirty="0">
                <a:solidFill>
                  <a:schemeClr val="bg1"/>
                </a:solidFill>
              </a:rPr>
              <a:t> Security 20</a:t>
            </a:r>
          </a:p>
          <a:p>
            <a:pPr lvl="1"/>
            <a:r>
              <a:rPr lang="fr-FR" sz="1000" dirty="0">
                <a:solidFill>
                  <a:schemeClr val="bg1"/>
                </a:solidFill>
              </a:rPr>
              <a:t>‘‘Reverse-engineering </a:t>
            </a:r>
            <a:r>
              <a:rPr lang="fr-FR" sz="1000" dirty="0" err="1">
                <a:solidFill>
                  <a:schemeClr val="bg1"/>
                </a:solidFill>
              </a:rPr>
              <a:t>deep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dirty="0" err="1">
                <a:solidFill>
                  <a:schemeClr val="bg1"/>
                </a:solidFill>
              </a:rPr>
              <a:t>ReLU</a:t>
            </a:r>
            <a:r>
              <a:rPr lang="fr-FR" sz="1000" dirty="0">
                <a:solidFill>
                  <a:schemeClr val="bg1"/>
                </a:solidFill>
              </a:rPr>
              <a:t> networks’’, </a:t>
            </a:r>
            <a:r>
              <a:rPr lang="fr-FR" sz="1000" dirty="0" err="1">
                <a:solidFill>
                  <a:schemeClr val="bg1"/>
                </a:solidFill>
              </a:rPr>
              <a:t>Rolnick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i="1" dirty="0">
                <a:solidFill>
                  <a:schemeClr val="bg1"/>
                </a:solidFill>
              </a:rPr>
              <a:t>et al.</a:t>
            </a:r>
            <a:r>
              <a:rPr lang="fr-FR" sz="1000" dirty="0">
                <a:solidFill>
                  <a:schemeClr val="bg1"/>
                </a:solidFill>
              </a:rPr>
              <a:t> ICML 2020</a:t>
            </a:r>
          </a:p>
          <a:p>
            <a:pPr lvl="1"/>
            <a:r>
              <a:rPr lang="fr-FR" sz="1000" dirty="0">
                <a:solidFill>
                  <a:schemeClr val="bg1"/>
                </a:solidFill>
              </a:rPr>
              <a:t>‘‘</a:t>
            </a:r>
            <a:r>
              <a:rPr lang="fr-FR" sz="1000" dirty="0" err="1">
                <a:solidFill>
                  <a:schemeClr val="bg1"/>
                </a:solidFill>
              </a:rPr>
              <a:t>Cryptanalytic</a:t>
            </a:r>
            <a:r>
              <a:rPr lang="fr-FR" sz="1000" dirty="0">
                <a:solidFill>
                  <a:schemeClr val="bg1"/>
                </a:solidFill>
              </a:rPr>
              <a:t> extraction of neural network </a:t>
            </a:r>
            <a:r>
              <a:rPr lang="fr-FR" sz="1000" dirty="0" err="1">
                <a:solidFill>
                  <a:schemeClr val="bg1"/>
                </a:solidFill>
              </a:rPr>
              <a:t>models</a:t>
            </a:r>
            <a:r>
              <a:rPr lang="fr-FR" sz="1000" dirty="0">
                <a:solidFill>
                  <a:schemeClr val="bg1"/>
                </a:solidFill>
              </a:rPr>
              <a:t>’’, </a:t>
            </a:r>
            <a:r>
              <a:rPr lang="fr-FR" sz="1000" dirty="0" err="1">
                <a:solidFill>
                  <a:schemeClr val="bg1"/>
                </a:solidFill>
              </a:rPr>
              <a:t>Carlini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i="1" dirty="0">
                <a:solidFill>
                  <a:schemeClr val="bg1"/>
                </a:solidFill>
              </a:rPr>
              <a:t>et al.</a:t>
            </a:r>
            <a:r>
              <a:rPr lang="fr-FR" sz="1000" dirty="0">
                <a:solidFill>
                  <a:schemeClr val="bg1"/>
                </a:solidFill>
              </a:rPr>
              <a:t> Crypto 2020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9" y="1741120"/>
            <a:ext cx="2038128" cy="920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3390370" y="2047374"/>
                <a:ext cx="3257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1" i="1" smtClean="0">
                          <a:solidFill>
                            <a:srgbClr val="33FF00"/>
                          </a:solidFill>
                          <a:latin typeface="Cambria Math" panose="02040503050406030204" pitchFamily="18" charset="0"/>
                        </a:rPr>
                        <m:t>𝒀</m:t>
                      </m:r>
                    </m:oMath>
                  </m:oMathPara>
                </a14:m>
                <a:endParaRPr lang="fr-FR" sz="1200" b="1" dirty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370" y="2047374"/>
                <a:ext cx="325730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1111175" y="1865532"/>
                <a:ext cx="4074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1200" b="1" dirty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1865532"/>
                <a:ext cx="407484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1111175" y="2198067"/>
                <a:ext cx="4074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1200" b="1" dirty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2198067"/>
                <a:ext cx="407483" cy="2769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1400" dirty="0" err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1400" dirty="0" err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0" y="2768101"/>
                <a:ext cx="4802927" cy="8183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sSubSup>
                                <m:sSubSup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0,</m:t>
                                  </m:r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0,</m:t>
                                  </m:r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fr-FR" sz="14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sSubSup>
                                <m:sSubSup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1,</m:t>
                                  </m:r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1,2</m:t>
                                  </m:r>
                                </m:sub>
                                <m:sup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fr-FR" sz="14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fr-FR" sz="1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⁡(0,</m:t>
                      </m:r>
                      <m:sSubSup>
                        <m:sSubSup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>
                        <m:sSub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>
                        <m:sSub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768101"/>
                <a:ext cx="4802927" cy="818301"/>
              </a:xfrm>
              <a:prstGeom prst="rect">
                <a:avLst/>
              </a:prstGeom>
              <a:blipFill>
                <a:blip r:embed="rId15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/>
              <p:cNvSpPr txBox="1"/>
              <p:nvPr/>
            </p:nvSpPr>
            <p:spPr>
              <a:xfrm>
                <a:off x="180602" y="3691189"/>
                <a:ext cx="468400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b="1" dirty="0">
                    <a:solidFill>
                      <a:schemeClr val="bg1"/>
                    </a:solidFill>
                  </a:rPr>
                  <a:t>Neurons are </a:t>
                </a:r>
                <a:r>
                  <a:rPr lang="fr-FR" sz="1100" b="1" dirty="0" err="1">
                    <a:solidFill>
                      <a:schemeClr val="bg1"/>
                    </a:solidFill>
                  </a:rPr>
                  <a:t>activated</a:t>
                </a:r>
                <a:r>
                  <a:rPr lang="fr-FR" sz="1100" b="1" dirty="0">
                    <a:solidFill>
                      <a:schemeClr val="bg1"/>
                    </a:solidFill>
                  </a:rPr>
                  <a:t>/</a:t>
                </a:r>
                <a:r>
                  <a:rPr lang="fr-FR" sz="1100" b="1" dirty="0" err="1">
                    <a:solidFill>
                      <a:schemeClr val="bg1"/>
                    </a:solidFill>
                  </a:rPr>
                  <a:t>deactivated</a:t>
                </a:r>
                <a:r>
                  <a:rPr lang="fr-FR" sz="1100" b="1" dirty="0">
                    <a:solidFill>
                      <a:schemeClr val="bg1"/>
                    </a:solidFill>
                  </a:rPr>
                  <a:t> </a:t>
                </a:r>
                <a:r>
                  <a:rPr lang="fr-FR" sz="1100" b="1" dirty="0" err="1">
                    <a:solidFill>
                      <a:schemeClr val="bg1"/>
                    </a:solidFill>
                  </a:rPr>
                  <a:t>depending</a:t>
                </a:r>
                <a:r>
                  <a:rPr lang="fr-FR" sz="1100" b="1" dirty="0">
                    <a:solidFill>
                      <a:schemeClr val="bg1"/>
                    </a:solidFill>
                  </a:rPr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1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fr-FR" sz="11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fr-FR" sz="1100" b="1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1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fr-FR" sz="11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fr-FR" sz="1100" b="1" dirty="0">
                    <a:solidFill>
                      <a:schemeClr val="bg1"/>
                    </a:solidFill>
                  </a:rPr>
                  <a:t> </a:t>
                </a:r>
                <a:r>
                  <a:rPr lang="fr-FR" sz="1100" b="1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 8 possible </a:t>
                </a:r>
                <a:r>
                  <a:rPr lang="fr-FR" sz="1100" b="1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linear</a:t>
                </a:r>
                <a:r>
                  <a:rPr lang="fr-FR" sz="1100" b="1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1100" b="1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combinations</a:t>
                </a:r>
                <a:endParaRPr lang="fr-FR" sz="11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ZoneTexte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02" y="3691189"/>
                <a:ext cx="4684006" cy="430887"/>
              </a:xfrm>
              <a:prstGeom prst="rect">
                <a:avLst/>
              </a:prstGeom>
              <a:blipFill>
                <a:blip r:embed="rId16"/>
                <a:stretch>
                  <a:fillRect t="-1429"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Imag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30" y="1737581"/>
            <a:ext cx="2038127" cy="920972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71" y="1744660"/>
            <a:ext cx="2038127" cy="920971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32" y="1737582"/>
            <a:ext cx="2038125" cy="920971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469" y="1734042"/>
            <a:ext cx="2038125" cy="92097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71" y="1728236"/>
            <a:ext cx="2038122" cy="920970"/>
          </a:xfrm>
          <a:prstGeom prst="rect">
            <a:avLst/>
          </a:prstGeom>
        </p:spPr>
      </p:pic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4FD5A61E-5BAD-414E-990F-2D65B38443D7}"/>
              </a:ext>
            </a:extLst>
          </p:cNvPr>
          <p:cNvSpPr txBox="1">
            <a:spLocks/>
          </p:cNvSpPr>
          <p:nvPr/>
        </p:nvSpPr>
        <p:spPr>
          <a:xfrm>
            <a:off x="263792" y="666750"/>
            <a:ext cx="8677656" cy="4388954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Example “model extraction attack”</a:t>
            </a:r>
          </a:p>
          <a:p>
            <a:pPr lvl="1"/>
            <a:r>
              <a:rPr lang="en-US" sz="1200" b="1" dirty="0">
                <a:solidFill>
                  <a:schemeClr val="bg1"/>
                </a:solidFill>
              </a:rPr>
              <a:t>Goal</a:t>
            </a:r>
            <a:r>
              <a:rPr lang="en-US" sz="1200" dirty="0">
                <a:solidFill>
                  <a:schemeClr val="bg1"/>
                </a:solidFill>
              </a:rPr>
              <a:t>: Stealing IP of a model </a:t>
            </a:r>
            <a:r>
              <a:rPr lang="en-US" sz="1200" b="1" dirty="0">
                <a:solidFill>
                  <a:schemeClr val="bg1"/>
                </a:solidFill>
              </a:rPr>
              <a:t>AND </a:t>
            </a:r>
            <a:r>
              <a:rPr lang="en-US" sz="1200" dirty="0">
                <a:solidFill>
                  <a:schemeClr val="bg1"/>
                </a:solidFill>
              </a:rPr>
              <a:t>the performance of a model</a:t>
            </a:r>
          </a:p>
        </p:txBody>
      </p:sp>
    </p:spTree>
    <p:extLst>
      <p:ext uri="{BB962C8B-B14F-4D97-AF65-F5344CB8AC3E}">
        <p14:creationId xmlns:p14="http://schemas.microsoft.com/office/powerpoint/2010/main" val="246685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75" y="1411876"/>
            <a:ext cx="3590006" cy="252432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Fidelity-based</a:t>
            </a:r>
            <a:r>
              <a:rPr lang="fr-FR" sz="2000" dirty="0"/>
              <a:t> extraction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12" name="Rectangle 11"/>
          <p:cNvSpPr/>
          <p:nvPr/>
        </p:nvSpPr>
        <p:spPr>
          <a:xfrm>
            <a:off x="-402376" y="4229240"/>
            <a:ext cx="93438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1000" dirty="0">
                <a:solidFill>
                  <a:schemeClr val="bg1"/>
                </a:solidFill>
              </a:rPr>
              <a:t>‘‘High </a:t>
            </a:r>
            <a:r>
              <a:rPr lang="fr-FR" sz="1000" dirty="0" err="1">
                <a:solidFill>
                  <a:schemeClr val="bg1"/>
                </a:solidFill>
              </a:rPr>
              <a:t>accuracy</a:t>
            </a:r>
            <a:r>
              <a:rPr lang="fr-FR" sz="1000" dirty="0">
                <a:solidFill>
                  <a:schemeClr val="bg1"/>
                </a:solidFill>
              </a:rPr>
              <a:t> and high </a:t>
            </a:r>
            <a:r>
              <a:rPr lang="fr-FR" sz="1000" dirty="0" err="1">
                <a:solidFill>
                  <a:schemeClr val="bg1"/>
                </a:solidFill>
              </a:rPr>
              <a:t>fidelity</a:t>
            </a:r>
            <a:r>
              <a:rPr lang="fr-FR" sz="1000" dirty="0">
                <a:solidFill>
                  <a:schemeClr val="bg1"/>
                </a:solidFill>
              </a:rPr>
              <a:t> extraction of neural networks’’, </a:t>
            </a:r>
            <a:r>
              <a:rPr lang="fr-FR" sz="1000" dirty="0" err="1">
                <a:solidFill>
                  <a:schemeClr val="bg1"/>
                </a:solidFill>
              </a:rPr>
              <a:t>Jagielski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i="1" dirty="0">
                <a:solidFill>
                  <a:schemeClr val="bg1"/>
                </a:solidFill>
              </a:rPr>
              <a:t>et al.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dirty="0" err="1">
                <a:solidFill>
                  <a:schemeClr val="bg1"/>
                </a:solidFill>
              </a:rPr>
              <a:t>Usenix</a:t>
            </a:r>
            <a:r>
              <a:rPr lang="fr-FR" sz="1000" dirty="0">
                <a:solidFill>
                  <a:schemeClr val="bg1"/>
                </a:solidFill>
              </a:rPr>
              <a:t> Security 20</a:t>
            </a:r>
          </a:p>
          <a:p>
            <a:pPr lvl="1"/>
            <a:r>
              <a:rPr lang="fr-FR" sz="1000" dirty="0">
                <a:solidFill>
                  <a:schemeClr val="bg1"/>
                </a:solidFill>
              </a:rPr>
              <a:t>‘‘Reverse-engineering </a:t>
            </a:r>
            <a:r>
              <a:rPr lang="fr-FR" sz="1000" dirty="0" err="1">
                <a:solidFill>
                  <a:schemeClr val="bg1"/>
                </a:solidFill>
              </a:rPr>
              <a:t>deep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dirty="0" err="1">
                <a:solidFill>
                  <a:schemeClr val="bg1"/>
                </a:solidFill>
              </a:rPr>
              <a:t>ReLU</a:t>
            </a:r>
            <a:r>
              <a:rPr lang="fr-FR" sz="1000" dirty="0">
                <a:solidFill>
                  <a:schemeClr val="bg1"/>
                </a:solidFill>
              </a:rPr>
              <a:t> networks’’, </a:t>
            </a:r>
            <a:r>
              <a:rPr lang="fr-FR" sz="1000" dirty="0" err="1">
                <a:solidFill>
                  <a:schemeClr val="bg1"/>
                </a:solidFill>
              </a:rPr>
              <a:t>Rolnick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i="1" dirty="0">
                <a:solidFill>
                  <a:schemeClr val="bg1"/>
                </a:solidFill>
              </a:rPr>
              <a:t>et al.</a:t>
            </a:r>
            <a:r>
              <a:rPr lang="fr-FR" sz="1000" dirty="0">
                <a:solidFill>
                  <a:schemeClr val="bg1"/>
                </a:solidFill>
              </a:rPr>
              <a:t> ICML 2020</a:t>
            </a:r>
          </a:p>
          <a:p>
            <a:pPr lvl="1"/>
            <a:r>
              <a:rPr lang="fr-FR" sz="1000" dirty="0">
                <a:solidFill>
                  <a:schemeClr val="bg1"/>
                </a:solidFill>
              </a:rPr>
              <a:t>‘‘</a:t>
            </a:r>
            <a:r>
              <a:rPr lang="fr-FR" sz="1000" dirty="0" err="1">
                <a:solidFill>
                  <a:schemeClr val="bg1"/>
                </a:solidFill>
              </a:rPr>
              <a:t>Cryptanalytic</a:t>
            </a:r>
            <a:r>
              <a:rPr lang="fr-FR" sz="1000" dirty="0">
                <a:solidFill>
                  <a:schemeClr val="bg1"/>
                </a:solidFill>
              </a:rPr>
              <a:t> extraction of neural network </a:t>
            </a:r>
            <a:r>
              <a:rPr lang="fr-FR" sz="1000" dirty="0" err="1">
                <a:solidFill>
                  <a:schemeClr val="bg1"/>
                </a:solidFill>
              </a:rPr>
              <a:t>models</a:t>
            </a:r>
            <a:r>
              <a:rPr lang="fr-FR" sz="1000" dirty="0">
                <a:solidFill>
                  <a:schemeClr val="bg1"/>
                </a:solidFill>
              </a:rPr>
              <a:t>’’, </a:t>
            </a:r>
            <a:r>
              <a:rPr lang="fr-FR" sz="1000" dirty="0" err="1">
                <a:solidFill>
                  <a:schemeClr val="bg1"/>
                </a:solidFill>
              </a:rPr>
              <a:t>Carlini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i="1" dirty="0">
                <a:solidFill>
                  <a:schemeClr val="bg1"/>
                </a:solidFill>
              </a:rPr>
              <a:t>et al.</a:t>
            </a:r>
            <a:r>
              <a:rPr lang="fr-FR" sz="1000" dirty="0">
                <a:solidFill>
                  <a:schemeClr val="bg1"/>
                </a:solidFill>
              </a:rPr>
              <a:t> Crypto 2020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9" y="1314400"/>
            <a:ext cx="2038128" cy="920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3390370" y="1620654"/>
                <a:ext cx="3257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1" i="1" smtClean="0">
                          <a:solidFill>
                            <a:srgbClr val="33FF00"/>
                          </a:solidFill>
                          <a:latin typeface="Cambria Math" panose="02040503050406030204" pitchFamily="18" charset="0"/>
                        </a:rPr>
                        <m:t>𝒀</m:t>
                      </m:r>
                    </m:oMath>
                  </m:oMathPara>
                </a14:m>
                <a:endParaRPr lang="fr-FR" sz="1200" b="1" dirty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370" y="1620654"/>
                <a:ext cx="325730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1111175" y="1438812"/>
                <a:ext cx="4074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1200" b="1" dirty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1438812"/>
                <a:ext cx="407484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1111175" y="1771347"/>
                <a:ext cx="4074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1200" b="1" dirty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1771347"/>
                <a:ext cx="407483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1400" dirty="0" err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1400" dirty="0" err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ZoneTexte 94"/>
              <p:cNvSpPr txBox="1"/>
              <p:nvPr/>
            </p:nvSpPr>
            <p:spPr>
              <a:xfrm>
                <a:off x="0" y="2768101"/>
                <a:ext cx="4802927" cy="8183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sSubSup>
                                <m:sSubSup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0,</m:t>
                                  </m:r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0,</m:t>
                                  </m:r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fr-FR" sz="14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sSubSup>
                                <m:sSubSup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1,</m:t>
                                  </m:r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1,2</m:t>
                                  </m:r>
                                </m:sub>
                                <m:sup>
                                  <m:r>
                                    <a:rPr lang="fr-FR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fr-FR" sz="14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fr-FR" sz="1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⁡(0,</m:t>
                      </m:r>
                      <m:sSubSup>
                        <m:sSubSup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2,1</m:t>
                          </m:r>
                        </m:sub>
                        <m:sup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>
                        <m:sSub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2,2</m:t>
                          </m:r>
                        </m:sub>
                        <m:sup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>
                        <m:sSub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5" name="ZoneTexte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768101"/>
                <a:ext cx="4802927" cy="818301"/>
              </a:xfrm>
              <a:prstGeom prst="rect">
                <a:avLst/>
              </a:prstGeom>
              <a:blipFill>
                <a:blip r:embed="rId9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à coins arrondis 5"/>
          <p:cNvSpPr/>
          <p:nvPr/>
        </p:nvSpPr>
        <p:spPr>
          <a:xfrm>
            <a:off x="1000125" y="3300413"/>
            <a:ext cx="2814638" cy="285989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06" name="Rectangle à coins arrondis 105"/>
          <p:cNvSpPr/>
          <p:nvPr/>
        </p:nvSpPr>
        <p:spPr>
          <a:xfrm>
            <a:off x="2323069" y="1949384"/>
            <a:ext cx="341889" cy="285989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6394156" y="2950330"/>
            <a:ext cx="1888784" cy="40516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07" name="Rectangle à coins arrondis 106"/>
          <p:cNvSpPr/>
          <p:nvPr/>
        </p:nvSpPr>
        <p:spPr>
          <a:xfrm rot="20374529">
            <a:off x="5115658" y="2560146"/>
            <a:ext cx="3495436" cy="114734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419643" y="2979090"/>
                <a:ext cx="1837811" cy="329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2,1</m:t>
                          </m:r>
                        </m:sub>
                        <m:sup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2,2</m:t>
                          </m:r>
                        </m:sub>
                        <m:sup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643" y="2979090"/>
                <a:ext cx="1837811" cy="3295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Rectangle à coins arrondis 107"/>
          <p:cNvSpPr/>
          <p:nvPr/>
        </p:nvSpPr>
        <p:spPr>
          <a:xfrm>
            <a:off x="5602163" y="1768476"/>
            <a:ext cx="1888784" cy="40516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/>
              <p:cNvSpPr/>
              <p:nvPr/>
            </p:nvSpPr>
            <p:spPr>
              <a:xfrm>
                <a:off x="6419643" y="1817167"/>
                <a:ext cx="33374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9" name="Rectangle 10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643" y="1817167"/>
                <a:ext cx="333746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27785" y="2475298"/>
                <a:ext cx="2747355" cy="3974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fr-FR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2,1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>
                        <m:sSubPr>
                          <m:ctrlP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2,2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>
                        <m:sSub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785" y="2475298"/>
                <a:ext cx="2747355" cy="39748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0" name="Connecteur droit avec flèche 109"/>
          <p:cNvCxnSpPr>
            <a:stCxn id="10" idx="2"/>
            <a:endCxn id="111" idx="0"/>
          </p:cNvCxnSpPr>
          <p:nvPr/>
        </p:nvCxnSpPr>
        <p:spPr>
          <a:xfrm flipH="1">
            <a:off x="2401462" y="2872779"/>
            <a:ext cx="1" cy="254807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10"/>
              <p:cNvSpPr/>
              <p:nvPr/>
            </p:nvSpPr>
            <p:spPr>
              <a:xfrm>
                <a:off x="1220754" y="3127586"/>
                <a:ext cx="2361416" cy="7482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2,1</m:t>
                              </m:r>
                            </m:sub>
                            <m:sup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2,2</m:t>
                              </m:r>
                            </m:sub>
                            <m:sup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den>
                      </m:f>
                      <m:sSub>
                        <m:sSubPr>
                          <m:ctrlP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2,2</m:t>
                              </m:r>
                            </m:sub>
                            <m:sup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1" name="Rectangle 1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754" y="3127586"/>
                <a:ext cx="2361416" cy="74828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361DA716-3CBA-43EE-80C2-9853A942B240}"/>
              </a:ext>
            </a:extLst>
          </p:cNvPr>
          <p:cNvSpPr txBox="1">
            <a:spLocks/>
          </p:cNvSpPr>
          <p:nvPr/>
        </p:nvSpPr>
        <p:spPr>
          <a:xfrm>
            <a:off x="263792" y="666750"/>
            <a:ext cx="8677656" cy="4388954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14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Example “model extraction attack”</a:t>
            </a:r>
          </a:p>
          <a:p>
            <a:pPr lvl="1"/>
            <a:r>
              <a:rPr lang="en-US" sz="1200" b="1" dirty="0">
                <a:solidFill>
                  <a:schemeClr val="bg1"/>
                </a:solidFill>
              </a:rPr>
              <a:t>Goal</a:t>
            </a:r>
            <a:r>
              <a:rPr lang="en-US" sz="1200" dirty="0">
                <a:solidFill>
                  <a:schemeClr val="bg1"/>
                </a:solidFill>
              </a:rPr>
              <a:t>: Stealing IP of a model </a:t>
            </a:r>
            <a:r>
              <a:rPr lang="en-US" sz="1200" b="1" dirty="0">
                <a:solidFill>
                  <a:schemeClr val="bg1"/>
                </a:solidFill>
              </a:rPr>
              <a:t>AND </a:t>
            </a:r>
            <a:r>
              <a:rPr lang="en-US" sz="1200" dirty="0">
                <a:solidFill>
                  <a:schemeClr val="bg1"/>
                </a:solidFill>
              </a:rPr>
              <a:t>the performance of a model</a:t>
            </a:r>
          </a:p>
        </p:txBody>
      </p:sp>
    </p:spTree>
    <p:extLst>
      <p:ext uri="{BB962C8B-B14F-4D97-AF65-F5344CB8AC3E}">
        <p14:creationId xmlns:p14="http://schemas.microsoft.com/office/powerpoint/2010/main" val="362809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6" grpId="0" animBg="1"/>
      <p:bldP spid="6" grpId="1" animBg="1"/>
      <p:bldP spid="106" grpId="0" animBg="1"/>
      <p:bldP spid="9" grpId="0" animBg="1"/>
      <p:bldP spid="107" grpId="0" animBg="1"/>
      <p:bldP spid="8" grpId="0"/>
      <p:bldP spid="108" grpId="0" animBg="1"/>
      <p:bldP spid="109" grpId="0"/>
      <p:bldP spid="10" grpId="0"/>
      <p:bldP spid="1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1073655" y="3128662"/>
            <a:ext cx="827775" cy="1334142"/>
          </a:xfrm>
          <a:prstGeom prst="roundRect">
            <a:avLst>
              <a:gd name="adj" fmla="val 47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Who</a:t>
            </a:r>
            <a:r>
              <a:rPr lang="fr-FR" sz="2000" dirty="0"/>
              <a:t> </a:t>
            </a:r>
            <a:r>
              <a:rPr lang="fr-FR" sz="2000" dirty="0" err="1"/>
              <a:t>am</a:t>
            </a:r>
            <a:r>
              <a:rPr lang="fr-FR" sz="2000" dirty="0"/>
              <a:t> I?</a:t>
            </a:r>
          </a:p>
        </p:txBody>
      </p:sp>
      <p:cxnSp>
        <p:nvCxnSpPr>
          <p:cNvPr id="36" name="Straight Connector 6">
            <a:extLst>
              <a:ext uri="{FF2B5EF4-FFF2-40B4-BE49-F238E27FC236}">
                <a16:creationId xmlns:a16="http://schemas.microsoft.com/office/drawing/2014/main" id="{D0883D03-4337-42F7-8A1E-33EC3ABB0BC3}"/>
              </a:ext>
            </a:extLst>
          </p:cNvPr>
          <p:cNvCxnSpPr>
            <a:cxnSpLocks/>
          </p:cNvCxnSpPr>
          <p:nvPr/>
        </p:nvCxnSpPr>
        <p:spPr>
          <a:xfrm>
            <a:off x="461503" y="2192930"/>
            <a:ext cx="858559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Arrow: Chevron 143">
            <a:extLst>
              <a:ext uri="{FF2B5EF4-FFF2-40B4-BE49-F238E27FC236}">
                <a16:creationId xmlns:a16="http://schemas.microsoft.com/office/drawing/2014/main" id="{F43D591A-72D5-4450-9025-527451F77DD0}"/>
              </a:ext>
            </a:extLst>
          </p:cNvPr>
          <p:cNvSpPr/>
          <p:nvPr/>
        </p:nvSpPr>
        <p:spPr>
          <a:xfrm>
            <a:off x="2590536" y="2126101"/>
            <a:ext cx="155081" cy="133659"/>
          </a:xfrm>
          <a:prstGeom prst="chevron">
            <a:avLst>
              <a:gd name="adj" fmla="val 3887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D" sz="1200" dirty="0">
              <a:solidFill>
                <a:prstClr val="black"/>
              </a:solidFill>
            </a:endParaRPr>
          </a:p>
        </p:txBody>
      </p:sp>
      <p:cxnSp>
        <p:nvCxnSpPr>
          <p:cNvPr id="54" name="Straight Connector 38">
            <a:extLst>
              <a:ext uri="{FF2B5EF4-FFF2-40B4-BE49-F238E27FC236}">
                <a16:creationId xmlns:a16="http://schemas.microsoft.com/office/drawing/2014/main" id="{0842B9A2-CCAA-485C-BAF2-5050122EAECB}"/>
              </a:ext>
            </a:extLst>
          </p:cNvPr>
          <p:cNvCxnSpPr>
            <a:cxnSpLocks/>
          </p:cNvCxnSpPr>
          <p:nvPr/>
        </p:nvCxnSpPr>
        <p:spPr>
          <a:xfrm>
            <a:off x="2668078" y="983286"/>
            <a:ext cx="0" cy="992669"/>
          </a:xfrm>
          <a:prstGeom prst="line">
            <a:avLst/>
          </a:prstGeom>
          <a:ln w="0">
            <a:solidFill>
              <a:schemeClr val="bg1">
                <a:lumMod val="75000"/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Arrow: Chevron 141">
            <a:extLst>
              <a:ext uri="{FF2B5EF4-FFF2-40B4-BE49-F238E27FC236}">
                <a16:creationId xmlns:a16="http://schemas.microsoft.com/office/drawing/2014/main" id="{AEFABAE8-2212-4510-BF7C-A5B2D1A596B6}"/>
              </a:ext>
            </a:extLst>
          </p:cNvPr>
          <p:cNvSpPr/>
          <p:nvPr/>
        </p:nvSpPr>
        <p:spPr>
          <a:xfrm>
            <a:off x="4906178" y="2126101"/>
            <a:ext cx="155081" cy="133659"/>
          </a:xfrm>
          <a:prstGeom prst="chevron">
            <a:avLst>
              <a:gd name="adj" fmla="val 3887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D" sz="1200" dirty="0">
              <a:solidFill>
                <a:prstClr val="black"/>
              </a:solidFill>
            </a:endParaRPr>
          </a:p>
        </p:txBody>
      </p:sp>
      <p:cxnSp>
        <p:nvCxnSpPr>
          <p:cNvPr id="56" name="Straight Connector 36">
            <a:extLst>
              <a:ext uri="{FF2B5EF4-FFF2-40B4-BE49-F238E27FC236}">
                <a16:creationId xmlns:a16="http://schemas.microsoft.com/office/drawing/2014/main" id="{084F63AA-EA75-48E5-A700-60805110BEA3}"/>
              </a:ext>
            </a:extLst>
          </p:cNvPr>
          <p:cNvCxnSpPr>
            <a:cxnSpLocks/>
          </p:cNvCxnSpPr>
          <p:nvPr/>
        </p:nvCxnSpPr>
        <p:spPr>
          <a:xfrm>
            <a:off x="4982872" y="983286"/>
            <a:ext cx="0" cy="992669"/>
          </a:xfrm>
          <a:prstGeom prst="line">
            <a:avLst/>
          </a:prstGeom>
          <a:ln w="0">
            <a:solidFill>
              <a:schemeClr val="bg1">
                <a:lumMod val="75000"/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126">
            <a:extLst>
              <a:ext uri="{FF2B5EF4-FFF2-40B4-BE49-F238E27FC236}">
                <a16:creationId xmlns:a16="http://schemas.microsoft.com/office/drawing/2014/main" id="{08149FA0-068D-4EA5-B62E-C35BDEFBFEB4}"/>
              </a:ext>
            </a:extLst>
          </p:cNvPr>
          <p:cNvGrpSpPr/>
          <p:nvPr/>
        </p:nvGrpSpPr>
        <p:grpSpPr>
          <a:xfrm>
            <a:off x="1413875" y="2140012"/>
            <a:ext cx="105837" cy="105837"/>
            <a:chOff x="8198598" y="1666767"/>
            <a:chExt cx="141116" cy="141116"/>
          </a:xfrm>
          <a:solidFill>
            <a:srgbClr val="00B0F0"/>
          </a:solidFill>
        </p:grpSpPr>
        <p:sp>
          <p:nvSpPr>
            <p:cNvPr id="58" name="Oval 130">
              <a:extLst>
                <a:ext uri="{FF2B5EF4-FFF2-40B4-BE49-F238E27FC236}">
                  <a16:creationId xmlns:a16="http://schemas.microsoft.com/office/drawing/2014/main" id="{EBDEA8C6-F4AB-4ABF-B8D3-6838A128137E}"/>
                </a:ext>
              </a:extLst>
            </p:cNvPr>
            <p:cNvSpPr/>
            <p:nvPr/>
          </p:nvSpPr>
          <p:spPr>
            <a:xfrm>
              <a:off x="8198598" y="1666767"/>
              <a:ext cx="141116" cy="14111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  <p:sp>
          <p:nvSpPr>
            <p:cNvPr id="59" name="Oval 131">
              <a:extLst>
                <a:ext uri="{FF2B5EF4-FFF2-40B4-BE49-F238E27FC236}">
                  <a16:creationId xmlns:a16="http://schemas.microsoft.com/office/drawing/2014/main" id="{404B7308-2046-4061-9DC7-AF26D434EE8A}"/>
                </a:ext>
              </a:extLst>
            </p:cNvPr>
            <p:cNvSpPr/>
            <p:nvPr/>
          </p:nvSpPr>
          <p:spPr>
            <a:xfrm>
              <a:off x="8225681" y="1693850"/>
              <a:ext cx="86950" cy="86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0" name="Group 112">
            <a:extLst>
              <a:ext uri="{FF2B5EF4-FFF2-40B4-BE49-F238E27FC236}">
                <a16:creationId xmlns:a16="http://schemas.microsoft.com/office/drawing/2014/main" id="{0F1BA1E7-93D1-48C7-A13F-FDE5C570AC30}"/>
              </a:ext>
            </a:extLst>
          </p:cNvPr>
          <p:cNvGrpSpPr/>
          <p:nvPr/>
        </p:nvGrpSpPr>
        <p:grpSpPr>
          <a:xfrm>
            <a:off x="3636274" y="2140012"/>
            <a:ext cx="105837" cy="105837"/>
            <a:chOff x="8198598" y="1666767"/>
            <a:chExt cx="141116" cy="141116"/>
          </a:xfrm>
          <a:solidFill>
            <a:srgbClr val="00B0F0"/>
          </a:solidFill>
        </p:grpSpPr>
        <p:sp>
          <p:nvSpPr>
            <p:cNvPr id="61" name="Oval 119">
              <a:extLst>
                <a:ext uri="{FF2B5EF4-FFF2-40B4-BE49-F238E27FC236}">
                  <a16:creationId xmlns:a16="http://schemas.microsoft.com/office/drawing/2014/main" id="{FB1BF63F-9F1E-42E2-B987-E237959C67A0}"/>
                </a:ext>
              </a:extLst>
            </p:cNvPr>
            <p:cNvSpPr/>
            <p:nvPr/>
          </p:nvSpPr>
          <p:spPr>
            <a:xfrm>
              <a:off x="8198598" y="1666767"/>
              <a:ext cx="141116" cy="14111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  <p:sp>
          <p:nvSpPr>
            <p:cNvPr id="62" name="Oval 120">
              <a:extLst>
                <a:ext uri="{FF2B5EF4-FFF2-40B4-BE49-F238E27FC236}">
                  <a16:creationId xmlns:a16="http://schemas.microsoft.com/office/drawing/2014/main" id="{91FDA91A-5F43-4F93-A001-AC87DD055214}"/>
                </a:ext>
              </a:extLst>
            </p:cNvPr>
            <p:cNvSpPr/>
            <p:nvPr/>
          </p:nvSpPr>
          <p:spPr>
            <a:xfrm>
              <a:off x="8225681" y="1693850"/>
              <a:ext cx="86950" cy="86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6" name="Groupe 65"/>
          <p:cNvGrpSpPr/>
          <p:nvPr/>
        </p:nvGrpSpPr>
        <p:grpSpPr>
          <a:xfrm>
            <a:off x="1118510" y="1118889"/>
            <a:ext cx="696567" cy="857066"/>
            <a:chOff x="914711" y="2250469"/>
            <a:chExt cx="928756" cy="1142754"/>
          </a:xfrm>
          <a:solidFill>
            <a:srgbClr val="00B0F0"/>
          </a:solidFill>
        </p:grpSpPr>
        <p:sp>
          <p:nvSpPr>
            <p:cNvPr id="67" name="Isosceles Triangle 124">
              <a:extLst>
                <a:ext uri="{FF2B5EF4-FFF2-40B4-BE49-F238E27FC236}">
                  <a16:creationId xmlns:a16="http://schemas.microsoft.com/office/drawing/2014/main" id="{1FF232CA-5BCC-4BD8-8F4A-3BFDB30F0D77}"/>
                </a:ext>
              </a:extLst>
            </p:cNvPr>
            <p:cNvSpPr/>
            <p:nvPr/>
          </p:nvSpPr>
          <p:spPr>
            <a:xfrm flipV="1">
              <a:off x="1097307" y="3096395"/>
              <a:ext cx="563564" cy="29682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  <a:effectLst>
              <a:outerShdw blurRad="127000" dist="38100" dir="5400000" algn="t" rotWithShape="0">
                <a:prstClr val="black">
                  <a:alpha val="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  <p:sp>
          <p:nvSpPr>
            <p:cNvPr id="68" name="Oval 125">
              <a:extLst>
                <a:ext uri="{FF2B5EF4-FFF2-40B4-BE49-F238E27FC236}">
                  <a16:creationId xmlns:a16="http://schemas.microsoft.com/office/drawing/2014/main" id="{13369EE4-1077-4D92-A805-3B448D66A44F}"/>
                </a:ext>
              </a:extLst>
            </p:cNvPr>
            <p:cNvSpPr/>
            <p:nvPr/>
          </p:nvSpPr>
          <p:spPr>
            <a:xfrm>
              <a:off x="914711" y="2250469"/>
              <a:ext cx="928756" cy="928756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endParaRPr lang="id-ID" sz="1200" dirty="0">
                <a:solidFill>
                  <a:prstClr val="white"/>
                </a:solidFill>
              </a:endParaRPr>
            </a:p>
          </p:txBody>
        </p:sp>
        <p:grpSp>
          <p:nvGrpSpPr>
            <p:cNvPr id="69" name="Group 155">
              <a:extLst>
                <a:ext uri="{FF2B5EF4-FFF2-40B4-BE49-F238E27FC236}">
                  <a16:creationId xmlns:a16="http://schemas.microsoft.com/office/drawing/2014/main" id="{0D342E0F-F537-417B-8A4B-E047BEABDB48}"/>
                </a:ext>
              </a:extLst>
            </p:cNvPr>
            <p:cNvGrpSpPr/>
            <p:nvPr/>
          </p:nvGrpSpPr>
          <p:grpSpPr>
            <a:xfrm rot="5400000">
              <a:off x="1206845" y="2541810"/>
              <a:ext cx="344488" cy="346075"/>
              <a:chOff x="6257584" y="2324544"/>
              <a:chExt cx="344488" cy="346075"/>
            </a:xfrm>
            <a:grpFill/>
          </p:grpSpPr>
          <p:sp>
            <p:nvSpPr>
              <p:cNvPr id="70" name="Oval 314">
                <a:extLst>
                  <a:ext uri="{FF2B5EF4-FFF2-40B4-BE49-F238E27FC236}">
                    <a16:creationId xmlns:a16="http://schemas.microsoft.com/office/drawing/2014/main" id="{312B9A6D-3B4F-4FD6-919A-8B61D852F3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7584" y="2324544"/>
                <a:ext cx="344488" cy="346075"/>
              </a:xfrm>
              <a:prstGeom prst="ellipse">
                <a:avLst/>
              </a:pr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 dirty="0"/>
              </a:p>
            </p:txBody>
          </p:sp>
          <p:sp>
            <p:nvSpPr>
              <p:cNvPr id="71" name="Freeform 315">
                <a:extLst>
                  <a:ext uri="{FF2B5EF4-FFF2-40B4-BE49-F238E27FC236}">
                    <a16:creationId xmlns:a16="http://schemas.microsoft.com/office/drawing/2014/main" id="{53F1EA6C-C453-4FBB-BD07-38E8B46D3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647" y="2400744"/>
                <a:ext cx="128588" cy="195263"/>
              </a:xfrm>
              <a:custGeom>
                <a:avLst/>
                <a:gdLst>
                  <a:gd name="T0" fmla="*/ 0 w 81"/>
                  <a:gd name="T1" fmla="*/ 123 h 123"/>
                  <a:gd name="T2" fmla="*/ 81 w 81"/>
                  <a:gd name="T3" fmla="*/ 61 h 123"/>
                  <a:gd name="T4" fmla="*/ 0 w 81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123">
                    <a:moveTo>
                      <a:pt x="0" y="123"/>
                    </a:moveTo>
                    <a:lnTo>
                      <a:pt x="81" y="61"/>
                    </a:lnTo>
                    <a:lnTo>
                      <a:pt x="0" y="0"/>
                    </a:lnTo>
                  </a:path>
                </a:pathLst>
              </a:cu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 dirty="0"/>
              </a:p>
            </p:txBody>
          </p:sp>
        </p:grpSp>
      </p:grpSp>
      <p:grpSp>
        <p:nvGrpSpPr>
          <p:cNvPr id="79" name="Groupe 78"/>
          <p:cNvGrpSpPr/>
          <p:nvPr/>
        </p:nvGrpSpPr>
        <p:grpSpPr>
          <a:xfrm>
            <a:off x="3340909" y="1118889"/>
            <a:ext cx="696567" cy="857066"/>
            <a:chOff x="3221651" y="2250469"/>
            <a:chExt cx="928756" cy="1142754"/>
          </a:xfrm>
          <a:solidFill>
            <a:srgbClr val="00B0F0"/>
          </a:solidFill>
        </p:grpSpPr>
        <p:sp>
          <p:nvSpPr>
            <p:cNvPr id="80" name="Isosceles Triangle 110">
              <a:extLst>
                <a:ext uri="{FF2B5EF4-FFF2-40B4-BE49-F238E27FC236}">
                  <a16:creationId xmlns:a16="http://schemas.microsoft.com/office/drawing/2014/main" id="{153882C1-5768-473B-AAC4-949E854BC475}"/>
                </a:ext>
              </a:extLst>
            </p:cNvPr>
            <p:cNvSpPr/>
            <p:nvPr/>
          </p:nvSpPr>
          <p:spPr>
            <a:xfrm flipV="1">
              <a:off x="3404247" y="3096395"/>
              <a:ext cx="563564" cy="29682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  <a:effectLst>
              <a:outerShdw blurRad="127000" dist="38100" dir="5400000" algn="t" rotWithShape="0">
                <a:prstClr val="black">
                  <a:alpha val="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>
                <a:solidFill>
                  <a:prstClr val="white"/>
                </a:solidFill>
              </a:endParaRPr>
            </a:p>
          </p:txBody>
        </p:sp>
        <p:sp>
          <p:nvSpPr>
            <p:cNvPr id="81" name="Oval 111">
              <a:extLst>
                <a:ext uri="{FF2B5EF4-FFF2-40B4-BE49-F238E27FC236}">
                  <a16:creationId xmlns:a16="http://schemas.microsoft.com/office/drawing/2014/main" id="{A3A24D60-0B71-4B7B-B147-C65620C269A2}"/>
                </a:ext>
              </a:extLst>
            </p:cNvPr>
            <p:cNvSpPr/>
            <p:nvPr/>
          </p:nvSpPr>
          <p:spPr>
            <a:xfrm>
              <a:off x="3221651" y="2250469"/>
              <a:ext cx="928756" cy="928756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endParaRPr lang="id-ID" sz="1200" dirty="0">
                <a:solidFill>
                  <a:prstClr val="white"/>
                </a:solidFill>
              </a:endParaRPr>
            </a:p>
          </p:txBody>
        </p:sp>
        <p:grpSp>
          <p:nvGrpSpPr>
            <p:cNvPr id="82" name="Group 158">
              <a:extLst>
                <a:ext uri="{FF2B5EF4-FFF2-40B4-BE49-F238E27FC236}">
                  <a16:creationId xmlns:a16="http://schemas.microsoft.com/office/drawing/2014/main" id="{B94B24F2-C129-4A00-9618-BB9E6BBA3363}"/>
                </a:ext>
              </a:extLst>
            </p:cNvPr>
            <p:cNvGrpSpPr/>
            <p:nvPr/>
          </p:nvGrpSpPr>
          <p:grpSpPr>
            <a:xfrm rot="5400000">
              <a:off x="3513785" y="2541811"/>
              <a:ext cx="344488" cy="346075"/>
              <a:chOff x="6257584" y="2324544"/>
              <a:chExt cx="344488" cy="346075"/>
            </a:xfrm>
            <a:grpFill/>
          </p:grpSpPr>
          <p:sp>
            <p:nvSpPr>
              <p:cNvPr id="83" name="Oval 314">
                <a:extLst>
                  <a:ext uri="{FF2B5EF4-FFF2-40B4-BE49-F238E27FC236}">
                    <a16:creationId xmlns:a16="http://schemas.microsoft.com/office/drawing/2014/main" id="{1CE007B5-1646-4947-B866-5C022E13C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7584" y="2324544"/>
                <a:ext cx="344488" cy="346075"/>
              </a:xfrm>
              <a:prstGeom prst="ellipse">
                <a:avLst/>
              </a:pr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4" name="Freeform 315">
                <a:extLst>
                  <a:ext uri="{FF2B5EF4-FFF2-40B4-BE49-F238E27FC236}">
                    <a16:creationId xmlns:a16="http://schemas.microsoft.com/office/drawing/2014/main" id="{168E1F3B-7047-428B-9190-4F7045F4C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647" y="2400744"/>
                <a:ext cx="128588" cy="195263"/>
              </a:xfrm>
              <a:custGeom>
                <a:avLst/>
                <a:gdLst>
                  <a:gd name="T0" fmla="*/ 0 w 81"/>
                  <a:gd name="T1" fmla="*/ 123 h 123"/>
                  <a:gd name="T2" fmla="*/ 81 w 81"/>
                  <a:gd name="T3" fmla="*/ 61 h 123"/>
                  <a:gd name="T4" fmla="*/ 0 w 81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123">
                    <a:moveTo>
                      <a:pt x="0" y="123"/>
                    </a:moveTo>
                    <a:lnTo>
                      <a:pt x="81" y="61"/>
                    </a:lnTo>
                    <a:lnTo>
                      <a:pt x="0" y="0"/>
                    </a:lnTo>
                  </a:path>
                </a:pathLst>
              </a:cu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</p:grpSp>
      <p:sp>
        <p:nvSpPr>
          <p:cNvPr id="85" name="TextBox 132">
            <a:extLst>
              <a:ext uri="{FF2B5EF4-FFF2-40B4-BE49-F238E27FC236}">
                <a16:creationId xmlns:a16="http://schemas.microsoft.com/office/drawing/2014/main" id="{914C56B1-8D5E-47EC-984C-66BC99ECFEC8}"/>
              </a:ext>
            </a:extLst>
          </p:cNvPr>
          <p:cNvSpPr txBox="1"/>
          <p:nvPr/>
        </p:nvSpPr>
        <p:spPr>
          <a:xfrm flipH="1">
            <a:off x="681105" y="2292069"/>
            <a:ext cx="1570183" cy="6617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sz="1500" b="1" dirty="0">
                <a:solidFill>
                  <a:schemeClr val="bg1"/>
                </a:solidFill>
                <a:latin typeface="Calibri Light (En-têtes)"/>
                <a:sym typeface="Wingdings" pitchFamily="2" charset="2"/>
              </a:rPr>
              <a:t>2018</a:t>
            </a:r>
          </a:p>
          <a:p>
            <a:pPr lvl="0" algn="ctr">
              <a:defRPr/>
            </a:pPr>
            <a:r>
              <a:rPr lang="en-US" sz="1400" b="1" dirty="0">
                <a:solidFill>
                  <a:schemeClr val="bg1"/>
                </a:solidFill>
                <a:latin typeface="Calibri Light (En-têtes)"/>
                <a:sym typeface="Wingdings" pitchFamily="2" charset="2"/>
              </a:rPr>
              <a:t>Master in computer science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87" name="TextBox 132">
            <a:extLst>
              <a:ext uri="{FF2B5EF4-FFF2-40B4-BE49-F238E27FC236}">
                <a16:creationId xmlns:a16="http://schemas.microsoft.com/office/drawing/2014/main" id="{914C56B1-8D5E-47EC-984C-66BC99ECFEC8}"/>
              </a:ext>
            </a:extLst>
          </p:cNvPr>
          <p:cNvSpPr txBox="1"/>
          <p:nvPr/>
        </p:nvSpPr>
        <p:spPr>
          <a:xfrm flipH="1">
            <a:off x="2972550" y="2298767"/>
            <a:ext cx="1461488" cy="6617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sz="1500" b="1" dirty="0">
                <a:solidFill>
                  <a:schemeClr val="bg1"/>
                </a:solidFill>
                <a:latin typeface="Calibri Light (En-têtes)"/>
                <a:sym typeface="Wingdings" pitchFamily="2" charset="2"/>
              </a:rPr>
              <a:t>2021</a:t>
            </a:r>
          </a:p>
          <a:p>
            <a:pPr lvl="0" algn="ctr">
              <a:defRPr/>
            </a:pPr>
            <a:r>
              <a:rPr lang="en-US" sz="1400" b="1" dirty="0">
                <a:solidFill>
                  <a:schemeClr val="bg1"/>
                </a:solidFill>
                <a:latin typeface="Calibri Light (En-têtes)"/>
                <a:sym typeface="Wingdings" pitchFamily="2" charset="2"/>
              </a:rPr>
              <a:t>Thesis in Deep Learning for SCA</a:t>
            </a:r>
            <a:endParaRPr lang="en-US" sz="1400" b="1" dirty="0">
              <a:solidFill>
                <a:schemeClr val="bg1"/>
              </a:solidFill>
            </a:endParaRPr>
          </a:p>
        </p:txBody>
      </p:sp>
      <p:grpSp>
        <p:nvGrpSpPr>
          <p:cNvPr id="92" name="Group 112">
            <a:extLst>
              <a:ext uri="{FF2B5EF4-FFF2-40B4-BE49-F238E27FC236}">
                <a16:creationId xmlns:a16="http://schemas.microsoft.com/office/drawing/2014/main" id="{0F1BA1E7-93D1-48C7-A13F-FDE5C570AC30}"/>
              </a:ext>
            </a:extLst>
          </p:cNvPr>
          <p:cNvGrpSpPr/>
          <p:nvPr/>
        </p:nvGrpSpPr>
        <p:grpSpPr>
          <a:xfrm>
            <a:off x="6066097" y="2126101"/>
            <a:ext cx="105837" cy="105837"/>
            <a:chOff x="8198598" y="1666767"/>
            <a:chExt cx="141116" cy="141116"/>
          </a:xfrm>
          <a:solidFill>
            <a:srgbClr val="00B0F0"/>
          </a:solidFill>
        </p:grpSpPr>
        <p:sp>
          <p:nvSpPr>
            <p:cNvPr id="93" name="Oval 119">
              <a:extLst>
                <a:ext uri="{FF2B5EF4-FFF2-40B4-BE49-F238E27FC236}">
                  <a16:creationId xmlns:a16="http://schemas.microsoft.com/office/drawing/2014/main" id="{FB1BF63F-9F1E-42E2-B987-E237959C67A0}"/>
                </a:ext>
              </a:extLst>
            </p:cNvPr>
            <p:cNvSpPr/>
            <p:nvPr/>
          </p:nvSpPr>
          <p:spPr>
            <a:xfrm>
              <a:off x="8198598" y="1666767"/>
              <a:ext cx="141116" cy="14111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  <p:sp>
          <p:nvSpPr>
            <p:cNvPr id="94" name="Oval 120">
              <a:extLst>
                <a:ext uri="{FF2B5EF4-FFF2-40B4-BE49-F238E27FC236}">
                  <a16:creationId xmlns:a16="http://schemas.microsoft.com/office/drawing/2014/main" id="{91FDA91A-5F43-4F93-A001-AC87DD055214}"/>
                </a:ext>
              </a:extLst>
            </p:cNvPr>
            <p:cNvSpPr/>
            <p:nvPr/>
          </p:nvSpPr>
          <p:spPr>
            <a:xfrm>
              <a:off x="8225681" y="1693850"/>
              <a:ext cx="86950" cy="86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5" name="Groupe 94"/>
          <p:cNvGrpSpPr/>
          <p:nvPr/>
        </p:nvGrpSpPr>
        <p:grpSpPr>
          <a:xfrm>
            <a:off x="5770732" y="1104978"/>
            <a:ext cx="696567" cy="857066"/>
            <a:chOff x="3221651" y="2250469"/>
            <a:chExt cx="928756" cy="1142754"/>
          </a:xfrm>
          <a:solidFill>
            <a:srgbClr val="00B0F0"/>
          </a:solidFill>
        </p:grpSpPr>
        <p:sp>
          <p:nvSpPr>
            <p:cNvPr id="96" name="Isosceles Triangle 110">
              <a:extLst>
                <a:ext uri="{FF2B5EF4-FFF2-40B4-BE49-F238E27FC236}">
                  <a16:creationId xmlns:a16="http://schemas.microsoft.com/office/drawing/2014/main" id="{153882C1-5768-473B-AAC4-949E854BC475}"/>
                </a:ext>
              </a:extLst>
            </p:cNvPr>
            <p:cNvSpPr/>
            <p:nvPr/>
          </p:nvSpPr>
          <p:spPr>
            <a:xfrm flipV="1">
              <a:off x="3404247" y="3096395"/>
              <a:ext cx="563564" cy="29682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  <a:effectLst>
              <a:outerShdw blurRad="127000" dist="38100" dir="5400000" algn="t" rotWithShape="0">
                <a:prstClr val="black">
                  <a:alpha val="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>
                <a:solidFill>
                  <a:prstClr val="white"/>
                </a:solidFill>
              </a:endParaRPr>
            </a:p>
          </p:txBody>
        </p:sp>
        <p:sp>
          <p:nvSpPr>
            <p:cNvPr id="97" name="Oval 111">
              <a:extLst>
                <a:ext uri="{FF2B5EF4-FFF2-40B4-BE49-F238E27FC236}">
                  <a16:creationId xmlns:a16="http://schemas.microsoft.com/office/drawing/2014/main" id="{A3A24D60-0B71-4B7B-B147-C65620C269A2}"/>
                </a:ext>
              </a:extLst>
            </p:cNvPr>
            <p:cNvSpPr/>
            <p:nvPr/>
          </p:nvSpPr>
          <p:spPr>
            <a:xfrm>
              <a:off x="3221651" y="2250469"/>
              <a:ext cx="928756" cy="928756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endParaRPr lang="id-ID" sz="1200" dirty="0">
                <a:solidFill>
                  <a:prstClr val="white"/>
                </a:solidFill>
              </a:endParaRPr>
            </a:p>
          </p:txBody>
        </p:sp>
        <p:grpSp>
          <p:nvGrpSpPr>
            <p:cNvPr id="98" name="Group 158">
              <a:extLst>
                <a:ext uri="{FF2B5EF4-FFF2-40B4-BE49-F238E27FC236}">
                  <a16:creationId xmlns:a16="http://schemas.microsoft.com/office/drawing/2014/main" id="{B94B24F2-C129-4A00-9618-BB9E6BBA3363}"/>
                </a:ext>
              </a:extLst>
            </p:cNvPr>
            <p:cNvGrpSpPr/>
            <p:nvPr/>
          </p:nvGrpSpPr>
          <p:grpSpPr>
            <a:xfrm rot="5400000">
              <a:off x="3513785" y="2541811"/>
              <a:ext cx="344488" cy="346075"/>
              <a:chOff x="6257584" y="2324544"/>
              <a:chExt cx="344488" cy="346075"/>
            </a:xfrm>
            <a:grpFill/>
          </p:grpSpPr>
          <p:sp>
            <p:nvSpPr>
              <p:cNvPr id="99" name="Oval 314">
                <a:extLst>
                  <a:ext uri="{FF2B5EF4-FFF2-40B4-BE49-F238E27FC236}">
                    <a16:creationId xmlns:a16="http://schemas.microsoft.com/office/drawing/2014/main" id="{1CE007B5-1646-4947-B866-5C022E13C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7584" y="2324544"/>
                <a:ext cx="344488" cy="346075"/>
              </a:xfrm>
              <a:prstGeom prst="ellipse">
                <a:avLst/>
              </a:pr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0" name="Freeform 315">
                <a:extLst>
                  <a:ext uri="{FF2B5EF4-FFF2-40B4-BE49-F238E27FC236}">
                    <a16:creationId xmlns:a16="http://schemas.microsoft.com/office/drawing/2014/main" id="{168E1F3B-7047-428B-9190-4F7045F4C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647" y="2400744"/>
                <a:ext cx="128588" cy="195263"/>
              </a:xfrm>
              <a:custGeom>
                <a:avLst/>
                <a:gdLst>
                  <a:gd name="T0" fmla="*/ 0 w 81"/>
                  <a:gd name="T1" fmla="*/ 123 h 123"/>
                  <a:gd name="T2" fmla="*/ 81 w 81"/>
                  <a:gd name="T3" fmla="*/ 61 h 123"/>
                  <a:gd name="T4" fmla="*/ 0 w 81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123">
                    <a:moveTo>
                      <a:pt x="0" y="123"/>
                    </a:moveTo>
                    <a:lnTo>
                      <a:pt x="81" y="61"/>
                    </a:lnTo>
                    <a:lnTo>
                      <a:pt x="0" y="0"/>
                    </a:lnTo>
                  </a:path>
                </a:pathLst>
              </a:cu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</p:grpSp>
      <p:sp>
        <p:nvSpPr>
          <p:cNvPr id="102" name="TextBox 132">
            <a:extLst>
              <a:ext uri="{FF2B5EF4-FFF2-40B4-BE49-F238E27FC236}">
                <a16:creationId xmlns:a16="http://schemas.microsoft.com/office/drawing/2014/main" id="{914C56B1-8D5E-47EC-984C-66BC99ECFEC8}"/>
              </a:ext>
            </a:extLst>
          </p:cNvPr>
          <p:cNvSpPr txBox="1"/>
          <p:nvPr/>
        </p:nvSpPr>
        <p:spPr>
          <a:xfrm flipH="1">
            <a:off x="5197009" y="2304638"/>
            <a:ext cx="1868451" cy="4462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sz="1500" dirty="0">
                <a:solidFill>
                  <a:schemeClr val="bg1"/>
                </a:solidFill>
              </a:rPr>
              <a:t>2021-2025</a:t>
            </a:r>
          </a:p>
          <a:p>
            <a:pPr lvl="0" algn="ctr">
              <a:defRPr/>
            </a:pPr>
            <a:r>
              <a:rPr lang="en-US" sz="1400" b="1" dirty="0">
                <a:solidFill>
                  <a:schemeClr val="bg1"/>
                </a:solidFill>
              </a:rPr>
              <a:t>Security evaluator</a:t>
            </a:r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55" y="3142573"/>
            <a:ext cx="827775" cy="1296088"/>
          </a:xfrm>
          <a:prstGeom prst="rect">
            <a:avLst/>
          </a:prstGeom>
        </p:spPr>
      </p:pic>
      <p:sp>
        <p:nvSpPr>
          <p:cNvPr id="78" name="Rectangle à coins arrondis 77"/>
          <p:cNvSpPr/>
          <p:nvPr/>
        </p:nvSpPr>
        <p:spPr>
          <a:xfrm>
            <a:off x="2780245" y="3143964"/>
            <a:ext cx="1168890" cy="577073"/>
          </a:xfrm>
          <a:prstGeom prst="roundRect">
            <a:avLst>
              <a:gd name="adj" fmla="val 47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/>
          </a:p>
        </p:txBody>
      </p:sp>
      <p:pic>
        <p:nvPicPr>
          <p:cNvPr id="86" name="Image 8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538" y="3156227"/>
            <a:ext cx="1103312" cy="542386"/>
          </a:xfrm>
          <a:prstGeom prst="rect">
            <a:avLst/>
          </a:prstGeom>
        </p:spPr>
      </p:pic>
      <p:pic>
        <p:nvPicPr>
          <p:cNvPr id="89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7523" y="3779506"/>
            <a:ext cx="1434603" cy="537977"/>
          </a:xfrm>
          <a:prstGeom prst="rect">
            <a:avLst/>
          </a:prstGeom>
        </p:spPr>
      </p:pic>
      <p:pic>
        <p:nvPicPr>
          <p:cNvPr id="101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1117" y="3012280"/>
            <a:ext cx="1434603" cy="537977"/>
          </a:xfrm>
          <a:prstGeom prst="rect">
            <a:avLst/>
          </a:prstGeom>
        </p:spPr>
      </p:pic>
      <p:sp>
        <p:nvSpPr>
          <p:cNvPr id="45" name="Arrow: Chevron 141">
            <a:extLst>
              <a:ext uri="{FF2B5EF4-FFF2-40B4-BE49-F238E27FC236}">
                <a16:creationId xmlns:a16="http://schemas.microsoft.com/office/drawing/2014/main" id="{4D456BFB-FA79-4AB6-9303-71B3A5ADAF86}"/>
              </a:ext>
            </a:extLst>
          </p:cNvPr>
          <p:cNvSpPr/>
          <p:nvPr/>
        </p:nvSpPr>
        <p:spPr>
          <a:xfrm>
            <a:off x="7070704" y="2136820"/>
            <a:ext cx="155081" cy="133659"/>
          </a:xfrm>
          <a:prstGeom prst="chevron">
            <a:avLst>
              <a:gd name="adj" fmla="val 3887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D" sz="1200" dirty="0">
              <a:solidFill>
                <a:prstClr val="black"/>
              </a:solidFill>
            </a:endParaRPr>
          </a:p>
        </p:txBody>
      </p:sp>
      <p:cxnSp>
        <p:nvCxnSpPr>
          <p:cNvPr id="46" name="Straight Connector 36">
            <a:extLst>
              <a:ext uri="{FF2B5EF4-FFF2-40B4-BE49-F238E27FC236}">
                <a16:creationId xmlns:a16="http://schemas.microsoft.com/office/drawing/2014/main" id="{74128321-6171-423F-B582-D12D81FF1411}"/>
              </a:ext>
            </a:extLst>
          </p:cNvPr>
          <p:cNvCxnSpPr>
            <a:cxnSpLocks/>
          </p:cNvCxnSpPr>
          <p:nvPr/>
        </p:nvCxnSpPr>
        <p:spPr>
          <a:xfrm>
            <a:off x="7147398" y="994005"/>
            <a:ext cx="0" cy="992669"/>
          </a:xfrm>
          <a:prstGeom prst="line">
            <a:avLst/>
          </a:prstGeom>
          <a:ln w="0">
            <a:solidFill>
              <a:schemeClr val="bg1">
                <a:lumMod val="75000"/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112">
            <a:extLst>
              <a:ext uri="{FF2B5EF4-FFF2-40B4-BE49-F238E27FC236}">
                <a16:creationId xmlns:a16="http://schemas.microsoft.com/office/drawing/2014/main" id="{0D6FF979-FB24-4B39-95D3-A6B4F02E8A3B}"/>
              </a:ext>
            </a:extLst>
          </p:cNvPr>
          <p:cNvGrpSpPr/>
          <p:nvPr/>
        </p:nvGrpSpPr>
        <p:grpSpPr>
          <a:xfrm>
            <a:off x="8230623" y="2136820"/>
            <a:ext cx="105837" cy="105837"/>
            <a:chOff x="8198598" y="1666767"/>
            <a:chExt cx="141116" cy="141116"/>
          </a:xfrm>
          <a:solidFill>
            <a:srgbClr val="00B0F0"/>
          </a:solidFill>
        </p:grpSpPr>
        <p:sp>
          <p:nvSpPr>
            <p:cNvPr id="49" name="Oval 119">
              <a:extLst>
                <a:ext uri="{FF2B5EF4-FFF2-40B4-BE49-F238E27FC236}">
                  <a16:creationId xmlns:a16="http://schemas.microsoft.com/office/drawing/2014/main" id="{29E70506-F06A-421E-A01E-08372BE2BAD5}"/>
                </a:ext>
              </a:extLst>
            </p:cNvPr>
            <p:cNvSpPr/>
            <p:nvPr/>
          </p:nvSpPr>
          <p:spPr>
            <a:xfrm>
              <a:off x="8198598" y="1666767"/>
              <a:ext cx="141116" cy="14111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  <p:sp>
          <p:nvSpPr>
            <p:cNvPr id="51" name="Oval 120">
              <a:extLst>
                <a:ext uri="{FF2B5EF4-FFF2-40B4-BE49-F238E27FC236}">
                  <a16:creationId xmlns:a16="http://schemas.microsoft.com/office/drawing/2014/main" id="{D5313971-2263-4E3A-A9A7-FA7337BD2E23}"/>
                </a:ext>
              </a:extLst>
            </p:cNvPr>
            <p:cNvSpPr/>
            <p:nvPr/>
          </p:nvSpPr>
          <p:spPr>
            <a:xfrm>
              <a:off x="8225681" y="1693850"/>
              <a:ext cx="86950" cy="86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80927C01-5E0A-4705-A103-BBB441337899}"/>
              </a:ext>
            </a:extLst>
          </p:cNvPr>
          <p:cNvGrpSpPr/>
          <p:nvPr/>
        </p:nvGrpSpPr>
        <p:grpSpPr>
          <a:xfrm>
            <a:off x="7935258" y="1115697"/>
            <a:ext cx="696567" cy="857066"/>
            <a:chOff x="3221651" y="2250469"/>
            <a:chExt cx="928756" cy="1142754"/>
          </a:xfrm>
          <a:solidFill>
            <a:srgbClr val="00B0F0"/>
          </a:solidFill>
        </p:grpSpPr>
        <p:sp>
          <p:nvSpPr>
            <p:cNvPr id="53" name="Isosceles Triangle 110">
              <a:extLst>
                <a:ext uri="{FF2B5EF4-FFF2-40B4-BE49-F238E27FC236}">
                  <a16:creationId xmlns:a16="http://schemas.microsoft.com/office/drawing/2014/main" id="{24B72DAB-DB11-404C-9DA4-DD3628DFCD03}"/>
                </a:ext>
              </a:extLst>
            </p:cNvPr>
            <p:cNvSpPr/>
            <p:nvPr/>
          </p:nvSpPr>
          <p:spPr>
            <a:xfrm flipV="1">
              <a:off x="3404247" y="3096395"/>
              <a:ext cx="563564" cy="29682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  <a:effectLst>
              <a:outerShdw blurRad="127000" dist="38100" dir="5400000" algn="t" rotWithShape="0">
                <a:prstClr val="black">
                  <a:alpha val="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>
                <a:solidFill>
                  <a:prstClr val="white"/>
                </a:solidFill>
              </a:endParaRPr>
            </a:p>
          </p:txBody>
        </p:sp>
        <p:sp>
          <p:nvSpPr>
            <p:cNvPr id="63" name="Oval 111">
              <a:extLst>
                <a:ext uri="{FF2B5EF4-FFF2-40B4-BE49-F238E27FC236}">
                  <a16:creationId xmlns:a16="http://schemas.microsoft.com/office/drawing/2014/main" id="{4843F373-BD3C-4D3E-981E-3AD244EE03B2}"/>
                </a:ext>
              </a:extLst>
            </p:cNvPr>
            <p:cNvSpPr/>
            <p:nvPr/>
          </p:nvSpPr>
          <p:spPr>
            <a:xfrm>
              <a:off x="3221651" y="2250469"/>
              <a:ext cx="928756" cy="928756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endParaRPr lang="id-ID" sz="1200" dirty="0">
                <a:solidFill>
                  <a:prstClr val="white"/>
                </a:solidFill>
              </a:endParaRPr>
            </a:p>
          </p:txBody>
        </p:sp>
        <p:grpSp>
          <p:nvGrpSpPr>
            <p:cNvPr id="64" name="Group 158">
              <a:extLst>
                <a:ext uri="{FF2B5EF4-FFF2-40B4-BE49-F238E27FC236}">
                  <a16:creationId xmlns:a16="http://schemas.microsoft.com/office/drawing/2014/main" id="{69AA5BB2-1ED3-430E-988D-5064BEFDFD00}"/>
                </a:ext>
              </a:extLst>
            </p:cNvPr>
            <p:cNvGrpSpPr/>
            <p:nvPr/>
          </p:nvGrpSpPr>
          <p:grpSpPr>
            <a:xfrm rot="5400000">
              <a:off x="3513785" y="2541811"/>
              <a:ext cx="344488" cy="346075"/>
              <a:chOff x="6257584" y="2324544"/>
              <a:chExt cx="344488" cy="346075"/>
            </a:xfrm>
            <a:grpFill/>
          </p:grpSpPr>
          <p:sp>
            <p:nvSpPr>
              <p:cNvPr id="65" name="Oval 314">
                <a:extLst>
                  <a:ext uri="{FF2B5EF4-FFF2-40B4-BE49-F238E27FC236}">
                    <a16:creationId xmlns:a16="http://schemas.microsoft.com/office/drawing/2014/main" id="{16F757C5-444F-4D95-92DC-8E18984686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7584" y="2324544"/>
                <a:ext cx="344488" cy="346075"/>
              </a:xfrm>
              <a:prstGeom prst="ellipse">
                <a:avLst/>
              </a:pr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72" name="Freeform 315">
                <a:extLst>
                  <a:ext uri="{FF2B5EF4-FFF2-40B4-BE49-F238E27FC236}">
                    <a16:creationId xmlns:a16="http://schemas.microsoft.com/office/drawing/2014/main" id="{E74BADC2-8DC9-49CF-80C8-F7163E9C7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647" y="2400744"/>
                <a:ext cx="128588" cy="195263"/>
              </a:xfrm>
              <a:custGeom>
                <a:avLst/>
                <a:gdLst>
                  <a:gd name="T0" fmla="*/ 0 w 81"/>
                  <a:gd name="T1" fmla="*/ 123 h 123"/>
                  <a:gd name="T2" fmla="*/ 81 w 81"/>
                  <a:gd name="T3" fmla="*/ 61 h 123"/>
                  <a:gd name="T4" fmla="*/ 0 w 81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123">
                    <a:moveTo>
                      <a:pt x="0" y="123"/>
                    </a:moveTo>
                    <a:lnTo>
                      <a:pt x="81" y="61"/>
                    </a:lnTo>
                    <a:lnTo>
                      <a:pt x="0" y="0"/>
                    </a:lnTo>
                  </a:path>
                </a:pathLst>
              </a:cu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</p:grpSp>
      <p:sp>
        <p:nvSpPr>
          <p:cNvPr id="73" name="TextBox 132">
            <a:extLst>
              <a:ext uri="{FF2B5EF4-FFF2-40B4-BE49-F238E27FC236}">
                <a16:creationId xmlns:a16="http://schemas.microsoft.com/office/drawing/2014/main" id="{7C366E34-37AB-4CA8-A3C5-6D96955F6EB0}"/>
              </a:ext>
            </a:extLst>
          </p:cNvPr>
          <p:cNvSpPr txBox="1"/>
          <p:nvPr/>
        </p:nvSpPr>
        <p:spPr>
          <a:xfrm flipH="1">
            <a:off x="7337472" y="2315357"/>
            <a:ext cx="1868451" cy="42319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sz="1350" dirty="0">
                <a:solidFill>
                  <a:schemeClr val="bg1"/>
                </a:solidFill>
              </a:rPr>
              <a:t>From 2025-…</a:t>
            </a:r>
          </a:p>
          <a:p>
            <a:pPr lvl="0" algn="ctr">
              <a:defRPr/>
            </a:pPr>
            <a:r>
              <a:rPr lang="en-US" sz="1400" b="1" dirty="0">
                <a:solidFill>
                  <a:schemeClr val="bg1"/>
                </a:solidFill>
              </a:rPr>
              <a:t>Research engineer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2266181-7A6C-4099-AA2F-598EBAB1CC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1546" y="3315823"/>
            <a:ext cx="1338777" cy="35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8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8" grpId="0" animBg="1"/>
      <p:bldP spid="55" grpId="0" animBg="1"/>
      <p:bldP spid="85" grpId="0"/>
      <p:bldP spid="87" grpId="0"/>
      <p:bldP spid="102" grpId="0"/>
      <p:bldP spid="78" grpId="0" animBg="1"/>
      <p:bldP spid="45" grpId="0" animBg="1"/>
      <p:bldP spid="7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2225435"/>
            <a:ext cx="8674683" cy="553998"/>
          </a:xfrm>
        </p:spPr>
        <p:txBody>
          <a:bodyPr/>
          <a:lstStyle/>
          <a:p>
            <a:r>
              <a:rPr lang="fr-FR" sz="2000" dirty="0" err="1"/>
              <a:t>Using</a:t>
            </a:r>
            <a:r>
              <a:rPr lang="fr-FR" sz="2000" dirty="0"/>
              <a:t> </a:t>
            </a:r>
            <a:r>
              <a:rPr lang="fr-FR" sz="2000" dirty="0" err="1"/>
              <a:t>side-channel</a:t>
            </a:r>
            <a:r>
              <a:rPr lang="fr-FR" sz="2000" dirty="0"/>
              <a:t> </a:t>
            </a:r>
            <a:r>
              <a:rPr lang="fr-FR" sz="2000" dirty="0" err="1"/>
              <a:t>attacks</a:t>
            </a:r>
            <a:r>
              <a:rPr lang="fr-FR" sz="2000" dirty="0"/>
              <a:t> to </a:t>
            </a:r>
            <a:r>
              <a:rPr lang="fr-FR" sz="2000" dirty="0" err="1"/>
              <a:t>extract</a:t>
            </a:r>
            <a:r>
              <a:rPr lang="fr-FR" sz="2000" dirty="0"/>
              <a:t> the </a:t>
            </a:r>
            <a:r>
              <a:rPr lang="fr-FR" sz="2000" dirty="0" err="1"/>
              <a:t>critical</a:t>
            </a:r>
            <a:r>
              <a:rPr lang="fr-FR" sz="2000" dirty="0"/>
              <a:t> points</a:t>
            </a:r>
            <a:br>
              <a:rPr lang="fr-FR" sz="2000" dirty="0"/>
            </a:br>
            <a:r>
              <a:rPr lang="fr-FR" sz="2000" dirty="0"/>
              <a:t>(Attack </a:t>
            </a:r>
            <a:r>
              <a:rPr lang="fr-FR" sz="2000" dirty="0" err="1"/>
              <a:t>overview</a:t>
            </a:r>
            <a:r>
              <a:rPr lang="fr-FR" sz="20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881953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75" y="1411876"/>
            <a:ext cx="3590006" cy="252432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Fidelity-based</a:t>
            </a:r>
            <a:r>
              <a:rPr lang="fr-FR" sz="2000" dirty="0"/>
              <a:t> extraction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9" y="1314400"/>
            <a:ext cx="2038128" cy="920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3390370" y="1620654"/>
                <a:ext cx="3257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1" i="1" smtClean="0">
                          <a:solidFill>
                            <a:srgbClr val="33FF00"/>
                          </a:solidFill>
                          <a:latin typeface="Cambria Math" panose="02040503050406030204" pitchFamily="18" charset="0"/>
                        </a:rPr>
                        <m:t>𝒀</m:t>
                      </m:r>
                    </m:oMath>
                  </m:oMathPara>
                </a14:m>
                <a:endParaRPr lang="fr-FR" sz="1200" b="1" dirty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370" y="1620654"/>
                <a:ext cx="325730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1111175" y="1438812"/>
                <a:ext cx="4074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1200" b="1" dirty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1438812"/>
                <a:ext cx="407484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1111175" y="1771347"/>
                <a:ext cx="4074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1200" b="1" dirty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1771347"/>
                <a:ext cx="407483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llipse 2"/>
          <p:cNvSpPr/>
          <p:nvPr/>
        </p:nvSpPr>
        <p:spPr>
          <a:xfrm>
            <a:off x="5829300" y="2142531"/>
            <a:ext cx="60841" cy="6118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>
                <a:off x="6690048" y="2142531"/>
                <a:ext cx="348942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1050" dirty="0" err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0048" y="2142531"/>
                <a:ext cx="348942" cy="25391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Ellipse 25"/>
          <p:cNvSpPr/>
          <p:nvPr/>
        </p:nvSpPr>
        <p:spPr>
          <a:xfrm>
            <a:off x="6834099" y="2137725"/>
            <a:ext cx="60841" cy="61183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5679061" y="1911512"/>
                <a:ext cx="36131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1050" dirty="0" err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9061" y="1911512"/>
                <a:ext cx="361317" cy="2616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/>
              <p:cNvSpPr txBox="1"/>
              <p:nvPr/>
            </p:nvSpPr>
            <p:spPr>
              <a:xfrm>
                <a:off x="214313" y="2203855"/>
                <a:ext cx="4375177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>
                    <a:solidFill>
                      <a:schemeClr val="bg1"/>
                    </a:solidFill>
                  </a:rPr>
                  <a:t>Algorithm</a:t>
                </a:r>
              </a:p>
              <a:p>
                <a:pPr lvl="1"/>
                <a:r>
                  <a:rPr lang="fr-FR" sz="1100" dirty="0">
                    <a:solidFill>
                      <a:schemeClr val="bg1"/>
                    </a:solidFill>
                  </a:rPr>
                  <a:t>1)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Draw</a:t>
                </a:r>
                <a:r>
                  <a:rPr lang="fr-FR" sz="1100" dirty="0">
                    <a:solidFill>
                      <a:schemeClr val="bg1"/>
                    </a:solidFill>
                  </a:rPr>
                  <a:t> 2 points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sz="11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 and capture the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physical</a:t>
                </a:r>
                <a:r>
                  <a:rPr lang="fr-FR" sz="1100" dirty="0">
                    <a:solidFill>
                      <a:schemeClr val="bg1"/>
                    </a:solidFill>
                  </a:rPr>
                  <a:t> signal </a:t>
                </a:r>
                <a14:m>
                  <m:oMath xmlns:m="http://schemas.openxmlformats.org/officeDocument/2006/math"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1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13" y="2203855"/>
                <a:ext cx="4375177" cy="677108"/>
              </a:xfrm>
              <a:prstGeom prst="rect">
                <a:avLst/>
              </a:prstGeom>
              <a:blipFill>
                <a:blip r:embed="rId12"/>
                <a:stretch>
                  <a:fillRect l="-557" t="-2703" r="-557" b="-54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Ellipse 41"/>
          <p:cNvSpPr/>
          <p:nvPr/>
        </p:nvSpPr>
        <p:spPr>
          <a:xfrm>
            <a:off x="6376657" y="2143069"/>
            <a:ext cx="60841" cy="6118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/>
              <p:cNvSpPr txBox="1"/>
              <p:nvPr/>
            </p:nvSpPr>
            <p:spPr>
              <a:xfrm>
                <a:off x="6226418" y="1912050"/>
                <a:ext cx="352084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1050" dirty="0" err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3" name="ZoneTexte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6418" y="1912050"/>
                <a:ext cx="352084" cy="25391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/>
              <p:cNvSpPr txBox="1"/>
              <p:nvPr/>
            </p:nvSpPr>
            <p:spPr>
              <a:xfrm>
                <a:off x="205446" y="2893837"/>
                <a:ext cx="457713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lang="fr-FR" sz="1100" dirty="0">
                    <a:solidFill>
                      <a:schemeClr val="bg1"/>
                    </a:solidFill>
                  </a:rPr>
                  <a:t>2)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From</a:t>
                </a:r>
                <a:r>
                  <a:rPr lang="fr-FR" sz="11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, use SCA to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identify</a:t>
                </a:r>
                <a:r>
                  <a:rPr lang="fr-FR" sz="1100" dirty="0">
                    <a:solidFill>
                      <a:schemeClr val="bg1"/>
                    </a:solidFill>
                  </a:rPr>
                  <a:t> 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sz="11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 are in the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same</a:t>
                </a:r>
                <a:r>
                  <a:rPr lang="fr-FR" sz="1100" dirty="0">
                    <a:solidFill>
                      <a:schemeClr val="bg1"/>
                    </a:solidFill>
                  </a:rPr>
                  <a:t> state</a:t>
                </a:r>
              </a:p>
            </p:txBody>
          </p:sp>
        </mc:Choice>
        <mc:Fallback xmlns="">
          <p:sp>
            <p:nvSpPr>
              <p:cNvPr id="34" name="ZoneTexte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46" y="2893837"/>
                <a:ext cx="4577133" cy="430887"/>
              </a:xfrm>
              <a:prstGeom prst="rect">
                <a:avLst/>
              </a:prstGeom>
              <a:blipFill>
                <a:blip r:embed="rId14"/>
                <a:stretch>
                  <a:fillRect t="-1429" r="-133"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/>
              <p:cNvSpPr txBox="1"/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1400" dirty="0" err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ZoneTexte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1400" dirty="0" err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à coins arrondis 38"/>
          <p:cNvSpPr/>
          <p:nvPr/>
        </p:nvSpPr>
        <p:spPr>
          <a:xfrm>
            <a:off x="7019875" y="2269743"/>
            <a:ext cx="1888784" cy="40516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0" name="Rectangle à coins arrondis 39"/>
          <p:cNvSpPr/>
          <p:nvPr/>
        </p:nvSpPr>
        <p:spPr>
          <a:xfrm rot="19867295">
            <a:off x="6778547" y="1177275"/>
            <a:ext cx="142938" cy="2915381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7045362" y="2298503"/>
                <a:ext cx="1837811" cy="329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  <m:sup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  <m:sup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5362" y="2298503"/>
                <a:ext cx="1837811" cy="32957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à coins arrondis 51"/>
          <p:cNvSpPr/>
          <p:nvPr/>
        </p:nvSpPr>
        <p:spPr>
          <a:xfrm>
            <a:off x="4922946" y="2847434"/>
            <a:ext cx="1888784" cy="40516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5740426" y="2896125"/>
                <a:ext cx="33374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426" y="2896125"/>
                <a:ext cx="333746" cy="30777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à coins arrondis 54"/>
          <p:cNvSpPr/>
          <p:nvPr/>
        </p:nvSpPr>
        <p:spPr>
          <a:xfrm>
            <a:off x="2323069" y="1324244"/>
            <a:ext cx="341889" cy="285989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/>
              <p:cNvSpPr txBox="1"/>
              <p:nvPr/>
            </p:nvSpPr>
            <p:spPr>
              <a:xfrm>
                <a:off x="205446" y="3324532"/>
                <a:ext cx="4577133" cy="512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lang="fr-FR" sz="1100" dirty="0">
                    <a:solidFill>
                      <a:schemeClr val="bg1"/>
                    </a:solidFill>
                  </a:rPr>
                  <a:t>3)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1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state</m:t>
                    </m:r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==</m:t>
                    </m:r>
                    <m:r>
                      <m:rPr>
                        <m:sty m:val="p"/>
                      </m:rPr>
                      <a:rPr lang="fr-FR" sz="11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state</m:t>
                    </m:r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,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goto</a:t>
                </a:r>
                <a:r>
                  <a:rPr lang="fr-FR" sz="1100" dirty="0">
                    <a:solidFill>
                      <a:schemeClr val="bg1"/>
                    </a:solidFill>
                  </a:rPr>
                  <a:t> (1),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else</a:t>
                </a:r>
                <a:r>
                  <a:rPr lang="fr-FR" sz="1100" dirty="0">
                    <a:solidFill>
                      <a:schemeClr val="bg1"/>
                    </a:solidFill>
                  </a:rPr>
                  <a:t>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draw</a:t>
                </a:r>
                <a:r>
                  <a:rPr lang="fr-FR" sz="1100" dirty="0">
                    <a:solidFill>
                      <a:schemeClr val="bg1"/>
                    </a:solidFill>
                  </a:rPr>
                  <a:t> a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 and capture the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physical</a:t>
                </a:r>
                <a:r>
                  <a:rPr lang="fr-FR" sz="1100" dirty="0">
                    <a:solidFill>
                      <a:schemeClr val="bg1"/>
                    </a:solidFill>
                  </a:rPr>
                  <a:t> signal </a:t>
                </a:r>
                <a14:m>
                  <m:oMath xmlns:m="http://schemas.openxmlformats.org/officeDocument/2006/math"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fr-FR" sz="1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6" name="ZoneTexte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46" y="3324532"/>
                <a:ext cx="4577133" cy="512833"/>
              </a:xfrm>
              <a:prstGeom prst="rect">
                <a:avLst/>
              </a:prstGeom>
              <a:blipFill>
                <a:blip r:embed="rId19"/>
                <a:stretch>
                  <a:fillRect t="-11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ZoneTexte 56"/>
              <p:cNvSpPr txBox="1"/>
              <p:nvPr/>
            </p:nvSpPr>
            <p:spPr>
              <a:xfrm>
                <a:off x="205446" y="3834162"/>
                <a:ext cx="457713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lang="fr-FR" sz="1100" dirty="0">
                    <a:solidFill>
                      <a:schemeClr val="bg1"/>
                    </a:solidFill>
                  </a:rPr>
                  <a:t>4) From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, use SCA to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identify</a:t>
                </a:r>
                <a:r>
                  <a:rPr lang="fr-FR" sz="1100" dirty="0">
                    <a:solidFill>
                      <a:schemeClr val="bg1"/>
                    </a:solidFill>
                  </a:rPr>
                  <a:t> 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 or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 are in the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same</a:t>
                </a:r>
                <a:r>
                  <a:rPr lang="fr-FR" sz="1100" dirty="0">
                    <a:solidFill>
                      <a:schemeClr val="bg1"/>
                    </a:solidFill>
                  </a:rPr>
                  <a:t> state</a:t>
                </a:r>
              </a:p>
            </p:txBody>
          </p:sp>
        </mc:Choice>
        <mc:Fallback xmlns="">
          <p:sp>
            <p:nvSpPr>
              <p:cNvPr id="57" name="ZoneTexte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46" y="3834162"/>
                <a:ext cx="4577133" cy="430887"/>
              </a:xfrm>
              <a:prstGeom prst="rect">
                <a:avLst/>
              </a:prstGeom>
              <a:blipFill>
                <a:blip r:embed="rId20"/>
                <a:stretch>
                  <a:fillRect t="-1408" b="-84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ZoneTexte 57"/>
              <p:cNvSpPr txBox="1"/>
              <p:nvPr/>
            </p:nvSpPr>
            <p:spPr>
              <a:xfrm>
                <a:off x="214313" y="4268060"/>
                <a:ext cx="4577133" cy="512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lang="fr-FR" sz="1100" dirty="0">
                    <a:solidFill>
                      <a:schemeClr val="bg1"/>
                    </a:solidFill>
                  </a:rPr>
                  <a:t>5) For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that</a:t>
                </a:r>
                <a:r>
                  <a:rPr lang="fr-FR" sz="1100" dirty="0">
                    <a:solidFill>
                      <a:schemeClr val="bg1"/>
                    </a:solidFill>
                  </a:rPr>
                  <a:t> are not in the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same</a:t>
                </a:r>
                <a:r>
                  <a:rPr lang="fr-FR" sz="1100" dirty="0">
                    <a:solidFill>
                      <a:schemeClr val="bg1"/>
                    </a:solidFill>
                  </a:rPr>
                  <a:t> state,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draw</a:t>
                </a:r>
                <a:r>
                  <a:rPr lang="fr-FR" sz="1100" dirty="0">
                    <a:solidFill>
                      <a:schemeClr val="bg1"/>
                    </a:solidFill>
                  </a:rPr>
                  <a:t> a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fr-FR" sz="1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8" name="ZoneTexte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13" y="4268060"/>
                <a:ext cx="4577133" cy="512833"/>
              </a:xfrm>
              <a:prstGeom prst="rect">
                <a:avLst/>
              </a:prstGeom>
              <a:blipFill>
                <a:blip r:embed="rId21"/>
                <a:stretch>
                  <a:fillRect t="-11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ZoneTexte 58"/>
          <p:cNvSpPr txBox="1"/>
          <p:nvPr/>
        </p:nvSpPr>
        <p:spPr>
          <a:xfrm>
            <a:off x="205445" y="4743687"/>
            <a:ext cx="4577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100" dirty="0">
                <a:solidFill>
                  <a:schemeClr val="bg1"/>
                </a:solidFill>
              </a:rPr>
              <a:t>6)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/>
              <p:cNvSpPr txBox="1"/>
              <p:nvPr/>
            </p:nvSpPr>
            <p:spPr>
              <a:xfrm>
                <a:off x="6432350" y="2135743"/>
                <a:ext cx="308161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5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fr-FR" sz="1050" dirty="0" err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0" name="ZoneTexte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2350" y="2135743"/>
                <a:ext cx="308161" cy="253916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Ellipse 48"/>
          <p:cNvSpPr/>
          <p:nvPr/>
        </p:nvSpPr>
        <p:spPr>
          <a:xfrm>
            <a:off x="6557181" y="2137725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1" name="Ellipse 60"/>
          <p:cNvSpPr/>
          <p:nvPr/>
        </p:nvSpPr>
        <p:spPr>
          <a:xfrm>
            <a:off x="6341619" y="1752835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2" name="Ellipse 61"/>
          <p:cNvSpPr/>
          <p:nvPr/>
        </p:nvSpPr>
        <p:spPr>
          <a:xfrm>
            <a:off x="6226418" y="154671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3" name="Ellipse 62"/>
          <p:cNvSpPr/>
          <p:nvPr/>
        </p:nvSpPr>
        <p:spPr>
          <a:xfrm>
            <a:off x="6256838" y="1587176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4" name="Ellipse 63"/>
          <p:cNvSpPr/>
          <p:nvPr/>
        </p:nvSpPr>
        <p:spPr>
          <a:xfrm>
            <a:off x="6397663" y="1850867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6538488" y="2114558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6690048" y="237824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6841608" y="2641940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6993168" y="2905631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9" name="Ellipse 68"/>
          <p:cNvSpPr/>
          <p:nvPr/>
        </p:nvSpPr>
        <p:spPr>
          <a:xfrm>
            <a:off x="7144728" y="3169322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0" name="Ellipse 69"/>
          <p:cNvSpPr/>
          <p:nvPr/>
        </p:nvSpPr>
        <p:spPr>
          <a:xfrm>
            <a:off x="7296288" y="343301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1" name="Ellipse 70"/>
          <p:cNvSpPr/>
          <p:nvPr/>
        </p:nvSpPr>
        <p:spPr>
          <a:xfrm>
            <a:off x="7447848" y="3696704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2" name="Ellipse 71"/>
          <p:cNvSpPr/>
          <p:nvPr/>
        </p:nvSpPr>
        <p:spPr>
          <a:xfrm>
            <a:off x="7357129" y="3559122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3" name="Ellipse 72"/>
          <p:cNvSpPr/>
          <p:nvPr/>
        </p:nvSpPr>
        <p:spPr>
          <a:xfrm>
            <a:off x="7235447" y="3355834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4" name="Ellipse 73"/>
          <p:cNvSpPr/>
          <p:nvPr/>
        </p:nvSpPr>
        <p:spPr>
          <a:xfrm>
            <a:off x="7113765" y="3116917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5" name="Ellipse 74"/>
          <p:cNvSpPr/>
          <p:nvPr/>
        </p:nvSpPr>
        <p:spPr>
          <a:xfrm>
            <a:off x="6932327" y="279810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6" name="Ellipse 75"/>
          <p:cNvSpPr/>
          <p:nvPr/>
        </p:nvSpPr>
        <p:spPr>
          <a:xfrm>
            <a:off x="6750889" y="247928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7" name="Ellipse 76"/>
          <p:cNvSpPr/>
          <p:nvPr/>
        </p:nvSpPr>
        <p:spPr>
          <a:xfrm>
            <a:off x="6728528" y="261717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8" name="Ellipse 77"/>
          <p:cNvSpPr/>
          <p:nvPr/>
        </p:nvSpPr>
        <p:spPr>
          <a:xfrm>
            <a:off x="7052924" y="3021557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9" name="Ellipse 78"/>
          <p:cNvSpPr/>
          <p:nvPr/>
        </p:nvSpPr>
        <p:spPr>
          <a:xfrm>
            <a:off x="6571704" y="2676765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0" name="Ellipse 79"/>
          <p:cNvSpPr/>
          <p:nvPr/>
        </p:nvSpPr>
        <p:spPr>
          <a:xfrm>
            <a:off x="6268039" y="279810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1" name="Ellipse 80"/>
          <p:cNvSpPr/>
          <p:nvPr/>
        </p:nvSpPr>
        <p:spPr>
          <a:xfrm>
            <a:off x="5964374" y="2919441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2" name="Ellipse 81"/>
          <p:cNvSpPr/>
          <p:nvPr/>
        </p:nvSpPr>
        <p:spPr>
          <a:xfrm>
            <a:off x="5768459" y="2987666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3" name="Ellipse 82"/>
          <p:cNvSpPr/>
          <p:nvPr/>
        </p:nvSpPr>
        <p:spPr>
          <a:xfrm>
            <a:off x="6124836" y="2853230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4" name="Ellipse 83"/>
          <p:cNvSpPr/>
          <p:nvPr/>
        </p:nvSpPr>
        <p:spPr>
          <a:xfrm>
            <a:off x="6226699" y="281554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5" name="Ellipse 84"/>
          <p:cNvSpPr/>
          <p:nvPr/>
        </p:nvSpPr>
        <p:spPr>
          <a:xfrm>
            <a:off x="6449055" y="2732294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6" name="Ellipse 85"/>
          <p:cNvSpPr/>
          <p:nvPr/>
        </p:nvSpPr>
        <p:spPr>
          <a:xfrm>
            <a:off x="6654363" y="264617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7" name="Ellipse 86"/>
          <p:cNvSpPr/>
          <p:nvPr/>
        </p:nvSpPr>
        <p:spPr>
          <a:xfrm>
            <a:off x="6934866" y="2545988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8" name="Ellipse 87"/>
          <p:cNvSpPr/>
          <p:nvPr/>
        </p:nvSpPr>
        <p:spPr>
          <a:xfrm>
            <a:off x="7215369" y="244580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9" name="Ellipse 88"/>
          <p:cNvSpPr/>
          <p:nvPr/>
        </p:nvSpPr>
        <p:spPr>
          <a:xfrm>
            <a:off x="7083887" y="2496896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0" name="Ellipse 89"/>
          <p:cNvSpPr/>
          <p:nvPr/>
        </p:nvSpPr>
        <p:spPr>
          <a:xfrm>
            <a:off x="7387007" y="2393026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1" name="Ellipse 90"/>
          <p:cNvSpPr/>
          <p:nvPr/>
        </p:nvSpPr>
        <p:spPr>
          <a:xfrm>
            <a:off x="7675520" y="2280410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2" name="Ellipse 91"/>
          <p:cNvSpPr/>
          <p:nvPr/>
        </p:nvSpPr>
        <p:spPr>
          <a:xfrm>
            <a:off x="7964033" y="2167794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3" name="Ellipse 92"/>
          <p:cNvSpPr/>
          <p:nvPr/>
        </p:nvSpPr>
        <p:spPr>
          <a:xfrm>
            <a:off x="8173808" y="2089042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4" name="Ellipse 93"/>
          <p:cNvSpPr/>
          <p:nvPr/>
        </p:nvSpPr>
        <p:spPr>
          <a:xfrm>
            <a:off x="7870795" y="2212587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6" name="Ellipse 95"/>
          <p:cNvSpPr/>
          <p:nvPr/>
        </p:nvSpPr>
        <p:spPr>
          <a:xfrm>
            <a:off x="7547469" y="2323590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7" name="Ellipse 96"/>
          <p:cNvSpPr/>
          <p:nvPr/>
        </p:nvSpPr>
        <p:spPr>
          <a:xfrm>
            <a:off x="8355294" y="202785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8" name="Ellipse 97"/>
          <p:cNvSpPr/>
          <p:nvPr/>
        </p:nvSpPr>
        <p:spPr>
          <a:xfrm>
            <a:off x="6722797" y="1763962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9" name="Ellipse 98"/>
          <p:cNvSpPr/>
          <p:nvPr/>
        </p:nvSpPr>
        <p:spPr>
          <a:xfrm>
            <a:off x="6595213" y="1613165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00" name="Ellipse 99"/>
          <p:cNvSpPr/>
          <p:nvPr/>
        </p:nvSpPr>
        <p:spPr>
          <a:xfrm>
            <a:off x="6467629" y="1462368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01" name="Ellipse 100"/>
          <p:cNvSpPr/>
          <p:nvPr/>
        </p:nvSpPr>
        <p:spPr>
          <a:xfrm>
            <a:off x="6803276" y="1850867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02" name="Ellipse 101"/>
          <p:cNvSpPr/>
          <p:nvPr/>
        </p:nvSpPr>
        <p:spPr>
          <a:xfrm>
            <a:off x="6932326" y="2006577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03" name="Ellipse 102"/>
          <p:cNvSpPr/>
          <p:nvPr/>
        </p:nvSpPr>
        <p:spPr>
          <a:xfrm>
            <a:off x="7018782" y="211963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04" name="Ellipse 103"/>
          <p:cNvSpPr/>
          <p:nvPr/>
        </p:nvSpPr>
        <p:spPr>
          <a:xfrm>
            <a:off x="7105238" y="223268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05" name="Ellipse 104"/>
          <p:cNvSpPr/>
          <p:nvPr/>
        </p:nvSpPr>
        <p:spPr>
          <a:xfrm>
            <a:off x="7201487" y="2331556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10" name="Ellipse 109"/>
          <p:cNvSpPr/>
          <p:nvPr/>
        </p:nvSpPr>
        <p:spPr>
          <a:xfrm>
            <a:off x="7392774" y="2560074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13" name="Ellipse 112"/>
          <p:cNvSpPr/>
          <p:nvPr/>
        </p:nvSpPr>
        <p:spPr>
          <a:xfrm>
            <a:off x="7596154" y="2787726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14" name="Ellipse 113"/>
          <p:cNvSpPr/>
          <p:nvPr/>
        </p:nvSpPr>
        <p:spPr>
          <a:xfrm>
            <a:off x="7688944" y="2893012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15" name="Ellipse 114"/>
          <p:cNvSpPr/>
          <p:nvPr/>
        </p:nvSpPr>
        <p:spPr>
          <a:xfrm>
            <a:off x="7450410" y="261717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16" name="Ellipse 115"/>
          <p:cNvSpPr/>
          <p:nvPr/>
        </p:nvSpPr>
        <p:spPr>
          <a:xfrm>
            <a:off x="7964032" y="3230505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17" name="Ellipse 116"/>
          <p:cNvSpPr/>
          <p:nvPr/>
        </p:nvSpPr>
        <p:spPr>
          <a:xfrm>
            <a:off x="8091035" y="340152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18" name="Ellipse 117"/>
          <p:cNvSpPr/>
          <p:nvPr/>
        </p:nvSpPr>
        <p:spPr>
          <a:xfrm>
            <a:off x="8234649" y="3556511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19" name="Ellipse 118"/>
          <p:cNvSpPr/>
          <p:nvPr/>
        </p:nvSpPr>
        <p:spPr>
          <a:xfrm>
            <a:off x="8378263" y="371149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20" name="Ellipse 119"/>
          <p:cNvSpPr/>
          <p:nvPr/>
        </p:nvSpPr>
        <p:spPr>
          <a:xfrm>
            <a:off x="8317422" y="364843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21" name="Ellipse 120"/>
          <p:cNvSpPr/>
          <p:nvPr/>
        </p:nvSpPr>
        <p:spPr>
          <a:xfrm>
            <a:off x="8030194" y="3317891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22" name="Rectangle à coins arrondis 121"/>
          <p:cNvSpPr/>
          <p:nvPr/>
        </p:nvSpPr>
        <p:spPr>
          <a:xfrm>
            <a:off x="2316909" y="1631520"/>
            <a:ext cx="341889" cy="285989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23" name="Rectangle à coins arrondis 122"/>
          <p:cNvSpPr/>
          <p:nvPr/>
        </p:nvSpPr>
        <p:spPr>
          <a:xfrm>
            <a:off x="2323069" y="1937781"/>
            <a:ext cx="341889" cy="285989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5" name="Espace réservé du contenu 2">
            <a:extLst>
              <a:ext uri="{FF2B5EF4-FFF2-40B4-BE49-F238E27FC236}">
                <a16:creationId xmlns:a16="http://schemas.microsoft.com/office/drawing/2014/main" id="{AD6F31DE-2407-4A16-A4D4-558C71E6158D}"/>
              </a:ext>
            </a:extLst>
          </p:cNvPr>
          <p:cNvSpPr txBox="1">
            <a:spLocks/>
          </p:cNvSpPr>
          <p:nvPr/>
        </p:nvSpPr>
        <p:spPr>
          <a:xfrm>
            <a:off x="263792" y="666750"/>
            <a:ext cx="8677656" cy="4388954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3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Example “model extraction attack”</a:t>
            </a:r>
          </a:p>
          <a:p>
            <a:pPr lvl="1"/>
            <a:r>
              <a:rPr lang="en-US" sz="1200" b="1" dirty="0">
                <a:solidFill>
                  <a:schemeClr val="bg1"/>
                </a:solidFill>
              </a:rPr>
              <a:t>Goal</a:t>
            </a:r>
            <a:r>
              <a:rPr lang="en-US" sz="1200" dirty="0">
                <a:solidFill>
                  <a:schemeClr val="bg1"/>
                </a:solidFill>
              </a:rPr>
              <a:t>: Stealing IP of a model </a:t>
            </a:r>
            <a:r>
              <a:rPr lang="en-US" sz="1200" b="1" dirty="0">
                <a:solidFill>
                  <a:schemeClr val="bg1"/>
                </a:solidFill>
              </a:rPr>
              <a:t>AND </a:t>
            </a:r>
            <a:r>
              <a:rPr lang="en-US" sz="1200" dirty="0">
                <a:solidFill>
                  <a:schemeClr val="bg1"/>
                </a:solidFill>
              </a:rPr>
              <a:t>the performance of a model</a:t>
            </a:r>
          </a:p>
        </p:txBody>
      </p:sp>
    </p:spTree>
    <p:extLst>
      <p:ext uri="{BB962C8B-B14F-4D97-AF65-F5344CB8AC3E}">
        <p14:creationId xmlns:p14="http://schemas.microsoft.com/office/powerpoint/2010/main" val="382968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8" grpId="0"/>
      <p:bldP spid="28" grpId="1"/>
      <p:bldP spid="26" grpId="0" animBg="1"/>
      <p:bldP spid="26" grpId="1" animBg="1"/>
      <p:bldP spid="7" grpId="0"/>
      <p:bldP spid="7" grpId="1"/>
      <p:bldP spid="41" grpId="0"/>
      <p:bldP spid="42" grpId="0" animBg="1"/>
      <p:bldP spid="42" grpId="1" animBg="1"/>
      <p:bldP spid="43" grpId="0"/>
      <p:bldP spid="43" grpId="1"/>
      <p:bldP spid="34" grpId="0"/>
      <p:bldP spid="37" grpId="0"/>
      <p:bldP spid="38" grpId="0"/>
      <p:bldP spid="39" grpId="0" animBg="1"/>
      <p:bldP spid="39" grpId="1" animBg="1"/>
      <p:bldP spid="40" grpId="0" animBg="1"/>
      <p:bldP spid="40" grpId="1" animBg="1"/>
      <p:bldP spid="51" grpId="0"/>
      <p:bldP spid="51" grpId="1"/>
      <p:bldP spid="52" grpId="0" animBg="1"/>
      <p:bldP spid="52" grpId="1" animBg="1"/>
      <p:bldP spid="53" grpId="0"/>
      <p:bldP spid="53" grpId="1"/>
      <p:bldP spid="55" grpId="0" animBg="1"/>
      <p:bldP spid="55" grpId="1" animBg="1"/>
      <p:bldP spid="56" grpId="0"/>
      <p:bldP spid="57" grpId="0"/>
      <p:bldP spid="58" grpId="0"/>
      <p:bldP spid="59" grpId="0"/>
      <p:bldP spid="50" grpId="0"/>
      <p:bldP spid="50" grpId="1"/>
      <p:bldP spid="49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10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2" grpId="1" animBg="1"/>
      <p:bldP spid="1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75" y="1411876"/>
            <a:ext cx="3590006" cy="252432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Fidelity-based</a:t>
            </a:r>
            <a:r>
              <a:rPr lang="fr-FR" sz="2000" dirty="0"/>
              <a:t> extraction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9" y="1314400"/>
            <a:ext cx="2038128" cy="920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3390370" y="1620654"/>
                <a:ext cx="3257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1" i="1" smtClean="0">
                          <a:solidFill>
                            <a:srgbClr val="33FF00"/>
                          </a:solidFill>
                          <a:latin typeface="Cambria Math" panose="02040503050406030204" pitchFamily="18" charset="0"/>
                        </a:rPr>
                        <m:t>𝒀</m:t>
                      </m:r>
                    </m:oMath>
                  </m:oMathPara>
                </a14:m>
                <a:endParaRPr lang="fr-FR" sz="1200" b="1" dirty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370" y="1620654"/>
                <a:ext cx="325730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1111175" y="1438812"/>
                <a:ext cx="4074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1200" b="1" dirty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1438812"/>
                <a:ext cx="407484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1111175" y="1771347"/>
                <a:ext cx="4074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1200" b="1" dirty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1771347"/>
                <a:ext cx="407483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1400" dirty="0" err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1400" dirty="0" err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à coins arrondis 5"/>
          <p:cNvSpPr/>
          <p:nvPr/>
        </p:nvSpPr>
        <p:spPr>
          <a:xfrm>
            <a:off x="1228588" y="3377896"/>
            <a:ext cx="2257867" cy="748281"/>
          </a:xfrm>
          <a:prstGeom prst="roundRect">
            <a:avLst/>
          </a:prstGeom>
          <a:noFill/>
          <a:ln w="12700">
            <a:solidFill>
              <a:srgbClr val="09A7B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06" name="Rectangle à coins arrondis 105"/>
          <p:cNvSpPr/>
          <p:nvPr/>
        </p:nvSpPr>
        <p:spPr>
          <a:xfrm>
            <a:off x="2323069" y="1949384"/>
            <a:ext cx="341889" cy="285989"/>
          </a:xfrm>
          <a:prstGeom prst="roundRect">
            <a:avLst/>
          </a:prstGeom>
          <a:noFill/>
          <a:ln w="12700">
            <a:solidFill>
              <a:srgbClr val="09A7B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10"/>
              <p:cNvSpPr/>
              <p:nvPr/>
            </p:nvSpPr>
            <p:spPr>
              <a:xfrm>
                <a:off x="1125039" y="3377896"/>
                <a:ext cx="2361416" cy="7482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2,1</m:t>
                              </m:r>
                            </m:sub>
                            <m:sup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2,2</m:t>
                              </m:r>
                            </m:sub>
                            <m:sup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den>
                      </m:f>
                      <m:sSub>
                        <m:sSubPr>
                          <m:ctrlP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2,2</m:t>
                              </m:r>
                            </m:sub>
                            <m:sup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1" name="Rectangle 1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039" y="3377896"/>
                <a:ext cx="2361416" cy="74828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à coins arrondis 22"/>
          <p:cNvSpPr/>
          <p:nvPr/>
        </p:nvSpPr>
        <p:spPr>
          <a:xfrm>
            <a:off x="65202" y="2359784"/>
            <a:ext cx="2257867" cy="748281"/>
          </a:xfrm>
          <a:prstGeom prst="roundRect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-38347" y="2359784"/>
                <a:ext cx="2361416" cy="7482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0,1</m:t>
                              </m:r>
                            </m:sub>
                            <m:sup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0,2</m:t>
                              </m:r>
                            </m:sub>
                            <m:sup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den>
                      </m:f>
                      <m:sSub>
                        <m:sSubPr>
                          <m:ctrlP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0,2</m:t>
                              </m:r>
                            </m:sub>
                            <m:sup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347" y="2359784"/>
                <a:ext cx="2361416" cy="74828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à coins arrondis 26"/>
          <p:cNvSpPr/>
          <p:nvPr/>
        </p:nvSpPr>
        <p:spPr>
          <a:xfrm>
            <a:off x="2426618" y="2359783"/>
            <a:ext cx="2257867" cy="748281"/>
          </a:xfrm>
          <a:prstGeom prst="roundRect">
            <a:avLst/>
          </a:prstGeom>
          <a:noFill/>
          <a:ln w="12700">
            <a:solidFill>
              <a:srgbClr val="33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2323069" y="2359783"/>
                <a:ext cx="2350772" cy="7477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1,1</m:t>
                              </m:r>
                            </m:sub>
                            <m:sup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sub>
                            <m:sup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den>
                      </m:f>
                      <m:sSub>
                        <m:sSubPr>
                          <m:ctrlP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sub>
                            <m:sup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3069" y="2359783"/>
                <a:ext cx="2350772" cy="74770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à coins arrondis 28"/>
          <p:cNvSpPr/>
          <p:nvPr/>
        </p:nvSpPr>
        <p:spPr>
          <a:xfrm>
            <a:off x="2323069" y="1313859"/>
            <a:ext cx="341889" cy="285989"/>
          </a:xfrm>
          <a:prstGeom prst="roundRect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0" name="Rectangle à coins arrondis 29"/>
          <p:cNvSpPr/>
          <p:nvPr/>
        </p:nvSpPr>
        <p:spPr>
          <a:xfrm>
            <a:off x="2329913" y="1639310"/>
            <a:ext cx="341889" cy="285989"/>
          </a:xfrm>
          <a:prstGeom prst="roundRect">
            <a:avLst/>
          </a:prstGeom>
          <a:noFill/>
          <a:ln w="12700">
            <a:solidFill>
              <a:srgbClr val="33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/>
              <p:cNvSpPr txBox="1"/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1400" dirty="0" err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ZoneTexte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/>
              <p:cNvSpPr txBox="1"/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1400" dirty="0" err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ZoneTexte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Ellipse 44"/>
          <p:cNvSpPr/>
          <p:nvPr/>
        </p:nvSpPr>
        <p:spPr>
          <a:xfrm>
            <a:off x="6341619" y="1752835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6" name="Ellipse 45"/>
          <p:cNvSpPr/>
          <p:nvPr/>
        </p:nvSpPr>
        <p:spPr>
          <a:xfrm>
            <a:off x="6226418" y="154671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6256838" y="1587176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6397663" y="1850867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6538488" y="2114558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0" name="Ellipse 49"/>
          <p:cNvSpPr/>
          <p:nvPr/>
        </p:nvSpPr>
        <p:spPr>
          <a:xfrm>
            <a:off x="6690048" y="237824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1" name="Ellipse 50"/>
          <p:cNvSpPr/>
          <p:nvPr/>
        </p:nvSpPr>
        <p:spPr>
          <a:xfrm>
            <a:off x="6841608" y="2641940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2" name="Ellipse 51"/>
          <p:cNvSpPr/>
          <p:nvPr/>
        </p:nvSpPr>
        <p:spPr>
          <a:xfrm>
            <a:off x="6993168" y="2905631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3" name="Ellipse 52"/>
          <p:cNvSpPr/>
          <p:nvPr/>
        </p:nvSpPr>
        <p:spPr>
          <a:xfrm>
            <a:off x="7144728" y="3169322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4" name="Ellipse 53"/>
          <p:cNvSpPr/>
          <p:nvPr/>
        </p:nvSpPr>
        <p:spPr>
          <a:xfrm>
            <a:off x="7296288" y="343301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5" name="Ellipse 54"/>
          <p:cNvSpPr/>
          <p:nvPr/>
        </p:nvSpPr>
        <p:spPr>
          <a:xfrm>
            <a:off x="7447848" y="3696704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6" name="Ellipse 55"/>
          <p:cNvSpPr/>
          <p:nvPr/>
        </p:nvSpPr>
        <p:spPr>
          <a:xfrm>
            <a:off x="7357129" y="3559122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7" name="Ellipse 56"/>
          <p:cNvSpPr/>
          <p:nvPr/>
        </p:nvSpPr>
        <p:spPr>
          <a:xfrm>
            <a:off x="7235447" y="3355834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8" name="Ellipse 57"/>
          <p:cNvSpPr/>
          <p:nvPr/>
        </p:nvSpPr>
        <p:spPr>
          <a:xfrm>
            <a:off x="7113765" y="3116917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9" name="Ellipse 58"/>
          <p:cNvSpPr/>
          <p:nvPr/>
        </p:nvSpPr>
        <p:spPr>
          <a:xfrm>
            <a:off x="6932327" y="279810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0" name="Ellipse 59"/>
          <p:cNvSpPr/>
          <p:nvPr/>
        </p:nvSpPr>
        <p:spPr>
          <a:xfrm>
            <a:off x="6750889" y="247928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1" name="Ellipse 60"/>
          <p:cNvSpPr/>
          <p:nvPr/>
        </p:nvSpPr>
        <p:spPr>
          <a:xfrm>
            <a:off x="6728528" y="261717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2" name="Ellipse 61"/>
          <p:cNvSpPr/>
          <p:nvPr/>
        </p:nvSpPr>
        <p:spPr>
          <a:xfrm>
            <a:off x="7052924" y="3021557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3" name="Ellipse 62"/>
          <p:cNvSpPr/>
          <p:nvPr/>
        </p:nvSpPr>
        <p:spPr>
          <a:xfrm>
            <a:off x="6571704" y="2676765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4" name="Ellipse 63"/>
          <p:cNvSpPr/>
          <p:nvPr/>
        </p:nvSpPr>
        <p:spPr>
          <a:xfrm>
            <a:off x="6268039" y="279810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5964374" y="2919441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5768459" y="2987666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6124836" y="2853230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6226699" y="281554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9" name="Ellipse 68"/>
          <p:cNvSpPr/>
          <p:nvPr/>
        </p:nvSpPr>
        <p:spPr>
          <a:xfrm>
            <a:off x="6449055" y="2732294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0" name="Ellipse 69"/>
          <p:cNvSpPr/>
          <p:nvPr/>
        </p:nvSpPr>
        <p:spPr>
          <a:xfrm>
            <a:off x="6654363" y="264617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1" name="Ellipse 70"/>
          <p:cNvSpPr/>
          <p:nvPr/>
        </p:nvSpPr>
        <p:spPr>
          <a:xfrm>
            <a:off x="6934866" y="2545988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2" name="Ellipse 71"/>
          <p:cNvSpPr/>
          <p:nvPr/>
        </p:nvSpPr>
        <p:spPr>
          <a:xfrm>
            <a:off x="7215369" y="244580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3" name="Ellipse 72"/>
          <p:cNvSpPr/>
          <p:nvPr/>
        </p:nvSpPr>
        <p:spPr>
          <a:xfrm>
            <a:off x="7083887" y="2496896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4" name="Ellipse 73"/>
          <p:cNvSpPr/>
          <p:nvPr/>
        </p:nvSpPr>
        <p:spPr>
          <a:xfrm>
            <a:off x="7387007" y="2393026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5" name="Ellipse 74"/>
          <p:cNvSpPr/>
          <p:nvPr/>
        </p:nvSpPr>
        <p:spPr>
          <a:xfrm>
            <a:off x="7675520" y="2280410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6" name="Ellipse 75"/>
          <p:cNvSpPr/>
          <p:nvPr/>
        </p:nvSpPr>
        <p:spPr>
          <a:xfrm>
            <a:off x="7964033" y="2167794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7" name="Ellipse 76"/>
          <p:cNvSpPr/>
          <p:nvPr/>
        </p:nvSpPr>
        <p:spPr>
          <a:xfrm>
            <a:off x="8173808" y="2089042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8" name="Ellipse 77"/>
          <p:cNvSpPr/>
          <p:nvPr/>
        </p:nvSpPr>
        <p:spPr>
          <a:xfrm>
            <a:off x="7870795" y="2212587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9" name="Ellipse 78"/>
          <p:cNvSpPr/>
          <p:nvPr/>
        </p:nvSpPr>
        <p:spPr>
          <a:xfrm>
            <a:off x="7547469" y="2323590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0" name="Ellipse 79"/>
          <p:cNvSpPr/>
          <p:nvPr/>
        </p:nvSpPr>
        <p:spPr>
          <a:xfrm>
            <a:off x="8355294" y="202785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1" name="Ellipse 80"/>
          <p:cNvSpPr/>
          <p:nvPr/>
        </p:nvSpPr>
        <p:spPr>
          <a:xfrm>
            <a:off x="6722797" y="1763962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2" name="Ellipse 81"/>
          <p:cNvSpPr/>
          <p:nvPr/>
        </p:nvSpPr>
        <p:spPr>
          <a:xfrm>
            <a:off x="6595213" y="1613165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3" name="Ellipse 82"/>
          <p:cNvSpPr/>
          <p:nvPr/>
        </p:nvSpPr>
        <p:spPr>
          <a:xfrm>
            <a:off x="6467629" y="1462368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4" name="Ellipse 83"/>
          <p:cNvSpPr/>
          <p:nvPr/>
        </p:nvSpPr>
        <p:spPr>
          <a:xfrm>
            <a:off x="6803276" y="1850867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5" name="Ellipse 84"/>
          <p:cNvSpPr/>
          <p:nvPr/>
        </p:nvSpPr>
        <p:spPr>
          <a:xfrm>
            <a:off x="6932326" y="2006577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6" name="Ellipse 85"/>
          <p:cNvSpPr/>
          <p:nvPr/>
        </p:nvSpPr>
        <p:spPr>
          <a:xfrm>
            <a:off x="7018782" y="211963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7" name="Ellipse 86"/>
          <p:cNvSpPr/>
          <p:nvPr/>
        </p:nvSpPr>
        <p:spPr>
          <a:xfrm>
            <a:off x="7105238" y="223268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8" name="Ellipse 87"/>
          <p:cNvSpPr/>
          <p:nvPr/>
        </p:nvSpPr>
        <p:spPr>
          <a:xfrm>
            <a:off x="7201487" y="2331556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89" name="Ellipse 88"/>
          <p:cNvSpPr/>
          <p:nvPr/>
        </p:nvSpPr>
        <p:spPr>
          <a:xfrm>
            <a:off x="7392774" y="2560074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0" name="Ellipse 89"/>
          <p:cNvSpPr/>
          <p:nvPr/>
        </p:nvSpPr>
        <p:spPr>
          <a:xfrm>
            <a:off x="7596154" y="2787726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1" name="Ellipse 90"/>
          <p:cNvSpPr/>
          <p:nvPr/>
        </p:nvSpPr>
        <p:spPr>
          <a:xfrm>
            <a:off x="7688944" y="2893012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2" name="Ellipse 91"/>
          <p:cNvSpPr/>
          <p:nvPr/>
        </p:nvSpPr>
        <p:spPr>
          <a:xfrm>
            <a:off x="7450410" y="261717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3" name="Ellipse 92"/>
          <p:cNvSpPr/>
          <p:nvPr/>
        </p:nvSpPr>
        <p:spPr>
          <a:xfrm>
            <a:off x="7964032" y="3230505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4" name="Ellipse 93"/>
          <p:cNvSpPr/>
          <p:nvPr/>
        </p:nvSpPr>
        <p:spPr>
          <a:xfrm>
            <a:off x="8091035" y="340152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6" name="Ellipse 95"/>
          <p:cNvSpPr/>
          <p:nvPr/>
        </p:nvSpPr>
        <p:spPr>
          <a:xfrm>
            <a:off x="8234649" y="3556511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7" name="Ellipse 96"/>
          <p:cNvSpPr/>
          <p:nvPr/>
        </p:nvSpPr>
        <p:spPr>
          <a:xfrm>
            <a:off x="8378263" y="371149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8" name="Ellipse 97"/>
          <p:cNvSpPr/>
          <p:nvPr/>
        </p:nvSpPr>
        <p:spPr>
          <a:xfrm>
            <a:off x="8317422" y="364843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99" name="Ellipse 98"/>
          <p:cNvSpPr/>
          <p:nvPr/>
        </p:nvSpPr>
        <p:spPr>
          <a:xfrm>
            <a:off x="8030194" y="3317891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00" name="Rectangle à coins arrondis 99"/>
          <p:cNvSpPr/>
          <p:nvPr/>
        </p:nvSpPr>
        <p:spPr>
          <a:xfrm>
            <a:off x="2435072" y="4322129"/>
            <a:ext cx="4376658" cy="25141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/>
              <p:cNvSpPr/>
              <p:nvPr/>
            </p:nvSpPr>
            <p:spPr>
              <a:xfrm>
                <a:off x="2435072" y="4298912"/>
                <a:ext cx="4376658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FF0000"/>
                    </a:solidFill>
                  </a:rPr>
                  <a:t>Compute least-squares solution to equation </a:t>
                </a:r>
                <a14:m>
                  <m:oMath xmlns:m="http://schemas.openxmlformats.org/officeDocument/2006/math">
                    <m:r>
                      <a:rPr lang="fr-FR" sz="1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sSub>
                      <m:sSubPr>
                        <m:ctrlP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fr-FR" sz="1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1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fr-FR" sz="1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1" name="Rectangle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072" y="4298912"/>
                <a:ext cx="4376658" cy="276999"/>
              </a:xfrm>
              <a:prstGeom prst="rect">
                <a:avLst/>
              </a:prstGeom>
              <a:blipFill>
                <a:blip r:embed="rId14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Espace réservé du contenu 2">
            <a:extLst>
              <a:ext uri="{FF2B5EF4-FFF2-40B4-BE49-F238E27FC236}">
                <a16:creationId xmlns:a16="http://schemas.microsoft.com/office/drawing/2014/main" id="{6179931F-8047-4870-AF45-3CDE33301F2C}"/>
              </a:ext>
            </a:extLst>
          </p:cNvPr>
          <p:cNvSpPr txBox="1">
            <a:spLocks/>
          </p:cNvSpPr>
          <p:nvPr/>
        </p:nvSpPr>
        <p:spPr>
          <a:xfrm>
            <a:off x="263792" y="666750"/>
            <a:ext cx="8677656" cy="4388954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15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Example “model extraction attack”</a:t>
            </a:r>
          </a:p>
          <a:p>
            <a:pPr lvl="1"/>
            <a:r>
              <a:rPr lang="en-US" sz="1200" b="1" dirty="0">
                <a:solidFill>
                  <a:schemeClr val="bg1"/>
                </a:solidFill>
              </a:rPr>
              <a:t>Goal</a:t>
            </a:r>
            <a:r>
              <a:rPr lang="en-US" sz="1200" dirty="0">
                <a:solidFill>
                  <a:schemeClr val="bg1"/>
                </a:solidFill>
              </a:rPr>
              <a:t>: Stealing IP of a model </a:t>
            </a:r>
            <a:r>
              <a:rPr lang="en-US" sz="1200" b="1" dirty="0">
                <a:solidFill>
                  <a:schemeClr val="bg1"/>
                </a:solidFill>
              </a:rPr>
              <a:t>AND </a:t>
            </a:r>
            <a:r>
              <a:rPr lang="en-US" sz="1200" dirty="0">
                <a:solidFill>
                  <a:schemeClr val="bg1"/>
                </a:solidFill>
              </a:rPr>
              <a:t>the performance of a model</a:t>
            </a:r>
          </a:p>
        </p:txBody>
      </p:sp>
    </p:spTree>
    <p:extLst>
      <p:ext uri="{BB962C8B-B14F-4D97-AF65-F5344CB8AC3E}">
        <p14:creationId xmlns:p14="http://schemas.microsoft.com/office/powerpoint/2010/main" val="85479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6" grpId="0" animBg="1"/>
      <p:bldP spid="111" grpId="0"/>
      <p:bldP spid="23" grpId="0" animBg="1"/>
      <p:bldP spid="24" grpId="0"/>
      <p:bldP spid="27" grpId="0" animBg="1"/>
      <p:bldP spid="28" grpId="0"/>
      <p:bldP spid="29" grpId="0" animBg="1"/>
      <p:bldP spid="30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0" grpId="1" animBg="1"/>
      <p:bldP spid="101" grpId="0"/>
      <p:bldP spid="10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2225435"/>
            <a:ext cx="8674683" cy="553998"/>
          </a:xfrm>
        </p:spPr>
        <p:txBody>
          <a:bodyPr/>
          <a:lstStyle/>
          <a:p>
            <a:r>
              <a:rPr lang="fr-FR" sz="2000" dirty="0" err="1"/>
              <a:t>Using</a:t>
            </a:r>
            <a:r>
              <a:rPr lang="fr-FR" sz="2000" dirty="0"/>
              <a:t> </a:t>
            </a:r>
            <a:r>
              <a:rPr lang="fr-FR" sz="2000" dirty="0" err="1"/>
              <a:t>side-channel</a:t>
            </a:r>
            <a:r>
              <a:rPr lang="fr-FR" sz="2000" dirty="0"/>
              <a:t> </a:t>
            </a:r>
            <a:r>
              <a:rPr lang="fr-FR" sz="2000" dirty="0" err="1"/>
              <a:t>attacks</a:t>
            </a:r>
            <a:r>
              <a:rPr lang="fr-FR" sz="2000" dirty="0"/>
              <a:t> to </a:t>
            </a:r>
            <a:r>
              <a:rPr lang="fr-FR" sz="2000" dirty="0" err="1"/>
              <a:t>extract</a:t>
            </a:r>
            <a:r>
              <a:rPr lang="fr-FR" sz="2000" dirty="0"/>
              <a:t> the </a:t>
            </a:r>
            <a:r>
              <a:rPr lang="fr-FR" sz="2000" dirty="0" err="1"/>
              <a:t>critical</a:t>
            </a:r>
            <a:r>
              <a:rPr lang="fr-FR" sz="2000" dirty="0"/>
              <a:t> points</a:t>
            </a:r>
            <a:br>
              <a:rPr lang="fr-FR" sz="2000" dirty="0"/>
            </a:br>
            <a:r>
              <a:rPr lang="fr-FR" sz="2000" dirty="0"/>
              <a:t>(SCA </a:t>
            </a:r>
            <a:r>
              <a:rPr lang="fr-FR" sz="2000" dirty="0" err="1"/>
              <a:t>Vulnerability</a:t>
            </a:r>
            <a:r>
              <a:rPr lang="fr-FR" sz="20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79564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75" y="1411876"/>
            <a:ext cx="3590006" cy="252432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Fidelity-based</a:t>
            </a:r>
            <a:r>
              <a:rPr lang="fr-FR" sz="2000" dirty="0"/>
              <a:t> extraction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9" y="1314400"/>
            <a:ext cx="2038128" cy="920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3390370" y="1620654"/>
                <a:ext cx="3257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1" i="1" smtClean="0">
                          <a:solidFill>
                            <a:srgbClr val="33FF00"/>
                          </a:solidFill>
                          <a:latin typeface="Cambria Math" panose="02040503050406030204" pitchFamily="18" charset="0"/>
                        </a:rPr>
                        <m:t>𝒀</m:t>
                      </m:r>
                    </m:oMath>
                  </m:oMathPara>
                </a14:m>
                <a:endParaRPr lang="fr-FR" sz="1200" b="1" dirty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370" y="1620654"/>
                <a:ext cx="325730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1111175" y="1438812"/>
                <a:ext cx="4074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1200" b="1" dirty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1438812"/>
                <a:ext cx="407484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1111175" y="1771347"/>
                <a:ext cx="4074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1200" b="1" dirty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1771347"/>
                <a:ext cx="407483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/>
              <p:cNvSpPr txBox="1"/>
              <p:nvPr/>
            </p:nvSpPr>
            <p:spPr>
              <a:xfrm>
                <a:off x="214313" y="2203855"/>
                <a:ext cx="4375177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>
                    <a:solidFill>
                      <a:schemeClr val="bg1"/>
                    </a:solidFill>
                  </a:rPr>
                  <a:t>Algorithm</a:t>
                </a:r>
              </a:p>
              <a:p>
                <a:pPr lvl="1"/>
                <a:r>
                  <a:rPr lang="fr-FR" sz="1100" dirty="0">
                    <a:solidFill>
                      <a:schemeClr val="bg1"/>
                    </a:solidFill>
                  </a:rPr>
                  <a:t>1)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Draw</a:t>
                </a:r>
                <a:r>
                  <a:rPr lang="fr-FR" sz="1100" dirty="0">
                    <a:solidFill>
                      <a:schemeClr val="bg1"/>
                    </a:solidFill>
                  </a:rPr>
                  <a:t> 2 points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sz="11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 and capture the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physical</a:t>
                </a:r>
                <a:r>
                  <a:rPr lang="fr-FR" sz="1100" dirty="0">
                    <a:solidFill>
                      <a:schemeClr val="bg1"/>
                    </a:solidFill>
                  </a:rPr>
                  <a:t> signal </a:t>
                </a:r>
                <a14:m>
                  <m:oMath xmlns:m="http://schemas.openxmlformats.org/officeDocument/2006/math"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1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13" y="2203855"/>
                <a:ext cx="4375177" cy="677108"/>
              </a:xfrm>
              <a:prstGeom prst="rect">
                <a:avLst/>
              </a:prstGeom>
              <a:blipFill>
                <a:blip r:embed="rId8"/>
                <a:stretch>
                  <a:fillRect l="-557" t="-2703" r="-557" b="-54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/>
              <p:cNvSpPr txBox="1"/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1400" dirty="0" err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ZoneTexte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1400" dirty="0" err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à coins arrondis 38"/>
          <p:cNvSpPr/>
          <p:nvPr/>
        </p:nvSpPr>
        <p:spPr>
          <a:xfrm>
            <a:off x="7019875" y="2269743"/>
            <a:ext cx="1888784" cy="40516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0" name="Rectangle à coins arrondis 39"/>
          <p:cNvSpPr/>
          <p:nvPr/>
        </p:nvSpPr>
        <p:spPr>
          <a:xfrm rot="19867295">
            <a:off x="6778547" y="1177275"/>
            <a:ext cx="142938" cy="2915381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7045362" y="2298503"/>
                <a:ext cx="1837811" cy="329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  <m:sup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  <m:sup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5362" y="2298503"/>
                <a:ext cx="1837811" cy="3295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à coins arrondis 51"/>
          <p:cNvSpPr/>
          <p:nvPr/>
        </p:nvSpPr>
        <p:spPr>
          <a:xfrm>
            <a:off x="4922946" y="2847434"/>
            <a:ext cx="1888784" cy="40516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5" name="Rectangle à coins arrondis 54"/>
          <p:cNvSpPr/>
          <p:nvPr/>
        </p:nvSpPr>
        <p:spPr>
          <a:xfrm>
            <a:off x="2323069" y="1324244"/>
            <a:ext cx="341889" cy="285989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/>
              <p:cNvSpPr/>
              <p:nvPr/>
            </p:nvSpPr>
            <p:spPr>
              <a:xfrm>
                <a:off x="5740426" y="2896125"/>
                <a:ext cx="33374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5" name="Rectangle 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426" y="2896125"/>
                <a:ext cx="333746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Ellipse 105"/>
          <p:cNvSpPr/>
          <p:nvPr/>
        </p:nvSpPr>
        <p:spPr>
          <a:xfrm>
            <a:off x="5829300" y="2142531"/>
            <a:ext cx="60841" cy="6118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08" name="Ellipse 107"/>
          <p:cNvSpPr/>
          <p:nvPr/>
        </p:nvSpPr>
        <p:spPr>
          <a:xfrm>
            <a:off x="6834099" y="2137725"/>
            <a:ext cx="60841" cy="61183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6300" y="2963917"/>
            <a:ext cx="3041783" cy="679691"/>
          </a:xfrm>
          <a:prstGeom prst="rect">
            <a:avLst/>
          </a:prstGeom>
        </p:spPr>
      </p:pic>
      <p:sp>
        <p:nvSpPr>
          <p:cNvPr id="6" name="Rectangle à coins arrondis 5"/>
          <p:cNvSpPr/>
          <p:nvPr/>
        </p:nvSpPr>
        <p:spPr>
          <a:xfrm>
            <a:off x="1444929" y="3418466"/>
            <a:ext cx="597231" cy="189957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528323" y="4018716"/>
            <a:ext cx="1194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</a:rPr>
              <a:t>0x00000000</a:t>
            </a:r>
          </a:p>
        </p:txBody>
      </p:sp>
      <p:sp>
        <p:nvSpPr>
          <p:cNvPr id="111" name="ZoneTexte 110"/>
          <p:cNvSpPr txBox="1"/>
          <p:nvPr/>
        </p:nvSpPr>
        <p:spPr>
          <a:xfrm>
            <a:off x="3013664" y="4023003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</a:rPr>
              <a:t>0xFFFFFFFF</a:t>
            </a:r>
          </a:p>
        </p:txBody>
      </p:sp>
      <p:cxnSp>
        <p:nvCxnSpPr>
          <p:cNvPr id="10" name="Connecteur droit avec flèche 9"/>
          <p:cNvCxnSpPr>
            <a:stCxn id="6" idx="2"/>
            <a:endCxn id="111" idx="0"/>
          </p:cNvCxnSpPr>
          <p:nvPr/>
        </p:nvCxnSpPr>
        <p:spPr>
          <a:xfrm>
            <a:off x="1743545" y="3608423"/>
            <a:ext cx="1809690" cy="414580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/>
          <p:cNvCxnSpPr>
            <a:stCxn id="6" idx="2"/>
            <a:endCxn id="8" idx="0"/>
          </p:cNvCxnSpPr>
          <p:nvPr/>
        </p:nvCxnSpPr>
        <p:spPr>
          <a:xfrm flipH="1">
            <a:off x="1125602" y="3608423"/>
            <a:ext cx="617943" cy="410293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ZoneTexte 125"/>
              <p:cNvSpPr txBox="1"/>
              <p:nvPr/>
            </p:nvSpPr>
            <p:spPr>
              <a:xfrm>
                <a:off x="2753398" y="3619554"/>
                <a:ext cx="7685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𝒛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6" name="ZoneTexte 1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398" y="3619554"/>
                <a:ext cx="768544" cy="307777"/>
              </a:xfrm>
              <a:prstGeom prst="rect">
                <a:avLst/>
              </a:prstGeom>
              <a:blipFill>
                <a:blip r:embed="rId16"/>
                <a:stretch>
                  <a:fillRect l="-2381" t="-4000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ZoneTexte 126"/>
              <p:cNvSpPr txBox="1"/>
              <p:nvPr/>
            </p:nvSpPr>
            <p:spPr>
              <a:xfrm>
                <a:off x="611860" y="3628291"/>
                <a:ext cx="7685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𝒛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7" name="ZoneTexte 1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860" y="3628291"/>
                <a:ext cx="768544" cy="307777"/>
              </a:xfrm>
              <a:prstGeom prst="rect">
                <a:avLst/>
              </a:prstGeom>
              <a:blipFill>
                <a:blip r:embed="rId17"/>
                <a:stretch>
                  <a:fillRect l="-2381" t="-3922" b="-196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9" name="Groupe 128">
            <a:extLst>
              <a:ext uri="{FF2B5EF4-FFF2-40B4-BE49-F238E27FC236}">
                <a16:creationId xmlns:a16="http://schemas.microsoft.com/office/drawing/2014/main" id="{ECAC35FA-DFAD-4ABF-A639-D8D4A567FFD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62665" y="4289065"/>
            <a:ext cx="1557869" cy="776194"/>
            <a:chOff x="2908973" y="1017863"/>
            <a:chExt cx="3410732" cy="1344383"/>
          </a:xfrm>
        </p:grpSpPr>
        <p:pic>
          <p:nvPicPr>
            <p:cNvPr id="130" name="Image 129">
              <a:extLst>
                <a:ext uri="{FF2B5EF4-FFF2-40B4-BE49-F238E27FC236}">
                  <a16:creationId xmlns:a16="http://schemas.microsoft.com/office/drawing/2014/main" id="{2C2E3291-E6DD-4D8A-AF3D-F326593E7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131" name="Image 130">
              <a:extLst>
                <a:ext uri="{FF2B5EF4-FFF2-40B4-BE49-F238E27FC236}">
                  <a16:creationId xmlns:a16="http://schemas.microsoft.com/office/drawing/2014/main" id="{7D49B389-179E-4F16-A500-62FD07183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132" name="Image 131">
              <a:extLst>
                <a:ext uri="{FF2B5EF4-FFF2-40B4-BE49-F238E27FC236}">
                  <a16:creationId xmlns:a16="http://schemas.microsoft.com/office/drawing/2014/main" id="{C4C474AB-4C43-4B11-BFC8-13BF675E3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133" name="Image 132">
              <a:extLst>
                <a:ext uri="{FF2B5EF4-FFF2-40B4-BE49-F238E27FC236}">
                  <a16:creationId xmlns:a16="http://schemas.microsoft.com/office/drawing/2014/main" id="{48B88E15-21CA-43FB-A0E2-4D7055947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134" name="Image 133">
              <a:extLst>
                <a:ext uri="{FF2B5EF4-FFF2-40B4-BE49-F238E27FC236}">
                  <a16:creationId xmlns:a16="http://schemas.microsoft.com/office/drawing/2014/main" id="{EA5E932C-3028-4DC0-8BE2-A637DD162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958" y="4284150"/>
            <a:ext cx="1810300" cy="765376"/>
          </a:xfrm>
          <a:prstGeom prst="rect">
            <a:avLst/>
          </a:prstGeom>
        </p:spPr>
      </p:pic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30E0F790-6610-4898-9474-32D5EC611F67}"/>
              </a:ext>
            </a:extLst>
          </p:cNvPr>
          <p:cNvSpPr txBox="1">
            <a:spLocks/>
          </p:cNvSpPr>
          <p:nvPr/>
        </p:nvSpPr>
        <p:spPr>
          <a:xfrm>
            <a:off x="263792" y="666750"/>
            <a:ext cx="8677656" cy="4388954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0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Example “model extraction attack”</a:t>
            </a:r>
          </a:p>
          <a:p>
            <a:pPr lvl="1"/>
            <a:r>
              <a:rPr lang="en-US" sz="1200" b="1" dirty="0">
                <a:solidFill>
                  <a:schemeClr val="bg1"/>
                </a:solidFill>
              </a:rPr>
              <a:t>Goal</a:t>
            </a:r>
            <a:r>
              <a:rPr lang="en-US" sz="1200" dirty="0">
                <a:solidFill>
                  <a:schemeClr val="bg1"/>
                </a:solidFill>
              </a:rPr>
              <a:t>: Stealing IP of a model </a:t>
            </a:r>
            <a:r>
              <a:rPr lang="en-US" sz="1200" b="1" dirty="0">
                <a:solidFill>
                  <a:schemeClr val="bg1"/>
                </a:solidFill>
              </a:rPr>
              <a:t>AND </a:t>
            </a:r>
            <a:r>
              <a:rPr lang="en-US" sz="1200" dirty="0">
                <a:solidFill>
                  <a:schemeClr val="bg1"/>
                </a:solidFill>
              </a:rPr>
              <a:t>the performance of a model</a:t>
            </a:r>
          </a:p>
        </p:txBody>
      </p:sp>
    </p:spTree>
    <p:extLst>
      <p:ext uri="{BB962C8B-B14F-4D97-AF65-F5344CB8AC3E}">
        <p14:creationId xmlns:p14="http://schemas.microsoft.com/office/powerpoint/2010/main" val="60328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39" grpId="0" animBg="1"/>
      <p:bldP spid="40" grpId="0" animBg="1"/>
      <p:bldP spid="51" grpId="0"/>
      <p:bldP spid="52" grpId="0" animBg="1"/>
      <p:bldP spid="55" grpId="0" animBg="1"/>
      <p:bldP spid="95" grpId="0"/>
      <p:bldP spid="106" grpId="0" animBg="1"/>
      <p:bldP spid="108" grpId="0" animBg="1"/>
      <p:bldP spid="6" grpId="0" animBg="1"/>
      <p:bldP spid="8" grpId="0"/>
      <p:bldP spid="111" grpId="0"/>
      <p:bldP spid="126" grpId="0"/>
      <p:bldP spid="1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75" y="1411876"/>
            <a:ext cx="3590006" cy="252432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Fidelity-based</a:t>
            </a:r>
            <a:r>
              <a:rPr lang="fr-FR" sz="2000" dirty="0"/>
              <a:t> extraction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9" y="1314400"/>
            <a:ext cx="2038128" cy="920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3390370" y="1620654"/>
                <a:ext cx="3257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1" i="1" smtClean="0">
                          <a:solidFill>
                            <a:srgbClr val="33FF00"/>
                          </a:solidFill>
                          <a:latin typeface="Cambria Math" panose="02040503050406030204" pitchFamily="18" charset="0"/>
                        </a:rPr>
                        <m:t>𝒀</m:t>
                      </m:r>
                    </m:oMath>
                  </m:oMathPara>
                </a14:m>
                <a:endParaRPr lang="fr-FR" sz="1200" b="1" dirty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370" y="1620654"/>
                <a:ext cx="325730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1111175" y="1438812"/>
                <a:ext cx="4074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1200" b="1" dirty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1438812"/>
                <a:ext cx="407484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1111175" y="1771347"/>
                <a:ext cx="4074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1200" b="1" dirty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1771347"/>
                <a:ext cx="407483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/>
              <p:cNvSpPr txBox="1"/>
              <p:nvPr/>
            </p:nvSpPr>
            <p:spPr>
              <a:xfrm>
                <a:off x="214313" y="2203855"/>
                <a:ext cx="4375177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>
                    <a:solidFill>
                      <a:schemeClr val="bg1"/>
                    </a:solidFill>
                  </a:rPr>
                  <a:t>Algorithm</a:t>
                </a:r>
              </a:p>
              <a:p>
                <a:pPr lvl="1"/>
                <a:r>
                  <a:rPr lang="fr-FR" sz="1100" dirty="0">
                    <a:solidFill>
                      <a:schemeClr val="bg1"/>
                    </a:solidFill>
                  </a:rPr>
                  <a:t>1)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Draw</a:t>
                </a:r>
                <a:r>
                  <a:rPr lang="fr-FR" sz="1100" dirty="0">
                    <a:solidFill>
                      <a:schemeClr val="bg1"/>
                    </a:solidFill>
                  </a:rPr>
                  <a:t> 2 points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sz="11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 and capture the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physical</a:t>
                </a:r>
                <a:r>
                  <a:rPr lang="fr-FR" sz="1100" dirty="0">
                    <a:solidFill>
                      <a:schemeClr val="bg1"/>
                    </a:solidFill>
                  </a:rPr>
                  <a:t> signal </a:t>
                </a:r>
                <a14:m>
                  <m:oMath xmlns:m="http://schemas.openxmlformats.org/officeDocument/2006/math"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1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13" y="2203855"/>
                <a:ext cx="4375177" cy="677108"/>
              </a:xfrm>
              <a:prstGeom prst="rect">
                <a:avLst/>
              </a:prstGeom>
              <a:blipFill>
                <a:blip r:embed="rId12"/>
                <a:stretch>
                  <a:fillRect l="-557" t="-2703" r="-557" b="-54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/>
              <p:cNvSpPr txBox="1"/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1400" dirty="0" err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ZoneTexte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1400" dirty="0" err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à coins arrondis 38"/>
          <p:cNvSpPr/>
          <p:nvPr/>
        </p:nvSpPr>
        <p:spPr>
          <a:xfrm>
            <a:off x="7019875" y="2269743"/>
            <a:ext cx="1888784" cy="40516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0" name="Rectangle à coins arrondis 39"/>
          <p:cNvSpPr/>
          <p:nvPr/>
        </p:nvSpPr>
        <p:spPr>
          <a:xfrm rot="19867295">
            <a:off x="6778547" y="1177275"/>
            <a:ext cx="142938" cy="2915381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7045362" y="2298503"/>
                <a:ext cx="1837811" cy="329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  <m:sup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  <m:sup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5362" y="2298503"/>
                <a:ext cx="1837811" cy="3295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à coins arrondis 51"/>
          <p:cNvSpPr/>
          <p:nvPr/>
        </p:nvSpPr>
        <p:spPr>
          <a:xfrm>
            <a:off x="4922946" y="2847434"/>
            <a:ext cx="1888784" cy="40516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5" name="Rectangle à coins arrondis 54"/>
          <p:cNvSpPr/>
          <p:nvPr/>
        </p:nvSpPr>
        <p:spPr>
          <a:xfrm>
            <a:off x="2323069" y="1324244"/>
            <a:ext cx="341889" cy="285989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/>
              <p:cNvSpPr/>
              <p:nvPr/>
            </p:nvSpPr>
            <p:spPr>
              <a:xfrm>
                <a:off x="5740426" y="2896125"/>
                <a:ext cx="33374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5" name="Rectangle 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426" y="2896125"/>
                <a:ext cx="333746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Ellipse 105"/>
          <p:cNvSpPr/>
          <p:nvPr/>
        </p:nvSpPr>
        <p:spPr>
          <a:xfrm>
            <a:off x="5829300" y="2142531"/>
            <a:ext cx="60841" cy="6118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ZoneTexte 106"/>
              <p:cNvSpPr txBox="1"/>
              <p:nvPr/>
            </p:nvSpPr>
            <p:spPr>
              <a:xfrm>
                <a:off x="6690048" y="2142531"/>
                <a:ext cx="348942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1050" dirty="0" err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7" name="ZoneTexte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0048" y="2142531"/>
                <a:ext cx="348942" cy="25391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Ellipse 107"/>
          <p:cNvSpPr/>
          <p:nvPr/>
        </p:nvSpPr>
        <p:spPr>
          <a:xfrm>
            <a:off x="6834099" y="2137725"/>
            <a:ext cx="60841" cy="61183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ZoneTexte 108"/>
              <p:cNvSpPr txBox="1"/>
              <p:nvPr/>
            </p:nvSpPr>
            <p:spPr>
              <a:xfrm>
                <a:off x="5679061" y="1911512"/>
                <a:ext cx="36131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1050" dirty="0" err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9" name="ZoneTexte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9061" y="1911512"/>
                <a:ext cx="361317" cy="26161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/>
              <p:cNvSpPr txBox="1"/>
              <p:nvPr/>
            </p:nvSpPr>
            <p:spPr>
              <a:xfrm>
                <a:off x="205446" y="3997427"/>
                <a:ext cx="457713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lang="fr-FR" sz="1100" dirty="0">
                    <a:solidFill>
                      <a:schemeClr val="bg1"/>
                    </a:solidFill>
                  </a:rPr>
                  <a:t>2)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From</a:t>
                </a:r>
                <a:r>
                  <a:rPr lang="fr-FR" sz="11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, use SCA to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identify</a:t>
                </a:r>
                <a:r>
                  <a:rPr lang="fr-FR" sz="1100" dirty="0">
                    <a:solidFill>
                      <a:schemeClr val="bg1"/>
                    </a:solidFill>
                  </a:rPr>
                  <a:t> 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sz="11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 are in the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same</a:t>
                </a:r>
                <a:r>
                  <a:rPr lang="fr-FR" sz="1100" dirty="0">
                    <a:solidFill>
                      <a:schemeClr val="bg1"/>
                    </a:solidFill>
                  </a:rPr>
                  <a:t> state</a:t>
                </a:r>
              </a:p>
            </p:txBody>
          </p:sp>
        </mc:Choice>
        <mc:Fallback xmlns="">
          <p:sp>
            <p:nvSpPr>
              <p:cNvPr id="42" name="ZoneTexte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46" y="3997427"/>
                <a:ext cx="4577133" cy="430887"/>
              </a:xfrm>
              <a:prstGeom prst="rect">
                <a:avLst/>
              </a:prstGeom>
              <a:blipFill>
                <a:blip r:embed="rId19"/>
                <a:stretch>
                  <a:fillRect t="-1429" r="-133"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e 42">
            <a:extLst>
              <a:ext uri="{FF2B5EF4-FFF2-40B4-BE49-F238E27FC236}">
                <a16:creationId xmlns:a16="http://schemas.microsoft.com/office/drawing/2014/main" id="{57E22C43-FB5D-47B6-A783-99390A553F2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23194" y="2952543"/>
            <a:ext cx="1799852" cy="885213"/>
            <a:chOff x="3486261" y="738436"/>
            <a:chExt cx="2177986" cy="1333410"/>
          </a:xfrm>
        </p:grpSpPr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5299B3A0-8378-4D3D-AC47-26CA04559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7"/>
              <a:ext cx="2177986" cy="1331579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07A135CD-5B45-480E-97C0-F9D7465AC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6"/>
              <a:ext cx="2177986" cy="1331579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FA25D0DE-C859-4FD9-B498-5878AB69B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656"/>
              <a:ext cx="2177986" cy="1331579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EC6680D7-C7CB-4847-A58E-3533328D7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046"/>
              <a:ext cx="2177986" cy="1331579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815DF1BB-F293-4336-8B23-B2FB48F78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8436"/>
              <a:ext cx="2177986" cy="1331579"/>
            </a:xfrm>
            <a:prstGeom prst="rect">
              <a:avLst/>
            </a:prstGeom>
          </p:spPr>
        </p:pic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70B9EC38-BE72-46C5-9257-4BC90F01CEC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377004" y="2952543"/>
            <a:ext cx="2026731" cy="843865"/>
            <a:chOff x="-5328" y="4338320"/>
            <a:chExt cx="3772427" cy="1470866"/>
          </a:xfrm>
        </p:grpSpPr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DB166B8D-D794-451D-ACF4-254870CFD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8320"/>
              <a:ext cx="3767099" cy="1470866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461924CE-47DB-44ED-9CAF-137E8EBA5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32" y="4338320"/>
              <a:ext cx="3767099" cy="1470866"/>
            </a:xfrm>
            <a:prstGeom prst="rect">
              <a:avLst/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698EF53B-850D-40E8-8454-74CFA7F1A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4" y="4338320"/>
              <a:ext cx="3767099" cy="1470866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DEC9F33D-63E5-4C80-8BB0-7E1E43822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96" y="4338320"/>
              <a:ext cx="3767099" cy="1470866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050BCFEE-AF56-4DAD-8687-0BAE4A252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28" y="4338320"/>
              <a:ext cx="3767099" cy="147086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86744" y="3519409"/>
                <a:ext cx="60272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200" dirty="0">
                    <a:solidFill>
                      <a:schemeClr val="bg1"/>
                    </a:solidFill>
                  </a:rPr>
                  <a:t> </a:t>
                </a:r>
                <a:endParaRPr lang="fr-FR" sz="12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44" y="3519409"/>
                <a:ext cx="602729" cy="276999"/>
              </a:xfrm>
              <a:prstGeom prst="rect">
                <a:avLst/>
              </a:prstGeom>
              <a:blipFill>
                <a:blip r:embed="rId22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3219349" y="3519409"/>
                <a:ext cx="59913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200" dirty="0">
                    <a:solidFill>
                      <a:schemeClr val="bg1"/>
                    </a:solidFill>
                  </a:rPr>
                  <a:t> </a:t>
                </a:r>
                <a:endParaRPr lang="fr-FR" sz="1200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9349" y="3519409"/>
                <a:ext cx="599138" cy="276999"/>
              </a:xfrm>
              <a:prstGeom prst="rect">
                <a:avLst/>
              </a:prstGeom>
              <a:blipFill>
                <a:blip r:embed="rId23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Image 6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894" y="4531288"/>
            <a:ext cx="321481" cy="271781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2637" y="4319250"/>
            <a:ext cx="161996" cy="161996"/>
          </a:xfrm>
          <a:prstGeom prst="rect">
            <a:avLst/>
          </a:prstGeom>
        </p:spPr>
      </p:pic>
      <p:sp>
        <p:nvSpPr>
          <p:cNvPr id="67" name="ZoneTexte 66"/>
          <p:cNvSpPr txBox="1"/>
          <p:nvPr/>
        </p:nvSpPr>
        <p:spPr>
          <a:xfrm>
            <a:off x="1171051" y="4835723"/>
            <a:ext cx="2174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bg1"/>
                </a:solidFill>
              </a:rPr>
              <a:t>K-</a:t>
            </a:r>
            <a:r>
              <a:rPr lang="fr-FR" sz="1100" b="1" dirty="0" err="1">
                <a:solidFill>
                  <a:schemeClr val="bg1"/>
                </a:solidFill>
              </a:rPr>
              <a:t>means</a:t>
            </a:r>
            <a:endParaRPr lang="fr-FR" sz="1100" dirty="0">
              <a:solidFill>
                <a:schemeClr val="bg1"/>
              </a:solidFill>
            </a:endParaRPr>
          </a:p>
        </p:txBody>
      </p: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57E22C43-FB5D-47B6-A783-99390A553F2E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37168" y="4491598"/>
            <a:ext cx="1171903" cy="552657"/>
            <a:chOff x="3486261" y="738436"/>
            <a:chExt cx="2177986" cy="1333410"/>
          </a:xfrm>
        </p:grpSpPr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5299B3A0-8378-4D3D-AC47-26CA04559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7"/>
              <a:ext cx="2177986" cy="1331579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07A135CD-5B45-480E-97C0-F9D7465AC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6"/>
              <a:ext cx="2177986" cy="1331579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FA25D0DE-C859-4FD9-B498-5878AB69B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656"/>
              <a:ext cx="2177986" cy="1331579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EC6680D7-C7CB-4847-A58E-3533328D7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046"/>
              <a:ext cx="2177986" cy="1331579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815DF1BB-F293-4336-8B23-B2FB48F78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8436"/>
              <a:ext cx="2177986" cy="1331579"/>
            </a:xfrm>
            <a:prstGeom prst="rect">
              <a:avLst/>
            </a:prstGeom>
          </p:spPr>
        </p:pic>
      </p:grp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ECAC35FA-DFAD-4ABF-A639-D8D4A567FFD7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643039" y="4447461"/>
            <a:ext cx="1230830" cy="640172"/>
            <a:chOff x="2908973" y="1017863"/>
            <a:chExt cx="3410732" cy="1344383"/>
          </a:xfrm>
        </p:grpSpPr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2C2E3291-E6DD-4D8A-AF3D-F326593E7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7D49B389-179E-4F16-A500-62FD07183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C4C474AB-4C43-4B11-BFC8-13BF675E3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48B88E15-21CA-43FB-A0E2-4D7055947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79" name="Image 78">
              <a:extLst>
                <a:ext uri="{FF2B5EF4-FFF2-40B4-BE49-F238E27FC236}">
                  <a16:creationId xmlns:a16="http://schemas.microsoft.com/office/drawing/2014/main" id="{EA5E932C-3028-4DC0-8BE2-A637DD162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70B9EC38-BE72-46C5-9257-4BC90F01CECF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13226" y="4492357"/>
            <a:ext cx="1273266" cy="568828"/>
            <a:chOff x="-5328" y="4338320"/>
            <a:chExt cx="3772427" cy="1470866"/>
          </a:xfrm>
        </p:grpSpPr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DB166B8D-D794-451D-ACF4-254870CFD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8320"/>
              <a:ext cx="3767099" cy="1470866"/>
            </a:xfrm>
            <a:prstGeom prst="rect">
              <a:avLst/>
            </a:prstGeom>
          </p:spPr>
        </p:pic>
        <p:pic>
          <p:nvPicPr>
            <p:cNvPr id="82" name="Image 81">
              <a:extLst>
                <a:ext uri="{FF2B5EF4-FFF2-40B4-BE49-F238E27FC236}">
                  <a16:creationId xmlns:a16="http://schemas.microsoft.com/office/drawing/2014/main" id="{461924CE-47DB-44ED-9CAF-137E8EBA5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32" y="4338320"/>
              <a:ext cx="3767099" cy="1470866"/>
            </a:xfrm>
            <a:prstGeom prst="rect">
              <a:avLst/>
            </a:prstGeom>
          </p:spPr>
        </p:pic>
        <p:pic>
          <p:nvPicPr>
            <p:cNvPr id="83" name="Image 82">
              <a:extLst>
                <a:ext uri="{FF2B5EF4-FFF2-40B4-BE49-F238E27FC236}">
                  <a16:creationId xmlns:a16="http://schemas.microsoft.com/office/drawing/2014/main" id="{698EF53B-850D-40E8-8454-74CFA7F1A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4" y="4338320"/>
              <a:ext cx="3767099" cy="1470866"/>
            </a:xfrm>
            <a:prstGeom prst="rect">
              <a:avLst/>
            </a:prstGeom>
          </p:spPr>
        </p:pic>
        <p:pic>
          <p:nvPicPr>
            <p:cNvPr id="84" name="Image 83">
              <a:extLst>
                <a:ext uri="{FF2B5EF4-FFF2-40B4-BE49-F238E27FC236}">
                  <a16:creationId xmlns:a16="http://schemas.microsoft.com/office/drawing/2014/main" id="{DEC9F33D-63E5-4C80-8BB0-7E1E43822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96" y="4338320"/>
              <a:ext cx="3767099" cy="1470866"/>
            </a:xfrm>
            <a:prstGeom prst="rect">
              <a:avLst/>
            </a:prstGeom>
          </p:spPr>
        </p:pic>
        <p:pic>
          <p:nvPicPr>
            <p:cNvPr id="85" name="Image 84">
              <a:extLst>
                <a:ext uri="{FF2B5EF4-FFF2-40B4-BE49-F238E27FC236}">
                  <a16:creationId xmlns:a16="http://schemas.microsoft.com/office/drawing/2014/main" id="{050BCFEE-AF56-4DAD-8687-0BAE4A252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28" y="4338320"/>
              <a:ext cx="3767099" cy="1470866"/>
            </a:xfrm>
            <a:prstGeom prst="rect">
              <a:avLst/>
            </a:prstGeom>
          </p:spPr>
        </p:pic>
      </p:grpSp>
      <p:pic>
        <p:nvPicPr>
          <p:cNvPr id="86" name="Image 8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61" y="4473168"/>
            <a:ext cx="1180959" cy="612432"/>
          </a:xfrm>
          <a:prstGeom prst="rect">
            <a:avLst/>
          </a:prstGeom>
        </p:spPr>
      </p:pic>
      <p:sp>
        <p:nvSpPr>
          <p:cNvPr id="87" name="Espace réservé du contenu 2">
            <a:extLst>
              <a:ext uri="{FF2B5EF4-FFF2-40B4-BE49-F238E27FC236}">
                <a16:creationId xmlns:a16="http://schemas.microsoft.com/office/drawing/2014/main" id="{972C0FD8-ECCA-4699-B332-0B956B7D29D9}"/>
              </a:ext>
            </a:extLst>
          </p:cNvPr>
          <p:cNvSpPr txBox="1">
            <a:spLocks/>
          </p:cNvSpPr>
          <p:nvPr/>
        </p:nvSpPr>
        <p:spPr>
          <a:xfrm>
            <a:off x="263792" y="666750"/>
            <a:ext cx="8677656" cy="4388954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8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Example “model extraction attack”</a:t>
            </a:r>
          </a:p>
          <a:p>
            <a:pPr lvl="1"/>
            <a:r>
              <a:rPr lang="en-US" sz="1200" b="1" dirty="0">
                <a:solidFill>
                  <a:schemeClr val="bg1"/>
                </a:solidFill>
              </a:rPr>
              <a:t>Goal</a:t>
            </a:r>
            <a:r>
              <a:rPr lang="en-US" sz="1200" dirty="0">
                <a:solidFill>
                  <a:schemeClr val="bg1"/>
                </a:solidFill>
              </a:rPr>
              <a:t>: Stealing IP of a model </a:t>
            </a:r>
            <a:r>
              <a:rPr lang="en-US" sz="1200" b="1" dirty="0">
                <a:solidFill>
                  <a:schemeClr val="bg1"/>
                </a:solidFill>
              </a:rPr>
              <a:t>AND </a:t>
            </a:r>
            <a:r>
              <a:rPr lang="en-US" sz="1200" dirty="0">
                <a:solidFill>
                  <a:schemeClr val="bg1"/>
                </a:solidFill>
              </a:rPr>
              <a:t>the performance of a model</a:t>
            </a:r>
          </a:p>
        </p:txBody>
      </p:sp>
    </p:spTree>
    <p:extLst>
      <p:ext uri="{BB962C8B-B14F-4D97-AF65-F5344CB8AC3E}">
        <p14:creationId xmlns:p14="http://schemas.microsoft.com/office/powerpoint/2010/main" val="208475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85185E-6 L 0.12031 -0.00185 " pathEditMode="relative" rAng="0" ptsTypes="AA">
                                      <p:cBhvr>
                                        <p:cTn id="33" dur="14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7" y="-9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1191 0.00093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5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6 L 0.11129 -0.00339 " pathEditMode="relative" rAng="0" ptsTypes="AA">
                                      <p:cBhvr>
                                        <p:cTn id="67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6" y="-18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9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9.87654E-7 L 0.12066 -0.00154 " pathEditMode="relative" rAng="0" ptsTypes="AA">
                                      <p:cBhvr>
                                        <p:cTn id="77" dur="16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7" grpId="1"/>
      <p:bldP spid="109" grpId="0"/>
      <p:bldP spid="109" grpId="1"/>
      <p:bldP spid="3" grpId="0"/>
      <p:bldP spid="64" grpId="0"/>
      <p:bldP spid="6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75" y="1411876"/>
            <a:ext cx="3590006" cy="252432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Fidelity-based</a:t>
            </a:r>
            <a:r>
              <a:rPr lang="fr-FR" sz="2000" dirty="0"/>
              <a:t> extraction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9" y="1314400"/>
            <a:ext cx="2038128" cy="920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3390370" y="1620654"/>
                <a:ext cx="3257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1" i="1" smtClean="0">
                          <a:solidFill>
                            <a:srgbClr val="33FF00"/>
                          </a:solidFill>
                          <a:latin typeface="Cambria Math" panose="02040503050406030204" pitchFamily="18" charset="0"/>
                        </a:rPr>
                        <m:t>𝒀</m:t>
                      </m:r>
                    </m:oMath>
                  </m:oMathPara>
                </a14:m>
                <a:endParaRPr lang="fr-FR" sz="1200" b="1" dirty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370" y="1620654"/>
                <a:ext cx="325730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1111175" y="1438812"/>
                <a:ext cx="4074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fr-FR" sz="1200" b="1" dirty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1438812"/>
                <a:ext cx="407484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1111175" y="1771347"/>
                <a:ext cx="4074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sz="1200" b="1" i="1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sz="1200" b="1" dirty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75" y="1771347"/>
                <a:ext cx="407483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/>
              <p:cNvSpPr txBox="1"/>
              <p:nvPr/>
            </p:nvSpPr>
            <p:spPr>
              <a:xfrm>
                <a:off x="214313" y="2203855"/>
                <a:ext cx="4375177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>
                    <a:solidFill>
                      <a:schemeClr val="bg1"/>
                    </a:solidFill>
                  </a:rPr>
                  <a:t>Algorithm</a:t>
                </a:r>
              </a:p>
              <a:p>
                <a:pPr lvl="1"/>
                <a:r>
                  <a:rPr lang="fr-FR" sz="1100" dirty="0">
                    <a:solidFill>
                      <a:schemeClr val="bg1"/>
                    </a:solidFill>
                  </a:rPr>
                  <a:t>1)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Draw</a:t>
                </a:r>
                <a:r>
                  <a:rPr lang="fr-FR" sz="1100" dirty="0">
                    <a:solidFill>
                      <a:schemeClr val="bg1"/>
                    </a:solidFill>
                  </a:rPr>
                  <a:t> 2 points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sz="11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 and capture the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physical</a:t>
                </a:r>
                <a:r>
                  <a:rPr lang="fr-FR" sz="1100" dirty="0">
                    <a:solidFill>
                      <a:schemeClr val="bg1"/>
                    </a:solidFill>
                  </a:rPr>
                  <a:t> signal </a:t>
                </a:r>
                <a14:m>
                  <m:oMath xmlns:m="http://schemas.openxmlformats.org/officeDocument/2006/math"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1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13" y="2203855"/>
                <a:ext cx="4375177" cy="677108"/>
              </a:xfrm>
              <a:prstGeom prst="rect">
                <a:avLst/>
              </a:prstGeom>
              <a:blipFill>
                <a:blip r:embed="rId12"/>
                <a:stretch>
                  <a:fillRect l="-557" t="-2703" r="-557" b="-54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/>
              <p:cNvSpPr txBox="1"/>
              <p:nvPr/>
            </p:nvSpPr>
            <p:spPr>
              <a:xfrm>
                <a:off x="205446" y="2893837"/>
                <a:ext cx="457713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lang="fr-FR" sz="1100" dirty="0">
                    <a:solidFill>
                      <a:schemeClr val="bg1"/>
                    </a:solidFill>
                  </a:rPr>
                  <a:t>2)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From</a:t>
                </a:r>
                <a:r>
                  <a:rPr lang="fr-FR" sz="11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, use SCA to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identify</a:t>
                </a:r>
                <a:r>
                  <a:rPr lang="fr-FR" sz="1100" dirty="0">
                    <a:solidFill>
                      <a:schemeClr val="bg1"/>
                    </a:solidFill>
                  </a:rPr>
                  <a:t> 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sz="11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 are in the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same</a:t>
                </a:r>
                <a:r>
                  <a:rPr lang="fr-FR" sz="1100" dirty="0">
                    <a:solidFill>
                      <a:schemeClr val="bg1"/>
                    </a:solidFill>
                  </a:rPr>
                  <a:t> state</a:t>
                </a:r>
              </a:p>
            </p:txBody>
          </p:sp>
        </mc:Choice>
        <mc:Fallback xmlns="">
          <p:sp>
            <p:nvSpPr>
              <p:cNvPr id="34" name="ZoneTexte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46" y="2893837"/>
                <a:ext cx="4577133" cy="430887"/>
              </a:xfrm>
              <a:prstGeom prst="rect">
                <a:avLst/>
              </a:prstGeom>
              <a:blipFill>
                <a:blip r:embed="rId14"/>
                <a:stretch>
                  <a:fillRect t="-1429" r="-133"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/>
              <p:cNvSpPr txBox="1"/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1400" dirty="0" err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ZoneTexte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778" y="3936205"/>
                <a:ext cx="420500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sz="1400" dirty="0" err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106" y="2466436"/>
                <a:ext cx="424668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à coins arrondis 39"/>
          <p:cNvSpPr/>
          <p:nvPr/>
        </p:nvSpPr>
        <p:spPr>
          <a:xfrm rot="19867295">
            <a:off x="6778547" y="1177275"/>
            <a:ext cx="142938" cy="2915381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5" name="Rectangle à coins arrondis 54"/>
          <p:cNvSpPr/>
          <p:nvPr/>
        </p:nvSpPr>
        <p:spPr>
          <a:xfrm>
            <a:off x="2323069" y="1324244"/>
            <a:ext cx="341889" cy="285989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/>
              <p:cNvSpPr txBox="1"/>
              <p:nvPr/>
            </p:nvSpPr>
            <p:spPr>
              <a:xfrm>
                <a:off x="205446" y="3324532"/>
                <a:ext cx="4577133" cy="512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lang="fr-FR" sz="1100" dirty="0">
                    <a:solidFill>
                      <a:schemeClr val="bg1"/>
                    </a:solidFill>
                  </a:rPr>
                  <a:t>3)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1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state</m:t>
                    </m:r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==</m:t>
                    </m:r>
                    <m:r>
                      <m:rPr>
                        <m:sty m:val="p"/>
                      </m:rPr>
                      <a:rPr lang="fr-FR" sz="11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state</m:t>
                    </m:r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,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goto</a:t>
                </a:r>
                <a:r>
                  <a:rPr lang="fr-FR" sz="1100" dirty="0">
                    <a:solidFill>
                      <a:schemeClr val="bg1"/>
                    </a:solidFill>
                  </a:rPr>
                  <a:t> (1),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else</a:t>
                </a:r>
                <a:r>
                  <a:rPr lang="fr-FR" sz="1100" dirty="0">
                    <a:solidFill>
                      <a:schemeClr val="bg1"/>
                    </a:solidFill>
                  </a:rPr>
                  <a:t>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draw</a:t>
                </a:r>
                <a:r>
                  <a:rPr lang="fr-FR" sz="1100" dirty="0">
                    <a:solidFill>
                      <a:schemeClr val="bg1"/>
                    </a:solidFill>
                  </a:rPr>
                  <a:t> a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 and capture the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physical</a:t>
                </a:r>
                <a:r>
                  <a:rPr lang="fr-FR" sz="1100" dirty="0">
                    <a:solidFill>
                      <a:schemeClr val="bg1"/>
                    </a:solidFill>
                  </a:rPr>
                  <a:t> signal </a:t>
                </a:r>
                <a14:m>
                  <m:oMath xmlns:m="http://schemas.openxmlformats.org/officeDocument/2006/math"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fr-FR" sz="1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6" name="ZoneTexte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46" y="3324532"/>
                <a:ext cx="4577133" cy="512833"/>
              </a:xfrm>
              <a:prstGeom prst="rect">
                <a:avLst/>
              </a:prstGeom>
              <a:blipFill>
                <a:blip r:embed="rId19"/>
                <a:stretch>
                  <a:fillRect t="-11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ZoneTexte 56"/>
              <p:cNvSpPr txBox="1"/>
              <p:nvPr/>
            </p:nvSpPr>
            <p:spPr>
              <a:xfrm>
                <a:off x="205446" y="3834162"/>
                <a:ext cx="457713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lang="fr-FR" sz="1100" dirty="0">
                    <a:solidFill>
                      <a:schemeClr val="bg1"/>
                    </a:solidFill>
                  </a:rPr>
                  <a:t>4) From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, use SCA to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identify</a:t>
                </a:r>
                <a:r>
                  <a:rPr lang="fr-FR" sz="1100" dirty="0">
                    <a:solidFill>
                      <a:schemeClr val="bg1"/>
                    </a:solidFill>
                  </a:rPr>
                  <a:t> 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 or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 are in the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same</a:t>
                </a:r>
                <a:r>
                  <a:rPr lang="fr-FR" sz="1100" dirty="0">
                    <a:solidFill>
                      <a:schemeClr val="bg1"/>
                    </a:solidFill>
                  </a:rPr>
                  <a:t> state</a:t>
                </a:r>
              </a:p>
            </p:txBody>
          </p:sp>
        </mc:Choice>
        <mc:Fallback xmlns="">
          <p:sp>
            <p:nvSpPr>
              <p:cNvPr id="57" name="ZoneTexte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46" y="3834162"/>
                <a:ext cx="4577133" cy="430887"/>
              </a:xfrm>
              <a:prstGeom prst="rect">
                <a:avLst/>
              </a:prstGeom>
              <a:blipFill>
                <a:blip r:embed="rId20"/>
                <a:stretch>
                  <a:fillRect t="-1408" b="-84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ZoneTexte 57"/>
              <p:cNvSpPr txBox="1"/>
              <p:nvPr/>
            </p:nvSpPr>
            <p:spPr>
              <a:xfrm>
                <a:off x="214313" y="4268060"/>
                <a:ext cx="4577133" cy="512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lang="fr-FR" sz="1100" dirty="0">
                    <a:solidFill>
                      <a:schemeClr val="bg1"/>
                    </a:solidFill>
                  </a:rPr>
                  <a:t>5) For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dirty="0">
                    <a:solidFill>
                      <a:schemeClr val="bg1"/>
                    </a:solidFill>
                  </a:rPr>
                  <a:t>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that</a:t>
                </a:r>
                <a:r>
                  <a:rPr lang="fr-FR" sz="1100" dirty="0">
                    <a:solidFill>
                      <a:schemeClr val="bg1"/>
                    </a:solidFill>
                  </a:rPr>
                  <a:t> are not in the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same</a:t>
                </a:r>
                <a:r>
                  <a:rPr lang="fr-FR" sz="1100" dirty="0">
                    <a:solidFill>
                      <a:schemeClr val="bg1"/>
                    </a:solidFill>
                  </a:rPr>
                  <a:t> state, </a:t>
                </a:r>
                <a:r>
                  <a:rPr lang="fr-FR" sz="1100" dirty="0" err="1">
                    <a:solidFill>
                      <a:schemeClr val="bg1"/>
                    </a:solidFill>
                  </a:rPr>
                  <a:t>draw</a:t>
                </a:r>
                <a:r>
                  <a:rPr lang="fr-FR" sz="1100" dirty="0">
                    <a:solidFill>
                      <a:schemeClr val="bg1"/>
                    </a:solidFill>
                  </a:rPr>
                  <a:t> a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fr-FR" sz="11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fr-FR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fr-FR" sz="1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fr-FR" sz="1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fr-FR" sz="1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8" name="ZoneTexte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13" y="4268060"/>
                <a:ext cx="4577133" cy="512833"/>
              </a:xfrm>
              <a:prstGeom prst="rect">
                <a:avLst/>
              </a:prstGeom>
              <a:blipFill>
                <a:blip r:embed="rId21"/>
                <a:stretch>
                  <a:fillRect t="-11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ZoneTexte 58"/>
          <p:cNvSpPr txBox="1"/>
          <p:nvPr/>
        </p:nvSpPr>
        <p:spPr>
          <a:xfrm>
            <a:off x="205445" y="4743687"/>
            <a:ext cx="4577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100" dirty="0">
                <a:solidFill>
                  <a:schemeClr val="bg1"/>
                </a:solidFill>
              </a:rPr>
              <a:t>6) …</a:t>
            </a:r>
          </a:p>
        </p:txBody>
      </p:sp>
      <p:sp>
        <p:nvSpPr>
          <p:cNvPr id="49" name="Ellipse 48"/>
          <p:cNvSpPr/>
          <p:nvPr/>
        </p:nvSpPr>
        <p:spPr>
          <a:xfrm>
            <a:off x="6557181" y="2137725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1" name="Ellipse 60"/>
          <p:cNvSpPr/>
          <p:nvPr/>
        </p:nvSpPr>
        <p:spPr>
          <a:xfrm>
            <a:off x="6341619" y="1752835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2" name="Ellipse 61"/>
          <p:cNvSpPr/>
          <p:nvPr/>
        </p:nvSpPr>
        <p:spPr>
          <a:xfrm>
            <a:off x="6226418" y="154671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3" name="Ellipse 62"/>
          <p:cNvSpPr/>
          <p:nvPr/>
        </p:nvSpPr>
        <p:spPr>
          <a:xfrm>
            <a:off x="6256838" y="1587176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4" name="Ellipse 63"/>
          <p:cNvSpPr/>
          <p:nvPr/>
        </p:nvSpPr>
        <p:spPr>
          <a:xfrm>
            <a:off x="6397663" y="1850867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6538488" y="2114558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6690048" y="237824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6841608" y="2641940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6993168" y="2905631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9" name="Ellipse 68"/>
          <p:cNvSpPr/>
          <p:nvPr/>
        </p:nvSpPr>
        <p:spPr>
          <a:xfrm>
            <a:off x="7144728" y="3169322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0" name="Ellipse 69"/>
          <p:cNvSpPr/>
          <p:nvPr/>
        </p:nvSpPr>
        <p:spPr>
          <a:xfrm>
            <a:off x="7296288" y="343301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1" name="Ellipse 70"/>
          <p:cNvSpPr/>
          <p:nvPr/>
        </p:nvSpPr>
        <p:spPr>
          <a:xfrm>
            <a:off x="7447848" y="3696704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2" name="Ellipse 71"/>
          <p:cNvSpPr/>
          <p:nvPr/>
        </p:nvSpPr>
        <p:spPr>
          <a:xfrm>
            <a:off x="7357129" y="3559122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3" name="Ellipse 72"/>
          <p:cNvSpPr/>
          <p:nvPr/>
        </p:nvSpPr>
        <p:spPr>
          <a:xfrm>
            <a:off x="7235447" y="3355834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4" name="Ellipse 73"/>
          <p:cNvSpPr/>
          <p:nvPr/>
        </p:nvSpPr>
        <p:spPr>
          <a:xfrm>
            <a:off x="7113765" y="3116917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5" name="Ellipse 74"/>
          <p:cNvSpPr/>
          <p:nvPr/>
        </p:nvSpPr>
        <p:spPr>
          <a:xfrm>
            <a:off x="6932327" y="2798103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6" name="Ellipse 75"/>
          <p:cNvSpPr/>
          <p:nvPr/>
        </p:nvSpPr>
        <p:spPr>
          <a:xfrm>
            <a:off x="6750889" y="2479289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78" name="Ellipse 77"/>
          <p:cNvSpPr/>
          <p:nvPr/>
        </p:nvSpPr>
        <p:spPr>
          <a:xfrm>
            <a:off x="7052924" y="3021557"/>
            <a:ext cx="60841" cy="6118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24" name="Rectangle à coins arrondis 123"/>
          <p:cNvSpPr/>
          <p:nvPr/>
        </p:nvSpPr>
        <p:spPr>
          <a:xfrm>
            <a:off x="2575306" y="4624530"/>
            <a:ext cx="4376658" cy="44911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ectangle 124"/>
              <p:cNvSpPr/>
              <p:nvPr/>
            </p:nvSpPr>
            <p:spPr>
              <a:xfrm>
                <a:off x="2555668" y="4616001"/>
                <a:ext cx="437665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FF0000"/>
                    </a:solidFill>
                  </a:rPr>
                  <a:t>Final Step: Compute least-squares solution to equation </a:t>
                </a:r>
                <a14:m>
                  <m:oMath xmlns:m="http://schemas.openxmlformats.org/officeDocument/2006/math">
                    <m:r>
                      <a:rPr lang="fr-FR" sz="1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sSub>
                      <m:sSubPr>
                        <m:ctrlP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fr-FR" sz="1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1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fr-FR" sz="1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fr-FR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5" name="Rectangle 1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668" y="4616001"/>
                <a:ext cx="4376658" cy="46166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27955EA7-A71F-4EB6-A2A2-800D9C0B4FF6}"/>
              </a:ext>
            </a:extLst>
          </p:cNvPr>
          <p:cNvSpPr txBox="1">
            <a:spLocks/>
          </p:cNvSpPr>
          <p:nvPr/>
        </p:nvSpPr>
        <p:spPr>
          <a:xfrm>
            <a:off x="263792" y="666750"/>
            <a:ext cx="8677656" cy="4388954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4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Example “model extraction attack”</a:t>
            </a:r>
          </a:p>
          <a:p>
            <a:pPr lvl="1"/>
            <a:r>
              <a:rPr lang="en-US" sz="1200" b="1" dirty="0">
                <a:solidFill>
                  <a:schemeClr val="bg1"/>
                </a:solidFill>
              </a:rPr>
              <a:t>Goal</a:t>
            </a:r>
            <a:r>
              <a:rPr lang="en-US" sz="1200" dirty="0">
                <a:solidFill>
                  <a:schemeClr val="bg1"/>
                </a:solidFill>
              </a:rPr>
              <a:t>: Stealing IP of a model </a:t>
            </a:r>
            <a:r>
              <a:rPr lang="en-US" sz="1200" b="1" dirty="0">
                <a:solidFill>
                  <a:schemeClr val="bg1"/>
                </a:solidFill>
              </a:rPr>
              <a:t>AND </a:t>
            </a:r>
            <a:r>
              <a:rPr lang="en-US" sz="1200" dirty="0">
                <a:solidFill>
                  <a:schemeClr val="bg1"/>
                </a:solidFill>
              </a:rPr>
              <a:t>the performance of a model</a:t>
            </a:r>
          </a:p>
        </p:txBody>
      </p:sp>
    </p:spTree>
    <p:extLst>
      <p:ext uri="{BB962C8B-B14F-4D97-AF65-F5344CB8AC3E}">
        <p14:creationId xmlns:p14="http://schemas.microsoft.com/office/powerpoint/2010/main" val="645036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Fidelity-based</a:t>
            </a:r>
            <a:r>
              <a:rPr lang="fr-FR" sz="2000" dirty="0"/>
              <a:t> extraction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25" name="ZoneTexte 24"/>
          <p:cNvSpPr txBox="1"/>
          <p:nvPr/>
        </p:nvSpPr>
        <p:spPr>
          <a:xfrm>
            <a:off x="4466" y="718006"/>
            <a:ext cx="49942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b="1" dirty="0" err="1">
                <a:solidFill>
                  <a:schemeClr val="bg1"/>
                </a:solidFill>
              </a:rPr>
              <a:t>Device</a:t>
            </a:r>
            <a:r>
              <a:rPr lang="fr-FR" sz="1400" dirty="0">
                <a:solidFill>
                  <a:schemeClr val="bg1"/>
                </a:solidFill>
              </a:rPr>
              <a:t>: ARM Cortex-M7 MCU on a STM32F767 </a:t>
            </a:r>
            <a:r>
              <a:rPr lang="fr-FR" sz="1400" dirty="0" err="1">
                <a:solidFill>
                  <a:schemeClr val="bg1"/>
                </a:solidFill>
              </a:rPr>
              <a:t>board</a:t>
            </a:r>
            <a:r>
              <a:rPr lang="fr-FR" sz="1400" dirty="0">
                <a:solidFill>
                  <a:schemeClr val="bg1"/>
                </a:solidFill>
              </a:rPr>
              <a:t> (216 MHz)</a:t>
            </a:r>
          </a:p>
          <a:p>
            <a:pPr lvl="1"/>
            <a:endParaRPr lang="fr-FR" sz="1400" dirty="0">
              <a:solidFill>
                <a:schemeClr val="bg1"/>
              </a:solidFill>
            </a:endParaRPr>
          </a:p>
          <a:p>
            <a:pPr lvl="1"/>
            <a:r>
              <a:rPr lang="fr-FR" sz="1400" b="1" dirty="0">
                <a:solidFill>
                  <a:schemeClr val="bg1"/>
                </a:solidFill>
              </a:rPr>
              <a:t>Embedded AI: </a:t>
            </a:r>
            <a:r>
              <a:rPr lang="fr-FR" sz="1400" dirty="0">
                <a:solidFill>
                  <a:schemeClr val="bg1"/>
                </a:solidFill>
              </a:rPr>
              <a:t>a 32-bit neural networks </a:t>
            </a:r>
            <a:r>
              <a:rPr lang="fr-FR" sz="1400" dirty="0" err="1">
                <a:solidFill>
                  <a:schemeClr val="bg1"/>
                </a:solidFill>
              </a:rPr>
              <a:t>implemented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with</a:t>
            </a:r>
            <a:r>
              <a:rPr lang="fr-FR" sz="1400" dirty="0">
                <a:solidFill>
                  <a:schemeClr val="bg1"/>
                </a:solidFill>
              </a:rPr>
              <a:t> X-Cube-AI* </a:t>
            </a:r>
            <a:r>
              <a:rPr lang="fr-FR" sz="1400" dirty="0" err="1">
                <a:solidFill>
                  <a:schemeClr val="bg1"/>
                </a:solidFill>
              </a:rPr>
              <a:t>tool</a:t>
            </a:r>
            <a:endParaRPr lang="fr-FR" sz="1400" dirty="0">
              <a:solidFill>
                <a:schemeClr val="bg1"/>
              </a:solidFill>
            </a:endParaRPr>
          </a:p>
          <a:p>
            <a:pPr lvl="1"/>
            <a:endParaRPr lang="fr-FR" sz="1400" b="1" dirty="0">
              <a:solidFill>
                <a:schemeClr val="bg1"/>
              </a:solidFill>
            </a:endParaRPr>
          </a:p>
          <a:p>
            <a:pPr lvl="1"/>
            <a:endParaRPr lang="fr-FR" sz="1400" b="1" dirty="0">
              <a:solidFill>
                <a:schemeClr val="bg1"/>
              </a:solidFill>
            </a:endParaRPr>
          </a:p>
          <a:p>
            <a:pPr lvl="1"/>
            <a:endParaRPr lang="fr-FR" sz="1400" b="1" dirty="0">
              <a:solidFill>
                <a:schemeClr val="bg1"/>
              </a:solidFill>
            </a:endParaRPr>
          </a:p>
          <a:p>
            <a:pPr lvl="1"/>
            <a:endParaRPr lang="fr-FR" sz="1400" b="1" dirty="0">
              <a:solidFill>
                <a:schemeClr val="bg1"/>
              </a:solidFill>
            </a:endParaRPr>
          </a:p>
          <a:p>
            <a:pPr lvl="1"/>
            <a:endParaRPr lang="fr-FR" sz="1400" b="1" dirty="0">
              <a:solidFill>
                <a:schemeClr val="bg1"/>
              </a:solidFill>
            </a:endParaRPr>
          </a:p>
          <a:p>
            <a:pPr lvl="1"/>
            <a:endParaRPr lang="fr-FR" sz="1400" b="1" dirty="0">
              <a:solidFill>
                <a:schemeClr val="bg1"/>
              </a:solidFill>
            </a:endParaRPr>
          </a:p>
          <a:p>
            <a:pPr lvl="1"/>
            <a:endParaRPr lang="fr-FR" sz="1400" b="1" dirty="0">
              <a:solidFill>
                <a:schemeClr val="bg1"/>
              </a:solidFill>
            </a:endParaRPr>
          </a:p>
          <a:p>
            <a:pPr lvl="1"/>
            <a:endParaRPr lang="fr-FR" sz="1400" b="1" dirty="0">
              <a:solidFill>
                <a:schemeClr val="bg1"/>
              </a:solidFill>
            </a:endParaRPr>
          </a:p>
          <a:p>
            <a:pPr lvl="1"/>
            <a:endParaRPr lang="fr-FR" sz="1400" b="1" dirty="0">
              <a:solidFill>
                <a:schemeClr val="bg1"/>
              </a:solidFill>
            </a:endParaRPr>
          </a:p>
          <a:p>
            <a:pPr lvl="1"/>
            <a:r>
              <a:rPr lang="fr-FR" sz="1400" b="1" dirty="0" err="1">
                <a:solidFill>
                  <a:schemeClr val="bg1"/>
                </a:solidFill>
              </a:rPr>
              <a:t>Problem</a:t>
            </a:r>
            <a:r>
              <a:rPr lang="fr-FR" sz="1400" dirty="0">
                <a:solidFill>
                  <a:schemeClr val="bg1"/>
                </a:solidFill>
              </a:rPr>
              <a:t>: </a:t>
            </a:r>
            <a:r>
              <a:rPr lang="fr-FR" sz="1400" dirty="0" err="1">
                <a:solidFill>
                  <a:schemeClr val="bg1"/>
                </a:solidFill>
              </a:rPr>
              <a:t>Regression</a:t>
            </a:r>
            <a:r>
              <a:rPr lang="fr-FR" sz="1400" dirty="0">
                <a:solidFill>
                  <a:schemeClr val="bg1"/>
                </a:solidFill>
              </a:rPr>
              <a:t> and Classification </a:t>
            </a:r>
            <a:r>
              <a:rPr lang="fr-FR" sz="1400" dirty="0" err="1">
                <a:solidFill>
                  <a:schemeClr val="bg1"/>
                </a:solidFill>
              </a:rPr>
              <a:t>tasks</a:t>
            </a:r>
            <a:endParaRPr lang="fr-FR" sz="1400" dirty="0">
              <a:solidFill>
                <a:schemeClr val="bg1"/>
              </a:solidFill>
            </a:endParaRPr>
          </a:p>
          <a:p>
            <a:pPr lvl="1"/>
            <a:endParaRPr lang="fr-FR" sz="1400" dirty="0">
              <a:solidFill>
                <a:schemeClr val="bg1"/>
              </a:solidFill>
            </a:endParaRPr>
          </a:p>
          <a:p>
            <a:pPr lvl="1"/>
            <a:r>
              <a:rPr lang="fr-FR" sz="1400" b="1" dirty="0">
                <a:solidFill>
                  <a:schemeClr val="bg1"/>
                </a:solidFill>
              </a:rPr>
              <a:t>Channel</a:t>
            </a:r>
            <a:r>
              <a:rPr lang="fr-FR" sz="1400" dirty="0">
                <a:solidFill>
                  <a:schemeClr val="bg1"/>
                </a:solidFill>
              </a:rPr>
              <a:t>: </a:t>
            </a:r>
            <a:r>
              <a:rPr lang="fr-FR" sz="1400" dirty="0" err="1">
                <a:solidFill>
                  <a:schemeClr val="bg1"/>
                </a:solidFill>
              </a:rPr>
              <a:t>Electromagnetic</a:t>
            </a:r>
            <a:r>
              <a:rPr lang="fr-FR" sz="1400" dirty="0">
                <a:solidFill>
                  <a:schemeClr val="bg1"/>
                </a:solidFill>
              </a:rPr>
              <a:t> signal (EMV-</a:t>
            </a:r>
            <a:r>
              <a:rPr lang="fr-FR" sz="1400" dirty="0" err="1">
                <a:solidFill>
                  <a:schemeClr val="bg1"/>
                </a:solidFill>
              </a:rPr>
              <a:t>Technik</a:t>
            </a:r>
            <a:r>
              <a:rPr lang="fr-FR" sz="1400" dirty="0">
                <a:solidFill>
                  <a:schemeClr val="bg1"/>
                </a:solidFill>
              </a:rPr>
              <a:t> RF-U 2,5 probe)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-58071" y="4614387"/>
            <a:ext cx="9113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* </a:t>
            </a:r>
            <a:r>
              <a:rPr lang="fr-FR" sz="900" dirty="0">
                <a:ln>
                  <a:solidFill>
                    <a:schemeClr val="bg1"/>
                  </a:solidFill>
                </a:ln>
                <a:hlinkClick r:id="rId2"/>
              </a:rPr>
              <a:t>X-CUBE-AI - AI expansion pack for STM32CubeMX - STMicroelectronics</a:t>
            </a:r>
            <a:endParaRPr lang="fr-FR" sz="9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04529" y="1923895"/>
          <a:ext cx="3994128" cy="173736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331376">
                  <a:extLst>
                    <a:ext uri="{9D8B030D-6E8A-4147-A177-3AD203B41FA5}">
                      <a16:colId xmlns:a16="http://schemas.microsoft.com/office/drawing/2014/main" val="660381931"/>
                    </a:ext>
                  </a:extLst>
                </a:gridCol>
                <a:gridCol w="1331376">
                  <a:extLst>
                    <a:ext uri="{9D8B030D-6E8A-4147-A177-3AD203B41FA5}">
                      <a16:colId xmlns:a16="http://schemas.microsoft.com/office/drawing/2014/main" val="2679776606"/>
                    </a:ext>
                  </a:extLst>
                </a:gridCol>
                <a:gridCol w="1331376">
                  <a:extLst>
                    <a:ext uri="{9D8B030D-6E8A-4147-A177-3AD203B41FA5}">
                      <a16:colId xmlns:a16="http://schemas.microsoft.com/office/drawing/2014/main" val="7552357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Type of architectures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Nb of </a:t>
                      </a:r>
                      <a:r>
                        <a:rPr lang="fr-FR" sz="1200" dirty="0" err="1"/>
                        <a:t>parameters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Nb of </a:t>
                      </a:r>
                      <a:r>
                        <a:rPr lang="fr-FR" sz="1200" dirty="0" err="1"/>
                        <a:t>targets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17503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200" b="1" dirty="0"/>
                        <a:t>Small MLP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&lt; 200,000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12924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200" b="1" dirty="0"/>
                        <a:t>MLP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935,370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8017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1200" b="1" dirty="0"/>
                        <a:t>Large</a:t>
                      </a:r>
                      <a:r>
                        <a:rPr lang="fr-FR" sz="1200" b="1" baseline="0" dirty="0"/>
                        <a:t> MLP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1,721,802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085989"/>
                  </a:ext>
                </a:extLst>
              </a:tr>
              <a:tr h="429437">
                <a:tc>
                  <a:txBody>
                    <a:bodyPr/>
                    <a:lstStyle/>
                    <a:p>
                      <a:r>
                        <a:rPr lang="fr-FR" sz="1200" b="1" dirty="0"/>
                        <a:t>MobileNetv1-short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5,234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745469"/>
                  </a:ext>
                </a:extLst>
              </a:tr>
            </a:tbl>
          </a:graphicData>
        </a:graphic>
      </p:graphicFrame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1123427"/>
            <a:ext cx="4256708" cy="283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437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Fidelity-based</a:t>
            </a:r>
            <a:r>
              <a:rPr lang="fr-FR" sz="2000" dirty="0"/>
              <a:t> extraction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25" name="ZoneTexte 24"/>
          <p:cNvSpPr txBox="1"/>
          <p:nvPr/>
        </p:nvSpPr>
        <p:spPr>
          <a:xfrm>
            <a:off x="238799" y="651675"/>
            <a:ext cx="8615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b="1" dirty="0">
                <a:solidFill>
                  <a:schemeClr val="bg1"/>
                </a:solidFill>
              </a:rPr>
              <a:t>Acquisition </a:t>
            </a:r>
            <a:r>
              <a:rPr lang="fr-FR" sz="1400" b="1" dirty="0" err="1">
                <a:solidFill>
                  <a:schemeClr val="bg1"/>
                </a:solidFill>
              </a:rPr>
              <a:t>step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6" name="Bulle ronde 32">
            <a:extLst>
              <a:ext uri="{FF2B5EF4-FFF2-40B4-BE49-F238E27FC236}">
                <a16:creationId xmlns:a16="http://schemas.microsoft.com/office/drawing/2014/main" id="{8DBFF587-AFF5-445C-90AA-5E8F76B8D7A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3236620" y="883230"/>
            <a:ext cx="4695057" cy="1307605"/>
          </a:xfrm>
          <a:prstGeom prst="wedgeEllipseCallou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8" name="Bulle ronde 33">
            <a:extLst>
              <a:ext uri="{FF2B5EF4-FFF2-40B4-BE49-F238E27FC236}">
                <a16:creationId xmlns:a16="http://schemas.microsoft.com/office/drawing/2014/main" id="{26118B96-0D49-4EDB-8ECA-33B937E4BE0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flipH="1">
            <a:off x="3257631" y="883230"/>
            <a:ext cx="4664419" cy="1307605"/>
          </a:xfrm>
          <a:prstGeom prst="wedgeEllipseCallou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F14DAB9-1BAA-461C-B805-D4DD720AF43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52" y="2766583"/>
            <a:ext cx="2865358" cy="286535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4AD2B0C-A385-4501-9B91-71D86811B67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168" y="3802466"/>
            <a:ext cx="1079563" cy="63020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A33AE6A-2C3B-4C41-A052-D00C7192E28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86" y="3809120"/>
            <a:ext cx="1072679" cy="63968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6591F16-2ADB-46D2-B4DB-F47BD59CDFE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82" y="920448"/>
            <a:ext cx="1214829" cy="128628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887F1734-0BDE-43C4-9B83-974BE645E9C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977" y="3522103"/>
            <a:ext cx="2486722" cy="1253637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487928F6-034E-41A1-B75E-37BC230D089D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4521316" y="3767641"/>
            <a:ext cx="1251928" cy="773478"/>
            <a:chOff x="2908973" y="1017863"/>
            <a:chExt cx="3410732" cy="1344383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E862A9C6-8E9E-42D8-96F6-E441B24CF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4FCF404B-0267-4309-B824-1046709C8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793CCF1A-82B4-4A47-B85D-85C80FF18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5ECBDB07-B6FB-48B6-95EF-A4D992008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96A141CE-49EE-4B43-A0AD-D57751D76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57E22C43-FB5D-47B6-A783-99390A553F2E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4504574" y="3759882"/>
            <a:ext cx="1261765" cy="783444"/>
            <a:chOff x="3486261" y="738436"/>
            <a:chExt cx="2177986" cy="133341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5299B3A0-8378-4D3D-AC47-26CA04559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7"/>
              <a:ext cx="2177986" cy="1331579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07A135CD-5B45-480E-97C0-F9D7465AC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6"/>
              <a:ext cx="2177986" cy="1331579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FA25D0DE-C859-4FD9-B498-5878AB69B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656"/>
              <a:ext cx="2177986" cy="1331579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EC6680D7-C7CB-4847-A58E-3533328D7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046"/>
              <a:ext cx="2177986" cy="1331579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815DF1BB-F293-4336-8B23-B2FB48F78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8436"/>
              <a:ext cx="2177986" cy="1331579"/>
            </a:xfrm>
            <a:prstGeom prst="rect">
              <a:avLst/>
            </a:prstGeom>
          </p:spPr>
        </p:pic>
      </p:grpSp>
      <p:pic>
        <p:nvPicPr>
          <p:cNvPr id="43" name="Image 42">
            <a:extLst>
              <a:ext uri="{FF2B5EF4-FFF2-40B4-BE49-F238E27FC236}">
                <a16:creationId xmlns:a16="http://schemas.microsoft.com/office/drawing/2014/main" id="{973E3C2B-252D-4E00-B531-89C75575520C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8861" y="2794968"/>
            <a:ext cx="144121" cy="1297085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E858C693-21FC-4B61-BD97-5939715C28A2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0501" y="2774850"/>
            <a:ext cx="144121" cy="1297084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522E632D-8E11-45FA-ACD8-212346731E4C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0501" y="2770581"/>
            <a:ext cx="144120" cy="1297082"/>
          </a:xfrm>
          <a:prstGeom prst="rect">
            <a:avLst/>
          </a:prstGeom>
        </p:spPr>
      </p:pic>
      <p:sp>
        <p:nvSpPr>
          <p:cNvPr id="46" name="Forme libre 47">
            <a:extLst>
              <a:ext uri="{FF2B5EF4-FFF2-40B4-BE49-F238E27FC236}">
                <a16:creationId xmlns:a16="http://schemas.microsoft.com/office/drawing/2014/main" id="{A6C63290-03F6-4A89-B4E9-ACAAD589414F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2001967" y="2800782"/>
            <a:ext cx="4117774" cy="2282658"/>
          </a:xfrm>
          <a:custGeom>
            <a:avLst/>
            <a:gdLst>
              <a:gd name="connsiteX0" fmla="*/ 0 w 6893005"/>
              <a:gd name="connsiteY0" fmla="*/ 0 h 3885052"/>
              <a:gd name="connsiteX1" fmla="*/ 2473234 w 6893005"/>
              <a:gd name="connsiteY1" fmla="*/ 748937 h 3885052"/>
              <a:gd name="connsiteX2" fmla="*/ 2856411 w 6893005"/>
              <a:gd name="connsiteY2" fmla="*/ 3448594 h 3885052"/>
              <a:gd name="connsiteX3" fmla="*/ 6609805 w 6893005"/>
              <a:gd name="connsiteY3" fmla="*/ 3823063 h 3885052"/>
              <a:gd name="connsiteX4" fmla="*/ 6696891 w 6893005"/>
              <a:gd name="connsiteY4" fmla="*/ 2838994 h 388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3005" h="3885052">
                <a:moveTo>
                  <a:pt x="0" y="0"/>
                </a:moveTo>
                <a:cubicBezTo>
                  <a:pt x="998583" y="87085"/>
                  <a:pt x="1997166" y="174171"/>
                  <a:pt x="2473234" y="748937"/>
                </a:cubicBezTo>
                <a:cubicBezTo>
                  <a:pt x="2949303" y="1323703"/>
                  <a:pt x="2166983" y="2936240"/>
                  <a:pt x="2856411" y="3448594"/>
                </a:cubicBezTo>
                <a:cubicBezTo>
                  <a:pt x="3545840" y="3960948"/>
                  <a:pt x="5969725" y="3924663"/>
                  <a:pt x="6609805" y="3823063"/>
                </a:cubicBezTo>
                <a:cubicBezTo>
                  <a:pt x="7249885" y="3721463"/>
                  <a:pt x="6589485" y="3001554"/>
                  <a:pt x="6696891" y="2838994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orme libre 59">
            <a:extLst>
              <a:ext uri="{FF2B5EF4-FFF2-40B4-BE49-F238E27FC236}">
                <a16:creationId xmlns:a16="http://schemas.microsoft.com/office/drawing/2014/main" id="{B79B9C0F-7E5E-4C00-A3F1-64787DC3D22B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2001967" y="2800782"/>
            <a:ext cx="4117774" cy="2282658"/>
          </a:xfrm>
          <a:custGeom>
            <a:avLst/>
            <a:gdLst>
              <a:gd name="connsiteX0" fmla="*/ 0 w 6893005"/>
              <a:gd name="connsiteY0" fmla="*/ 0 h 3885052"/>
              <a:gd name="connsiteX1" fmla="*/ 2473234 w 6893005"/>
              <a:gd name="connsiteY1" fmla="*/ 748937 h 3885052"/>
              <a:gd name="connsiteX2" fmla="*/ 2856411 w 6893005"/>
              <a:gd name="connsiteY2" fmla="*/ 3448594 h 3885052"/>
              <a:gd name="connsiteX3" fmla="*/ 6609805 w 6893005"/>
              <a:gd name="connsiteY3" fmla="*/ 3823063 h 3885052"/>
              <a:gd name="connsiteX4" fmla="*/ 6696891 w 6893005"/>
              <a:gd name="connsiteY4" fmla="*/ 2838994 h 388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3005" h="3885052">
                <a:moveTo>
                  <a:pt x="0" y="0"/>
                </a:moveTo>
                <a:cubicBezTo>
                  <a:pt x="998583" y="87085"/>
                  <a:pt x="1997166" y="174171"/>
                  <a:pt x="2473234" y="748937"/>
                </a:cubicBezTo>
                <a:cubicBezTo>
                  <a:pt x="2949303" y="1323703"/>
                  <a:pt x="2166983" y="2936240"/>
                  <a:pt x="2856411" y="3448594"/>
                </a:cubicBezTo>
                <a:cubicBezTo>
                  <a:pt x="3545840" y="3960948"/>
                  <a:pt x="5969725" y="3924663"/>
                  <a:pt x="6609805" y="3823063"/>
                </a:cubicBezTo>
                <a:cubicBezTo>
                  <a:pt x="7249885" y="3721463"/>
                  <a:pt x="6589485" y="3001554"/>
                  <a:pt x="6696891" y="2838994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fr-FR" b="1">
              <a:ln/>
              <a:solidFill>
                <a:schemeClr val="accent4"/>
              </a:solidFill>
            </a:endParaRPr>
          </a:p>
        </p:txBody>
      </p:sp>
      <p:sp>
        <p:nvSpPr>
          <p:cNvPr id="48" name="Forme libre 62">
            <a:extLst>
              <a:ext uri="{FF2B5EF4-FFF2-40B4-BE49-F238E27FC236}">
                <a16:creationId xmlns:a16="http://schemas.microsoft.com/office/drawing/2014/main" id="{42450E80-4C04-4BA8-9365-B85BD202293A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2001967" y="2800782"/>
            <a:ext cx="4117774" cy="2282658"/>
          </a:xfrm>
          <a:custGeom>
            <a:avLst/>
            <a:gdLst>
              <a:gd name="connsiteX0" fmla="*/ 0 w 6893005"/>
              <a:gd name="connsiteY0" fmla="*/ 0 h 3885052"/>
              <a:gd name="connsiteX1" fmla="*/ 2473234 w 6893005"/>
              <a:gd name="connsiteY1" fmla="*/ 748937 h 3885052"/>
              <a:gd name="connsiteX2" fmla="*/ 2856411 w 6893005"/>
              <a:gd name="connsiteY2" fmla="*/ 3448594 h 3885052"/>
              <a:gd name="connsiteX3" fmla="*/ 6609805 w 6893005"/>
              <a:gd name="connsiteY3" fmla="*/ 3823063 h 3885052"/>
              <a:gd name="connsiteX4" fmla="*/ 6696891 w 6893005"/>
              <a:gd name="connsiteY4" fmla="*/ 2838994 h 388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3005" h="3885052">
                <a:moveTo>
                  <a:pt x="0" y="0"/>
                </a:moveTo>
                <a:cubicBezTo>
                  <a:pt x="998583" y="87085"/>
                  <a:pt x="1997166" y="174171"/>
                  <a:pt x="2473234" y="748937"/>
                </a:cubicBezTo>
                <a:cubicBezTo>
                  <a:pt x="2949303" y="1323703"/>
                  <a:pt x="2166983" y="2936240"/>
                  <a:pt x="2856411" y="3448594"/>
                </a:cubicBezTo>
                <a:cubicBezTo>
                  <a:pt x="3545840" y="3960948"/>
                  <a:pt x="5969725" y="3924663"/>
                  <a:pt x="6609805" y="3823063"/>
                </a:cubicBezTo>
                <a:cubicBezTo>
                  <a:pt x="7249885" y="3721463"/>
                  <a:pt x="6589485" y="3001554"/>
                  <a:pt x="6696891" y="2838994"/>
                </a:cubicBezTo>
              </a:path>
            </a:pathLst>
          </a:custGeom>
          <a:ln w="38100">
            <a:solidFill>
              <a:srgbClr val="00FFF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fr-FR" b="1">
              <a:ln/>
              <a:solidFill>
                <a:schemeClr val="accent4"/>
              </a:solidFill>
            </a:endParaRPr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31" y="1058527"/>
            <a:ext cx="956325" cy="956325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175" y="1066478"/>
            <a:ext cx="956325" cy="95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6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0433 L 1.38889E-6 0.00463 C -0.0033 0.00494 -0.0059 0.00494 -0.00868 0.00525 C -0.00955 0.00525 -0.01042 0.00525 -0.01146 0.00556 C -0.01302 0.00556 -0.01476 0.00556 -0.01667 0.00587 C -0.02083 0.00618 -0.01788 0.00618 -0.02535 0.00649 L -0.03281 0.00649 C -0.03455 0.00649 -0.03629 0.00679 -0.0382 0.00679 C -0.0408 0.00679 -0.04358 0.00679 -0.04618 0.00679 C -0.04931 0.00679 -0.05243 0.0071 -0.05556 0.0071 C -0.05712 0.0071 -0.05851 0.0071 -0.06024 0.00741 L -0.06702 0.00772 C -0.07465 0.00834 -0.0691 0.00803 -0.08767 0.00803 L -0.1283 0.00803 C -0.14931 0.00865 -0.12344 0.00803 -0.16979 0.00834 C -0.17153 0.00834 -0.17274 0.00865 -0.17448 0.00865 C -0.18108 0.00865 -0.1875 0.00896 -0.19392 0.00896 C -0.21094 0.00926 -0.21545 0.00926 -0.23663 0.00926 C -0.28038 0.01019 -0.22847 0.00926 -0.27761 0.00988 C -0.27952 0.00988 -0.2816 0.00988 -0.28368 0.00988 C -0.28854 0.00988 -0.29323 0.01019 -0.29827 0.0105 C -0.31077 0.01019 -0.32309 0.01019 -0.33577 0.00988 C -0.33767 0.00988 -0.33976 0.00957 -0.34167 0.00957 C -0.34948 0.00957 -0.35747 0.00957 -0.36511 0.00957 L -0.36927 0.00926 C -0.37031 0.00926 -0.37136 0.00926 -0.37257 0.00926 C -0.375 0.00926 -0.37743 0.00926 -0.37986 0.00896 C -0.38142 0.00896 -0.38299 0.00896 -0.38455 0.00865 C -0.38924 0.00834 -0.38333 0.00896 -0.38924 0.00834 C -0.38958 0.00834 -0.39045 0.00834 -0.39115 0.00834 C -0.39219 0.00834 -0.39323 0.00834 -0.39445 0.00803 C -0.39514 0.00803 -0.39566 0.00803 -0.39636 0.00803 C -0.39757 0.00803 -0.39861 0.00772 -0.39983 0.00772 C -0.40261 0.00772 -0.40538 0.00772 -0.40868 0.00741 C -0.4092 0.0071 -0.4099 0.0071 -0.41059 0.0071 C -0.41111 0.00679 -0.41181 0.00679 -0.41267 0.00679 C -0.41372 0.00679 -0.41615 0.00679 -0.41736 0.00649 C -0.41979 0.00618 -0.41892 0.00618 -0.42136 0.00556 C -0.42188 0.00556 -0.42257 0.00525 -0.42327 0.00525 C -0.42448 0.00525 -0.42726 0.00494 -0.42726 0.00525 C -0.42865 0.00433 -0.42882 0.00402 -0.43125 0.00371 C -0.43229 0.0034 -0.43351 0.0034 -0.43455 0.00309 C -0.43611 0.00278 -0.43733 0.00278 -0.43872 0.00247 C -0.43941 0.00247 -0.43993 0.00216 -0.44063 0.00216 C -0.44583 0.00155 -0.43941 0.00247 -0.44479 0.00155 C -0.44531 0.00155 -0.44601 0.00155 -0.4467 0.00124 C -0.44722 0.00124 -0.44792 0.00124 -0.44844 0.00124 C -0.44983 0.00093 -0.45156 0.00093 -0.45261 0.00093 C -0.45556 -4.44444E-6 -0.45382 0.00031 -0.45816 -4.44444E-6 C -0.45903 -4.44444E-6 -0.4599 -4.44444E-6 -0.46094 -0.0003 C -0.46146 -0.0003 -0.46215 -0.0003 -0.46285 -0.0003 C -0.46458 -0.00061 -0.46545 -0.00061 -0.46702 -0.00123 C -0.46702 -0.00154 -0.46702 -0.00154 -0.46754 -0.00185 C -0.46945 -0.00246 -0.46997 -0.00216 -0.47344 -0.00246 C -0.47431 -0.00246 -0.47483 -0.00277 -0.4757 -0.00277 C -0.47604 -0.00277 -0.47674 -0.00308 -0.47743 -0.00308 C -0.47882 -0.00339 -0.48455 -0.00339 -0.48472 -0.00339 L -0.48629 -0.00339 " pathEditMode="relative" rAng="0" ptsTypes="AAAAAAAAAAAAAAAAAAAAAAAAAAAAAAAAAAAAAAAAAAAAAAAAAAAAAAAAAA">
                                      <p:cBhvr>
                                        <p:cTn id="37" dur="19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2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9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900"/>
                            </p:stCondLst>
                            <p:childTnLst>
                              <p:par>
                                <p:cTn id="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4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400"/>
                            </p:stCondLst>
                            <p:childTnLst>
                              <p:par>
                                <p:cTn id="4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0.00031 L 2.77778E-6 0.0003 C 0.00955 -0.03056 0.00451 -0.01791 0.01441 -0.03951 C 0.0184 -0.04815 0.02135 -0.05834 0.02691 -0.06605 C 0.02725 -0.06667 0.03628 -0.07963 0.03854 -0.08365 C 0.04218 -0.09198 0.04496 -0.10062 0.04896 -0.10926 C 0.05104 -0.11451 0.05347 -0.11914 0.05625 -0.12408 C 0.05694 -0.12562 0.05833 -0.12655 0.05937 -0.12809 C 0.06319 -0.13612 0.06666 -0.14445 0.07083 -0.15247 C 0.07396 -0.15834 0.07708 -0.16389 0.08021 -0.17007 C 0.08107 -0.17161 0.08229 -0.17253 0.08333 -0.17408 C 0.08837 -0.18303 0.09184 -0.19291 0.09809 -0.20062 C 0.09878 -0.20186 0.14479 -0.25186 0.15121 -0.2534 L 0.17951 -0.26019 C 0.18246 -0.26204 0.18524 -0.26482 0.18889 -0.26544 C 0.21163 -0.27068 0.22448 -0.26945 0.24635 -0.26945 " pathEditMode="relative" rAng="0" ptsTypes="AAAAAAAAAAAAAAAA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9" y="-13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7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8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900"/>
                            </p:stCondLst>
                            <p:childTnLst>
                              <p:par>
                                <p:cTn id="1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00031 L -1.94444E-6 0.00031 C 0.00104 -0.00401 0.00226 -0.00741 0.004 -0.0108 C 0.00486 -0.01204 0.00643 -0.01266 0.00747 -0.0142 C 0.00868 -0.01667 0.00955 -0.01852 0.01042 -0.02037 C 0.01129 -0.02191 0.01215 -0.02315 0.01268 -0.02438 C 0.01337 -0.02593 0.01406 -0.02778 0.01493 -0.02932 C 0.01597 -0.03087 0.01736 -0.03272 0.01823 -0.03426 C 0.0191 -0.0358 0.01962 -0.03642 0.02031 -0.03796 C 0.02049 -0.03889 0.0217 -0.04537 0.02257 -0.04661 C 0.02309 -0.04815 0.02396 -0.04877 0.02483 -0.04908 C 0.03368 -0.06142 0.0217 -0.04599 0.03125 -0.0605 C 0.03229 -0.06173 0.03368 -0.06296 0.03472 -0.06451 C 0.03681 -0.0679 0.03646 -0.07006 0.03889 -0.07315 C 0.04011 -0.07438 0.04202 -0.07562 0.0434 -0.07685 C 0.04462 -0.0787 0.04549 -0.08117 0.04653 -0.08333 C 0.04844 -0.0858 0.04965 -0.0855 0.05209 -0.08827 C 0.0533 -0.08951 0.05417 -0.09043 0.05521 -0.09198 C 0.05643 -0.09259 0.05764 -0.09352 0.05886 -0.09445 C 0.06025 -0.0963 0.06146 -0.09877 0.0632 -0.10062 C 0.07153 -0.1108 0.06615 -0.10247 0.07084 -0.1105 C 0.07118 -0.11204 0.07118 -0.11358 0.07188 -0.11451 C 0.07413 -0.1179 0.07709 -0.11914 0.08056 -0.12191 C 0.08212 -0.12284 0.08334 -0.12438 0.08472 -0.12593 C 0.08698 -0.12747 0.08941 -0.1284 0.0915 -0.13056 C 0.09236 -0.13148 0.09288 -0.13241 0.09375 -0.13303 C 0.09896 -0.13796 0.09965 -0.13796 0.10452 -0.14043 C 0.1066 -0.14691 0.10417 -0.14229 0.10886 -0.14691 C 0.11077 -0.14908 0.11233 -0.15093 0.11459 -0.1534 C 0.11979 -0.15803 0.12066 -0.15803 0.12656 -0.1608 C 0.12709 -0.16204 0.12778 -0.16327 0.12865 -0.1642 C 0.12934 -0.16543 0.1309 -0.16574 0.13177 -0.16667 C 0.13334 -0.16821 0.1349 -0.16945 0.13611 -0.17068 C 0.13889 -0.17315 0.14167 -0.17809 0.14514 -0.17932 C 0.1467 -0.18025 0.14809 -0.18025 0.14948 -0.18056 C 0.15052 -0.18087 0.15191 -0.18117 0.15278 -0.18179 C 0.16615 -0.18827 0.14948 -0.18056 0.16042 -0.18704 C 0.16146 -0.18704 0.16233 -0.18766 0.16372 -0.18796 C 0.16858 -0.18951 0.17257 -0.18982 0.17813 -0.19074 C 0.18004 -0.19136 0.18229 -0.19259 0.18455 -0.1929 C 0.19479 -0.19599 0.18177 -0.19259 0.1941 -0.19537 C 0.19584 -0.19599 0.19722 -0.19661 0.19861 -0.19691 C 0.19983 -0.19722 0.20087 -0.19784 0.20191 -0.19846 C 0.20452 -0.19877 0.20712 -0.19877 0.20955 -0.19877 C 0.24167 -0.19815 0.22986 -0.19846 0.24497 -0.19846 " pathEditMode="relative" rAng="0" ptsTypes="AAAAAAAAAAAAAAAAAAAAAAAAAAAAAAAAAAAAAAAAAAAAA">
                                      <p:cBhvr>
                                        <p:cTn id="1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8" grpId="0" animBg="1"/>
      <p:bldP spid="18" grpId="1" animBg="1"/>
      <p:bldP spid="46" grpId="0" animBg="1"/>
      <p:bldP spid="46" grpId="1" animBg="1"/>
      <p:bldP spid="47" grpId="0" animBg="1"/>
      <p:bldP spid="4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Fidelity-based</a:t>
            </a:r>
            <a:r>
              <a:rPr lang="fr-FR" sz="2000" dirty="0"/>
              <a:t> extraction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821" y="2243888"/>
            <a:ext cx="924572" cy="78163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1961" y="1641269"/>
            <a:ext cx="408450" cy="40845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706236" y="3065803"/>
            <a:ext cx="1795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b="1" dirty="0">
                <a:solidFill>
                  <a:schemeClr val="bg1"/>
                </a:solidFill>
              </a:rPr>
              <a:t>K-</a:t>
            </a:r>
            <a:r>
              <a:rPr lang="fr-FR" sz="1400" b="1" dirty="0" err="1">
                <a:solidFill>
                  <a:schemeClr val="bg1"/>
                </a:solidFill>
              </a:rPr>
              <a:t>means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551731" y="3342194"/>
            <a:ext cx="3680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fr-FR" sz="1400" b="1" dirty="0" err="1">
                <a:solidFill>
                  <a:schemeClr val="bg1"/>
                </a:solidFill>
              </a:rPr>
              <a:t>Logistic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b="1" dirty="0" err="1">
                <a:solidFill>
                  <a:schemeClr val="bg1"/>
                </a:solidFill>
              </a:rPr>
              <a:t>regression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516703" y="3618584"/>
            <a:ext cx="2174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solidFill>
                  <a:schemeClr val="bg1"/>
                </a:solidFill>
              </a:rPr>
              <a:t>Deep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b="1" dirty="0" err="1">
                <a:solidFill>
                  <a:schemeClr val="bg1"/>
                </a:solidFill>
              </a:rPr>
              <a:t>learning</a:t>
            </a:r>
            <a:endParaRPr lang="fr-FR" sz="1400" dirty="0">
              <a:solidFill>
                <a:schemeClr val="bg1"/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87928F6-034E-41A1-B75E-37BC230D089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063523" y="2756149"/>
            <a:ext cx="1251928" cy="773478"/>
            <a:chOff x="2908973" y="1017863"/>
            <a:chExt cx="3410732" cy="1344383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862A9C6-8E9E-42D8-96F6-E441B24CF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4FCF404B-0267-4309-B824-1046709C8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93CCF1A-82B4-4A47-B85D-85C80FF18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ECBDB07-B6FB-48B6-95EF-A4D992008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96A141CE-49EE-4B43-A0AD-D57751D76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57E22C43-FB5D-47B6-A783-99390A553F2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79255" y="2415123"/>
            <a:ext cx="1261765" cy="783444"/>
            <a:chOff x="3486261" y="738436"/>
            <a:chExt cx="2177986" cy="1333410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5299B3A0-8378-4D3D-AC47-26CA04559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7"/>
              <a:ext cx="2177986" cy="1331579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07A135CD-5B45-480E-97C0-F9D7465AC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6"/>
              <a:ext cx="2177986" cy="1331579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FA25D0DE-C859-4FD9-B498-5878AB69B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656"/>
              <a:ext cx="2177986" cy="1331579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EC6680D7-C7CB-4847-A58E-3533328D7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046"/>
              <a:ext cx="2177986" cy="1331579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815DF1BB-F293-4336-8B23-B2FB48F78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8436"/>
              <a:ext cx="2177986" cy="1331579"/>
            </a:xfrm>
            <a:prstGeom prst="rect">
              <a:avLst/>
            </a:prstGeom>
          </p:spPr>
        </p:pic>
      </p:grpSp>
      <p:pic>
        <p:nvPicPr>
          <p:cNvPr id="33" name="Image 32">
            <a:extLst>
              <a:ext uri="{FF2B5EF4-FFF2-40B4-BE49-F238E27FC236}">
                <a16:creationId xmlns:a16="http://schemas.microsoft.com/office/drawing/2014/main" id="{16591F16-2ADB-46D2-B4DB-F47BD59CDFE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52" y="1764238"/>
            <a:ext cx="829071" cy="877839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>
            <a:off x="5229225" y="2763521"/>
            <a:ext cx="1285875" cy="0"/>
          </a:xfrm>
          <a:prstGeom prst="straightConnector1">
            <a:avLst/>
          </a:prstGeom>
          <a:ln w="12700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à coins arrondis 44"/>
          <p:cNvSpPr/>
          <p:nvPr/>
        </p:nvSpPr>
        <p:spPr>
          <a:xfrm>
            <a:off x="2546496" y="3969929"/>
            <a:ext cx="3892930" cy="451845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>
            <a:off x="2546496" y="3968681"/>
            <a:ext cx="3892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We successfully identify the state of each neuron within 1 traces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4C4E210-C1DE-4346-AA4B-DF4C9AF2131F}"/>
              </a:ext>
            </a:extLst>
          </p:cNvPr>
          <p:cNvSpPr/>
          <p:nvPr/>
        </p:nvSpPr>
        <p:spPr>
          <a:xfrm>
            <a:off x="6056027" y="2525316"/>
            <a:ext cx="3023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1E7EA"/>
                </a:solidFill>
              </a:rPr>
              <a:t>The targeted neuron </a:t>
            </a:r>
          </a:p>
          <a:p>
            <a:pPr algn="ctr"/>
            <a:r>
              <a:rPr lang="en-US" sz="1200" b="1" dirty="0">
                <a:solidFill>
                  <a:srgbClr val="01E7EA"/>
                </a:solidFill>
              </a:rPr>
              <a:t>is activated !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3EFABD8-4582-4C5D-BF5D-7ACEB4732BE0}"/>
              </a:ext>
            </a:extLst>
          </p:cNvPr>
          <p:cNvSpPr/>
          <p:nvPr/>
        </p:nvSpPr>
        <p:spPr>
          <a:xfrm>
            <a:off x="6056027" y="2527773"/>
            <a:ext cx="3023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</a:rPr>
              <a:t>The targeted neuron </a:t>
            </a:r>
          </a:p>
          <a:p>
            <a:pPr algn="ctr"/>
            <a:r>
              <a:rPr lang="en-US" sz="1200" b="1" dirty="0">
                <a:solidFill>
                  <a:srgbClr val="FFFF00"/>
                </a:solidFill>
              </a:rPr>
              <a:t>is deactivated !</a:t>
            </a:r>
          </a:p>
        </p:txBody>
      </p:sp>
      <p:sp>
        <p:nvSpPr>
          <p:cNvPr id="49" name="Espace réservé du contenu 2">
            <a:extLst>
              <a:ext uri="{FF2B5EF4-FFF2-40B4-BE49-F238E27FC236}">
                <a16:creationId xmlns:a16="http://schemas.microsoft.com/office/drawing/2014/main" id="{A8D84E72-FBBE-4B21-B2B4-ED4B3E69FCB5}"/>
              </a:ext>
            </a:extLst>
          </p:cNvPr>
          <p:cNvSpPr txBox="1">
            <a:spLocks/>
          </p:cNvSpPr>
          <p:nvPr/>
        </p:nvSpPr>
        <p:spPr>
          <a:xfrm>
            <a:off x="263792" y="666750"/>
            <a:ext cx="8677656" cy="4388954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10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Experimental results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Black-box scenario (the attacker has no knowledge on the targeted AI)</a:t>
            </a:r>
          </a:p>
        </p:txBody>
      </p:sp>
    </p:spTree>
    <p:extLst>
      <p:ext uri="{BB962C8B-B14F-4D97-AF65-F5344CB8AC3E}">
        <p14:creationId xmlns:p14="http://schemas.microsoft.com/office/powerpoint/2010/main" val="492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9.87654E-7 L 0.25 9.87654E-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6914E-6 L 0.25 -2.46914E-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45" grpId="0" animBg="1"/>
      <p:bldP spid="45" grpId="1" animBg="1"/>
      <p:bldP spid="46" grpId="0"/>
      <p:bldP spid="46" grpId="1"/>
      <p:bldP spid="47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Agenda</a:t>
            </a:r>
          </a:p>
        </p:txBody>
      </p:sp>
      <p:cxnSp>
        <p:nvCxnSpPr>
          <p:cNvPr id="36" name="Straight Connector 6">
            <a:extLst>
              <a:ext uri="{FF2B5EF4-FFF2-40B4-BE49-F238E27FC236}">
                <a16:creationId xmlns:a16="http://schemas.microsoft.com/office/drawing/2014/main" id="{D0883D03-4337-42F7-8A1E-33EC3ABB0BC3}"/>
              </a:ext>
            </a:extLst>
          </p:cNvPr>
          <p:cNvCxnSpPr>
            <a:cxnSpLocks/>
          </p:cNvCxnSpPr>
          <p:nvPr/>
        </p:nvCxnSpPr>
        <p:spPr>
          <a:xfrm>
            <a:off x="461503" y="2778463"/>
            <a:ext cx="858559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Arrow: Chevron 143">
            <a:extLst>
              <a:ext uri="{FF2B5EF4-FFF2-40B4-BE49-F238E27FC236}">
                <a16:creationId xmlns:a16="http://schemas.microsoft.com/office/drawing/2014/main" id="{F43D591A-72D5-4450-9025-527451F77DD0}"/>
              </a:ext>
            </a:extLst>
          </p:cNvPr>
          <p:cNvSpPr/>
          <p:nvPr/>
        </p:nvSpPr>
        <p:spPr>
          <a:xfrm>
            <a:off x="2194296" y="2711634"/>
            <a:ext cx="155081" cy="133659"/>
          </a:xfrm>
          <a:prstGeom prst="chevron">
            <a:avLst>
              <a:gd name="adj" fmla="val 3887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D" sz="1200" dirty="0">
              <a:solidFill>
                <a:prstClr val="black"/>
              </a:solidFill>
            </a:endParaRPr>
          </a:p>
        </p:txBody>
      </p:sp>
      <p:cxnSp>
        <p:nvCxnSpPr>
          <p:cNvPr id="54" name="Straight Connector 38">
            <a:extLst>
              <a:ext uri="{FF2B5EF4-FFF2-40B4-BE49-F238E27FC236}">
                <a16:creationId xmlns:a16="http://schemas.microsoft.com/office/drawing/2014/main" id="{0842B9A2-CCAA-485C-BAF2-5050122EAECB}"/>
              </a:ext>
            </a:extLst>
          </p:cNvPr>
          <p:cNvCxnSpPr>
            <a:cxnSpLocks/>
          </p:cNvCxnSpPr>
          <p:nvPr/>
        </p:nvCxnSpPr>
        <p:spPr>
          <a:xfrm>
            <a:off x="2271838" y="1568819"/>
            <a:ext cx="0" cy="992669"/>
          </a:xfrm>
          <a:prstGeom prst="line">
            <a:avLst/>
          </a:prstGeom>
          <a:ln w="0">
            <a:solidFill>
              <a:schemeClr val="bg1">
                <a:lumMod val="75000"/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Arrow: Chevron 141">
            <a:extLst>
              <a:ext uri="{FF2B5EF4-FFF2-40B4-BE49-F238E27FC236}">
                <a16:creationId xmlns:a16="http://schemas.microsoft.com/office/drawing/2014/main" id="{AEFABAE8-2212-4510-BF7C-A5B2D1A596B6}"/>
              </a:ext>
            </a:extLst>
          </p:cNvPr>
          <p:cNvSpPr/>
          <p:nvPr/>
        </p:nvSpPr>
        <p:spPr>
          <a:xfrm>
            <a:off x="4384535" y="2711634"/>
            <a:ext cx="155081" cy="133659"/>
          </a:xfrm>
          <a:prstGeom prst="chevron">
            <a:avLst>
              <a:gd name="adj" fmla="val 3887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D" sz="1200" dirty="0">
              <a:solidFill>
                <a:prstClr val="black"/>
              </a:solidFill>
            </a:endParaRPr>
          </a:p>
        </p:txBody>
      </p:sp>
      <p:cxnSp>
        <p:nvCxnSpPr>
          <p:cNvPr id="56" name="Straight Connector 36">
            <a:extLst>
              <a:ext uri="{FF2B5EF4-FFF2-40B4-BE49-F238E27FC236}">
                <a16:creationId xmlns:a16="http://schemas.microsoft.com/office/drawing/2014/main" id="{084F63AA-EA75-48E5-A700-60805110BEA3}"/>
              </a:ext>
            </a:extLst>
          </p:cNvPr>
          <p:cNvCxnSpPr>
            <a:cxnSpLocks/>
          </p:cNvCxnSpPr>
          <p:nvPr/>
        </p:nvCxnSpPr>
        <p:spPr>
          <a:xfrm>
            <a:off x="4461229" y="1568819"/>
            <a:ext cx="0" cy="992669"/>
          </a:xfrm>
          <a:prstGeom prst="line">
            <a:avLst/>
          </a:prstGeom>
          <a:ln w="0">
            <a:solidFill>
              <a:schemeClr val="bg1">
                <a:lumMod val="75000"/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126">
            <a:extLst>
              <a:ext uri="{FF2B5EF4-FFF2-40B4-BE49-F238E27FC236}">
                <a16:creationId xmlns:a16="http://schemas.microsoft.com/office/drawing/2014/main" id="{08149FA0-068D-4EA5-B62E-C35BDEFBFEB4}"/>
              </a:ext>
            </a:extLst>
          </p:cNvPr>
          <p:cNvGrpSpPr/>
          <p:nvPr/>
        </p:nvGrpSpPr>
        <p:grpSpPr>
          <a:xfrm>
            <a:off x="1098915" y="2725545"/>
            <a:ext cx="105837" cy="105837"/>
            <a:chOff x="8198598" y="1666767"/>
            <a:chExt cx="141116" cy="141116"/>
          </a:xfrm>
          <a:solidFill>
            <a:srgbClr val="00B0F0"/>
          </a:solidFill>
        </p:grpSpPr>
        <p:sp>
          <p:nvSpPr>
            <p:cNvPr id="58" name="Oval 130">
              <a:extLst>
                <a:ext uri="{FF2B5EF4-FFF2-40B4-BE49-F238E27FC236}">
                  <a16:creationId xmlns:a16="http://schemas.microsoft.com/office/drawing/2014/main" id="{EBDEA8C6-F4AB-4ABF-B8D3-6838A128137E}"/>
                </a:ext>
              </a:extLst>
            </p:cNvPr>
            <p:cNvSpPr/>
            <p:nvPr/>
          </p:nvSpPr>
          <p:spPr>
            <a:xfrm>
              <a:off x="8198598" y="1666767"/>
              <a:ext cx="141116" cy="14111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  <p:sp>
          <p:nvSpPr>
            <p:cNvPr id="59" name="Oval 131">
              <a:extLst>
                <a:ext uri="{FF2B5EF4-FFF2-40B4-BE49-F238E27FC236}">
                  <a16:creationId xmlns:a16="http://schemas.microsoft.com/office/drawing/2014/main" id="{404B7308-2046-4061-9DC7-AF26D434EE8A}"/>
                </a:ext>
              </a:extLst>
            </p:cNvPr>
            <p:cNvSpPr/>
            <p:nvPr/>
          </p:nvSpPr>
          <p:spPr>
            <a:xfrm>
              <a:off x="8225681" y="1693850"/>
              <a:ext cx="86950" cy="86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0" name="Group 112">
            <a:extLst>
              <a:ext uri="{FF2B5EF4-FFF2-40B4-BE49-F238E27FC236}">
                <a16:creationId xmlns:a16="http://schemas.microsoft.com/office/drawing/2014/main" id="{0F1BA1E7-93D1-48C7-A13F-FDE5C570AC30}"/>
              </a:ext>
            </a:extLst>
          </p:cNvPr>
          <p:cNvGrpSpPr/>
          <p:nvPr/>
        </p:nvGrpSpPr>
        <p:grpSpPr>
          <a:xfrm>
            <a:off x="3245377" y="2725545"/>
            <a:ext cx="105837" cy="105837"/>
            <a:chOff x="8198598" y="1666767"/>
            <a:chExt cx="141116" cy="141116"/>
          </a:xfrm>
          <a:solidFill>
            <a:srgbClr val="00B0F0"/>
          </a:solidFill>
        </p:grpSpPr>
        <p:sp>
          <p:nvSpPr>
            <p:cNvPr id="61" name="Oval 119">
              <a:extLst>
                <a:ext uri="{FF2B5EF4-FFF2-40B4-BE49-F238E27FC236}">
                  <a16:creationId xmlns:a16="http://schemas.microsoft.com/office/drawing/2014/main" id="{FB1BF63F-9F1E-42E2-B987-E237959C67A0}"/>
                </a:ext>
              </a:extLst>
            </p:cNvPr>
            <p:cNvSpPr/>
            <p:nvPr/>
          </p:nvSpPr>
          <p:spPr>
            <a:xfrm>
              <a:off x="8198598" y="1666767"/>
              <a:ext cx="141116" cy="14111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  <p:sp>
          <p:nvSpPr>
            <p:cNvPr id="62" name="Oval 120">
              <a:extLst>
                <a:ext uri="{FF2B5EF4-FFF2-40B4-BE49-F238E27FC236}">
                  <a16:creationId xmlns:a16="http://schemas.microsoft.com/office/drawing/2014/main" id="{91FDA91A-5F43-4F93-A001-AC87DD055214}"/>
                </a:ext>
              </a:extLst>
            </p:cNvPr>
            <p:cNvSpPr/>
            <p:nvPr/>
          </p:nvSpPr>
          <p:spPr>
            <a:xfrm>
              <a:off x="8225681" y="1693850"/>
              <a:ext cx="86950" cy="86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3" name="Group 100">
            <a:extLst>
              <a:ext uri="{FF2B5EF4-FFF2-40B4-BE49-F238E27FC236}">
                <a16:creationId xmlns:a16="http://schemas.microsoft.com/office/drawing/2014/main" id="{42006572-A781-4049-BF6C-33CA3DEDD0E8}"/>
              </a:ext>
            </a:extLst>
          </p:cNvPr>
          <p:cNvGrpSpPr/>
          <p:nvPr/>
        </p:nvGrpSpPr>
        <p:grpSpPr>
          <a:xfrm>
            <a:off x="7862093" y="2725545"/>
            <a:ext cx="105837" cy="105837"/>
            <a:chOff x="8198598" y="1666767"/>
            <a:chExt cx="141116" cy="141116"/>
          </a:xfrm>
          <a:solidFill>
            <a:srgbClr val="00B0F0"/>
          </a:solidFill>
        </p:grpSpPr>
        <p:sp>
          <p:nvSpPr>
            <p:cNvPr id="64" name="Oval 105">
              <a:extLst>
                <a:ext uri="{FF2B5EF4-FFF2-40B4-BE49-F238E27FC236}">
                  <a16:creationId xmlns:a16="http://schemas.microsoft.com/office/drawing/2014/main" id="{7127FAEE-DBD8-4977-BC15-42339F1FDE71}"/>
                </a:ext>
              </a:extLst>
            </p:cNvPr>
            <p:cNvSpPr/>
            <p:nvPr/>
          </p:nvSpPr>
          <p:spPr>
            <a:xfrm>
              <a:off x="8198598" y="1666767"/>
              <a:ext cx="141116" cy="14111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  <p:sp>
          <p:nvSpPr>
            <p:cNvPr id="65" name="Oval 106">
              <a:extLst>
                <a:ext uri="{FF2B5EF4-FFF2-40B4-BE49-F238E27FC236}">
                  <a16:creationId xmlns:a16="http://schemas.microsoft.com/office/drawing/2014/main" id="{01E3C598-28A0-42C0-A5C2-1B7CBFF1E16F}"/>
                </a:ext>
              </a:extLst>
            </p:cNvPr>
            <p:cNvSpPr/>
            <p:nvPr/>
          </p:nvSpPr>
          <p:spPr>
            <a:xfrm>
              <a:off x="8225681" y="1693850"/>
              <a:ext cx="86950" cy="86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6" name="Groupe 65"/>
          <p:cNvGrpSpPr/>
          <p:nvPr/>
        </p:nvGrpSpPr>
        <p:grpSpPr>
          <a:xfrm>
            <a:off x="803550" y="1704422"/>
            <a:ext cx="696567" cy="857066"/>
            <a:chOff x="914711" y="2250469"/>
            <a:chExt cx="928756" cy="1142754"/>
          </a:xfrm>
          <a:solidFill>
            <a:srgbClr val="00B0F0"/>
          </a:solidFill>
        </p:grpSpPr>
        <p:sp>
          <p:nvSpPr>
            <p:cNvPr id="67" name="Isosceles Triangle 124">
              <a:extLst>
                <a:ext uri="{FF2B5EF4-FFF2-40B4-BE49-F238E27FC236}">
                  <a16:creationId xmlns:a16="http://schemas.microsoft.com/office/drawing/2014/main" id="{1FF232CA-5BCC-4BD8-8F4A-3BFDB30F0D77}"/>
                </a:ext>
              </a:extLst>
            </p:cNvPr>
            <p:cNvSpPr/>
            <p:nvPr/>
          </p:nvSpPr>
          <p:spPr>
            <a:xfrm flipV="1">
              <a:off x="1097307" y="3096395"/>
              <a:ext cx="563564" cy="29682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  <a:effectLst>
              <a:outerShdw blurRad="127000" dist="38100" dir="5400000" algn="t" rotWithShape="0">
                <a:prstClr val="black">
                  <a:alpha val="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  <p:sp>
          <p:nvSpPr>
            <p:cNvPr id="68" name="Oval 125">
              <a:extLst>
                <a:ext uri="{FF2B5EF4-FFF2-40B4-BE49-F238E27FC236}">
                  <a16:creationId xmlns:a16="http://schemas.microsoft.com/office/drawing/2014/main" id="{13369EE4-1077-4D92-A805-3B448D66A44F}"/>
                </a:ext>
              </a:extLst>
            </p:cNvPr>
            <p:cNvSpPr/>
            <p:nvPr/>
          </p:nvSpPr>
          <p:spPr>
            <a:xfrm>
              <a:off x="914711" y="2250469"/>
              <a:ext cx="928756" cy="928756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endParaRPr lang="id-ID" sz="1200" dirty="0">
                <a:solidFill>
                  <a:prstClr val="white"/>
                </a:solidFill>
              </a:endParaRPr>
            </a:p>
          </p:txBody>
        </p:sp>
        <p:grpSp>
          <p:nvGrpSpPr>
            <p:cNvPr id="69" name="Group 155">
              <a:extLst>
                <a:ext uri="{FF2B5EF4-FFF2-40B4-BE49-F238E27FC236}">
                  <a16:creationId xmlns:a16="http://schemas.microsoft.com/office/drawing/2014/main" id="{0D342E0F-F537-417B-8A4B-E047BEABDB48}"/>
                </a:ext>
              </a:extLst>
            </p:cNvPr>
            <p:cNvGrpSpPr/>
            <p:nvPr/>
          </p:nvGrpSpPr>
          <p:grpSpPr>
            <a:xfrm rot="5400000">
              <a:off x="1206845" y="2541810"/>
              <a:ext cx="344488" cy="346075"/>
              <a:chOff x="6257584" y="2324544"/>
              <a:chExt cx="344488" cy="346075"/>
            </a:xfrm>
            <a:grpFill/>
          </p:grpSpPr>
          <p:sp>
            <p:nvSpPr>
              <p:cNvPr id="70" name="Oval 314">
                <a:extLst>
                  <a:ext uri="{FF2B5EF4-FFF2-40B4-BE49-F238E27FC236}">
                    <a16:creationId xmlns:a16="http://schemas.microsoft.com/office/drawing/2014/main" id="{312B9A6D-3B4F-4FD6-919A-8B61D852F3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7584" y="2324544"/>
                <a:ext cx="344488" cy="346075"/>
              </a:xfrm>
              <a:prstGeom prst="ellipse">
                <a:avLst/>
              </a:pr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 dirty="0"/>
              </a:p>
            </p:txBody>
          </p:sp>
          <p:sp>
            <p:nvSpPr>
              <p:cNvPr id="71" name="Freeform 315">
                <a:extLst>
                  <a:ext uri="{FF2B5EF4-FFF2-40B4-BE49-F238E27FC236}">
                    <a16:creationId xmlns:a16="http://schemas.microsoft.com/office/drawing/2014/main" id="{53F1EA6C-C453-4FBB-BD07-38E8B46D3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647" y="2400744"/>
                <a:ext cx="128588" cy="195263"/>
              </a:xfrm>
              <a:custGeom>
                <a:avLst/>
                <a:gdLst>
                  <a:gd name="T0" fmla="*/ 0 w 81"/>
                  <a:gd name="T1" fmla="*/ 123 h 123"/>
                  <a:gd name="T2" fmla="*/ 81 w 81"/>
                  <a:gd name="T3" fmla="*/ 61 h 123"/>
                  <a:gd name="T4" fmla="*/ 0 w 81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123">
                    <a:moveTo>
                      <a:pt x="0" y="123"/>
                    </a:moveTo>
                    <a:lnTo>
                      <a:pt x="81" y="61"/>
                    </a:lnTo>
                    <a:lnTo>
                      <a:pt x="0" y="0"/>
                    </a:lnTo>
                  </a:path>
                </a:pathLst>
              </a:cu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 dirty="0"/>
              </a:p>
            </p:txBody>
          </p:sp>
        </p:grpSp>
      </p:grpSp>
      <p:grpSp>
        <p:nvGrpSpPr>
          <p:cNvPr id="72" name="Groupe 71"/>
          <p:cNvGrpSpPr/>
          <p:nvPr/>
        </p:nvGrpSpPr>
        <p:grpSpPr>
          <a:xfrm>
            <a:off x="7566728" y="1704422"/>
            <a:ext cx="696567" cy="857066"/>
            <a:chOff x="5528591" y="2250469"/>
            <a:chExt cx="928756" cy="1142754"/>
          </a:xfrm>
          <a:solidFill>
            <a:srgbClr val="00B0F0"/>
          </a:solidFill>
        </p:grpSpPr>
        <p:sp>
          <p:nvSpPr>
            <p:cNvPr id="73" name="Isosceles Triangle 98">
              <a:extLst>
                <a:ext uri="{FF2B5EF4-FFF2-40B4-BE49-F238E27FC236}">
                  <a16:creationId xmlns:a16="http://schemas.microsoft.com/office/drawing/2014/main" id="{0994F223-FC3C-4CB4-AB61-909ABB82E03F}"/>
                </a:ext>
              </a:extLst>
            </p:cNvPr>
            <p:cNvSpPr/>
            <p:nvPr/>
          </p:nvSpPr>
          <p:spPr>
            <a:xfrm flipV="1">
              <a:off x="5711187" y="3096395"/>
              <a:ext cx="563564" cy="29682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  <a:effectLst>
              <a:outerShdw blurRad="127000" dist="38100" dir="5400000" algn="t" rotWithShape="0">
                <a:prstClr val="black">
                  <a:alpha val="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  <p:sp>
          <p:nvSpPr>
            <p:cNvPr id="74" name="Oval 99">
              <a:extLst>
                <a:ext uri="{FF2B5EF4-FFF2-40B4-BE49-F238E27FC236}">
                  <a16:creationId xmlns:a16="http://schemas.microsoft.com/office/drawing/2014/main" id="{D4F087F8-2832-4AFE-B2AF-D925EFACC43A}"/>
                </a:ext>
              </a:extLst>
            </p:cNvPr>
            <p:cNvSpPr/>
            <p:nvPr/>
          </p:nvSpPr>
          <p:spPr>
            <a:xfrm>
              <a:off x="5528591" y="2250469"/>
              <a:ext cx="928756" cy="928756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endParaRPr lang="id-ID" sz="1200" dirty="0">
                <a:solidFill>
                  <a:prstClr val="white"/>
                </a:solidFill>
              </a:endParaRPr>
            </a:p>
          </p:txBody>
        </p:sp>
        <p:grpSp>
          <p:nvGrpSpPr>
            <p:cNvPr id="75" name="Group 162">
              <a:extLst>
                <a:ext uri="{FF2B5EF4-FFF2-40B4-BE49-F238E27FC236}">
                  <a16:creationId xmlns:a16="http://schemas.microsoft.com/office/drawing/2014/main" id="{C1F85AA6-A20B-4BAB-ADC0-A834671AD2B9}"/>
                </a:ext>
              </a:extLst>
            </p:cNvPr>
            <p:cNvGrpSpPr/>
            <p:nvPr/>
          </p:nvGrpSpPr>
          <p:grpSpPr>
            <a:xfrm rot="5400000">
              <a:off x="5821578" y="2541812"/>
              <a:ext cx="344488" cy="346075"/>
              <a:chOff x="6257584" y="2324544"/>
              <a:chExt cx="344488" cy="346075"/>
            </a:xfrm>
            <a:grpFill/>
          </p:grpSpPr>
          <p:sp>
            <p:nvSpPr>
              <p:cNvPr id="76" name="Oval 314">
                <a:extLst>
                  <a:ext uri="{FF2B5EF4-FFF2-40B4-BE49-F238E27FC236}">
                    <a16:creationId xmlns:a16="http://schemas.microsoft.com/office/drawing/2014/main" id="{3A5AAC5F-A720-4121-AECB-D3AD5EB4F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7584" y="2324544"/>
                <a:ext cx="344488" cy="346075"/>
              </a:xfrm>
              <a:prstGeom prst="ellipse">
                <a:avLst/>
              </a:pr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 dirty="0"/>
              </a:p>
            </p:txBody>
          </p:sp>
          <p:sp>
            <p:nvSpPr>
              <p:cNvPr id="77" name="Freeform 315">
                <a:extLst>
                  <a:ext uri="{FF2B5EF4-FFF2-40B4-BE49-F238E27FC236}">
                    <a16:creationId xmlns:a16="http://schemas.microsoft.com/office/drawing/2014/main" id="{08723FF4-06DE-4290-A889-74C9E1DF21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647" y="2400744"/>
                <a:ext cx="128588" cy="195263"/>
              </a:xfrm>
              <a:custGeom>
                <a:avLst/>
                <a:gdLst>
                  <a:gd name="T0" fmla="*/ 0 w 81"/>
                  <a:gd name="T1" fmla="*/ 123 h 123"/>
                  <a:gd name="T2" fmla="*/ 81 w 81"/>
                  <a:gd name="T3" fmla="*/ 61 h 123"/>
                  <a:gd name="T4" fmla="*/ 0 w 81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123">
                    <a:moveTo>
                      <a:pt x="0" y="123"/>
                    </a:moveTo>
                    <a:lnTo>
                      <a:pt x="81" y="61"/>
                    </a:lnTo>
                    <a:lnTo>
                      <a:pt x="0" y="0"/>
                    </a:lnTo>
                  </a:path>
                </a:pathLst>
              </a:cu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 dirty="0"/>
              </a:p>
            </p:txBody>
          </p:sp>
        </p:grpSp>
      </p:grpSp>
      <p:grpSp>
        <p:nvGrpSpPr>
          <p:cNvPr id="79" name="Groupe 78"/>
          <p:cNvGrpSpPr/>
          <p:nvPr/>
        </p:nvGrpSpPr>
        <p:grpSpPr>
          <a:xfrm>
            <a:off x="2950012" y="1704422"/>
            <a:ext cx="696567" cy="857066"/>
            <a:chOff x="3221651" y="2250469"/>
            <a:chExt cx="928756" cy="1142754"/>
          </a:xfrm>
          <a:solidFill>
            <a:srgbClr val="00B0F0"/>
          </a:solidFill>
        </p:grpSpPr>
        <p:sp>
          <p:nvSpPr>
            <p:cNvPr id="80" name="Isosceles Triangle 110">
              <a:extLst>
                <a:ext uri="{FF2B5EF4-FFF2-40B4-BE49-F238E27FC236}">
                  <a16:creationId xmlns:a16="http://schemas.microsoft.com/office/drawing/2014/main" id="{153882C1-5768-473B-AAC4-949E854BC475}"/>
                </a:ext>
              </a:extLst>
            </p:cNvPr>
            <p:cNvSpPr/>
            <p:nvPr/>
          </p:nvSpPr>
          <p:spPr>
            <a:xfrm flipV="1">
              <a:off x="3404247" y="3096395"/>
              <a:ext cx="563564" cy="29682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  <a:effectLst>
              <a:outerShdw blurRad="127000" dist="38100" dir="5400000" algn="t" rotWithShape="0">
                <a:prstClr val="black">
                  <a:alpha val="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>
                <a:solidFill>
                  <a:prstClr val="white"/>
                </a:solidFill>
              </a:endParaRPr>
            </a:p>
          </p:txBody>
        </p:sp>
        <p:sp>
          <p:nvSpPr>
            <p:cNvPr id="81" name="Oval 111">
              <a:extLst>
                <a:ext uri="{FF2B5EF4-FFF2-40B4-BE49-F238E27FC236}">
                  <a16:creationId xmlns:a16="http://schemas.microsoft.com/office/drawing/2014/main" id="{A3A24D60-0B71-4B7B-B147-C65620C269A2}"/>
                </a:ext>
              </a:extLst>
            </p:cNvPr>
            <p:cNvSpPr/>
            <p:nvPr/>
          </p:nvSpPr>
          <p:spPr>
            <a:xfrm>
              <a:off x="3221651" y="2250469"/>
              <a:ext cx="928756" cy="928756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endParaRPr lang="id-ID" sz="1200" dirty="0">
                <a:solidFill>
                  <a:prstClr val="white"/>
                </a:solidFill>
              </a:endParaRPr>
            </a:p>
          </p:txBody>
        </p:sp>
        <p:grpSp>
          <p:nvGrpSpPr>
            <p:cNvPr id="82" name="Group 158">
              <a:extLst>
                <a:ext uri="{FF2B5EF4-FFF2-40B4-BE49-F238E27FC236}">
                  <a16:creationId xmlns:a16="http://schemas.microsoft.com/office/drawing/2014/main" id="{B94B24F2-C129-4A00-9618-BB9E6BBA3363}"/>
                </a:ext>
              </a:extLst>
            </p:cNvPr>
            <p:cNvGrpSpPr/>
            <p:nvPr/>
          </p:nvGrpSpPr>
          <p:grpSpPr>
            <a:xfrm rot="5400000">
              <a:off x="3513785" y="2541811"/>
              <a:ext cx="344488" cy="346075"/>
              <a:chOff x="6257584" y="2324544"/>
              <a:chExt cx="344488" cy="346075"/>
            </a:xfrm>
            <a:grpFill/>
          </p:grpSpPr>
          <p:sp>
            <p:nvSpPr>
              <p:cNvPr id="83" name="Oval 314">
                <a:extLst>
                  <a:ext uri="{FF2B5EF4-FFF2-40B4-BE49-F238E27FC236}">
                    <a16:creationId xmlns:a16="http://schemas.microsoft.com/office/drawing/2014/main" id="{1CE007B5-1646-4947-B866-5C022E13C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7584" y="2324544"/>
                <a:ext cx="344488" cy="346075"/>
              </a:xfrm>
              <a:prstGeom prst="ellipse">
                <a:avLst/>
              </a:pr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4" name="Freeform 315">
                <a:extLst>
                  <a:ext uri="{FF2B5EF4-FFF2-40B4-BE49-F238E27FC236}">
                    <a16:creationId xmlns:a16="http://schemas.microsoft.com/office/drawing/2014/main" id="{168E1F3B-7047-428B-9190-4F7045F4C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647" y="2400744"/>
                <a:ext cx="128588" cy="195263"/>
              </a:xfrm>
              <a:custGeom>
                <a:avLst/>
                <a:gdLst>
                  <a:gd name="T0" fmla="*/ 0 w 81"/>
                  <a:gd name="T1" fmla="*/ 123 h 123"/>
                  <a:gd name="T2" fmla="*/ 81 w 81"/>
                  <a:gd name="T3" fmla="*/ 61 h 123"/>
                  <a:gd name="T4" fmla="*/ 0 w 81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123">
                    <a:moveTo>
                      <a:pt x="0" y="123"/>
                    </a:moveTo>
                    <a:lnTo>
                      <a:pt x="81" y="61"/>
                    </a:lnTo>
                    <a:lnTo>
                      <a:pt x="0" y="0"/>
                    </a:lnTo>
                  </a:path>
                </a:pathLst>
              </a:cu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</p:grpSp>
      <p:sp>
        <p:nvSpPr>
          <p:cNvPr id="85" name="TextBox 132">
            <a:extLst>
              <a:ext uri="{FF2B5EF4-FFF2-40B4-BE49-F238E27FC236}">
                <a16:creationId xmlns:a16="http://schemas.microsoft.com/office/drawing/2014/main" id="{914C56B1-8D5E-47EC-984C-66BC99ECFEC8}"/>
              </a:ext>
            </a:extLst>
          </p:cNvPr>
          <p:cNvSpPr txBox="1"/>
          <p:nvPr/>
        </p:nvSpPr>
        <p:spPr>
          <a:xfrm flipH="1">
            <a:off x="366145" y="2877602"/>
            <a:ext cx="1570183" cy="20774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sz="1350" b="1" dirty="0">
                <a:solidFill>
                  <a:schemeClr val="bg1"/>
                </a:solidFill>
                <a:latin typeface="Calibri Light (En-têtes)"/>
                <a:sym typeface="Wingdings" pitchFamily="2" charset="2"/>
              </a:rPr>
              <a:t>Context</a:t>
            </a:r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87" name="TextBox 132">
            <a:extLst>
              <a:ext uri="{FF2B5EF4-FFF2-40B4-BE49-F238E27FC236}">
                <a16:creationId xmlns:a16="http://schemas.microsoft.com/office/drawing/2014/main" id="{914C56B1-8D5E-47EC-984C-66BC99ECFEC8}"/>
              </a:ext>
            </a:extLst>
          </p:cNvPr>
          <p:cNvSpPr txBox="1"/>
          <p:nvPr/>
        </p:nvSpPr>
        <p:spPr>
          <a:xfrm flipH="1">
            <a:off x="2581653" y="2884300"/>
            <a:ext cx="1461488" cy="4154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sz="1350" b="1" dirty="0">
                <a:solidFill>
                  <a:schemeClr val="bg1"/>
                </a:solidFill>
                <a:latin typeface="Calibri Light (En-têtes)"/>
                <a:sym typeface="Wingdings" pitchFamily="2" charset="2"/>
              </a:rPr>
              <a:t>Physical attacks &amp; Side-channel attacks</a:t>
            </a:r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88" name="TextBox 132">
            <a:extLst>
              <a:ext uri="{FF2B5EF4-FFF2-40B4-BE49-F238E27FC236}">
                <a16:creationId xmlns:a16="http://schemas.microsoft.com/office/drawing/2014/main" id="{914C56B1-8D5E-47EC-984C-66BC99ECFEC8}"/>
              </a:ext>
            </a:extLst>
          </p:cNvPr>
          <p:cNvSpPr txBox="1"/>
          <p:nvPr/>
        </p:nvSpPr>
        <p:spPr>
          <a:xfrm flipH="1">
            <a:off x="7183672" y="2898211"/>
            <a:ext cx="1461488" cy="20774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sz="1350" b="1" dirty="0">
                <a:solidFill>
                  <a:schemeClr val="bg1"/>
                </a:solidFill>
                <a:latin typeface="Calibri Light (En-têtes)"/>
                <a:sym typeface="Wingdings" pitchFamily="2" charset="2"/>
              </a:rPr>
              <a:t>Q&amp;A</a:t>
            </a:r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90" name="Arrow: Chevron 141">
            <a:extLst>
              <a:ext uri="{FF2B5EF4-FFF2-40B4-BE49-F238E27FC236}">
                <a16:creationId xmlns:a16="http://schemas.microsoft.com/office/drawing/2014/main" id="{AEFABAE8-2212-4510-BF7C-A5B2D1A596B6}"/>
              </a:ext>
            </a:extLst>
          </p:cNvPr>
          <p:cNvSpPr/>
          <p:nvPr/>
        </p:nvSpPr>
        <p:spPr>
          <a:xfrm>
            <a:off x="6711951" y="2697723"/>
            <a:ext cx="155081" cy="133659"/>
          </a:xfrm>
          <a:prstGeom prst="chevron">
            <a:avLst>
              <a:gd name="adj" fmla="val 3887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D" sz="1200" dirty="0">
              <a:solidFill>
                <a:prstClr val="black"/>
              </a:solidFill>
            </a:endParaRPr>
          </a:p>
        </p:txBody>
      </p:sp>
      <p:cxnSp>
        <p:nvCxnSpPr>
          <p:cNvPr id="91" name="Straight Connector 36">
            <a:extLst>
              <a:ext uri="{FF2B5EF4-FFF2-40B4-BE49-F238E27FC236}">
                <a16:creationId xmlns:a16="http://schemas.microsoft.com/office/drawing/2014/main" id="{084F63AA-EA75-48E5-A700-60805110BEA3}"/>
              </a:ext>
            </a:extLst>
          </p:cNvPr>
          <p:cNvCxnSpPr>
            <a:cxnSpLocks/>
          </p:cNvCxnSpPr>
          <p:nvPr/>
        </p:nvCxnSpPr>
        <p:spPr>
          <a:xfrm>
            <a:off x="6788645" y="1554908"/>
            <a:ext cx="0" cy="992669"/>
          </a:xfrm>
          <a:prstGeom prst="line">
            <a:avLst/>
          </a:prstGeom>
          <a:ln w="0">
            <a:solidFill>
              <a:schemeClr val="bg1">
                <a:lumMod val="75000"/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112">
            <a:extLst>
              <a:ext uri="{FF2B5EF4-FFF2-40B4-BE49-F238E27FC236}">
                <a16:creationId xmlns:a16="http://schemas.microsoft.com/office/drawing/2014/main" id="{0F1BA1E7-93D1-48C7-A13F-FDE5C570AC30}"/>
              </a:ext>
            </a:extLst>
          </p:cNvPr>
          <p:cNvGrpSpPr/>
          <p:nvPr/>
        </p:nvGrpSpPr>
        <p:grpSpPr>
          <a:xfrm>
            <a:off x="5572793" y="2711634"/>
            <a:ext cx="105837" cy="105837"/>
            <a:chOff x="8198598" y="1666767"/>
            <a:chExt cx="141116" cy="141116"/>
          </a:xfrm>
          <a:solidFill>
            <a:srgbClr val="00B0F0"/>
          </a:solidFill>
        </p:grpSpPr>
        <p:sp>
          <p:nvSpPr>
            <p:cNvPr id="93" name="Oval 119">
              <a:extLst>
                <a:ext uri="{FF2B5EF4-FFF2-40B4-BE49-F238E27FC236}">
                  <a16:creationId xmlns:a16="http://schemas.microsoft.com/office/drawing/2014/main" id="{FB1BF63F-9F1E-42E2-B987-E237959C67A0}"/>
                </a:ext>
              </a:extLst>
            </p:cNvPr>
            <p:cNvSpPr/>
            <p:nvPr/>
          </p:nvSpPr>
          <p:spPr>
            <a:xfrm>
              <a:off x="8198598" y="1666767"/>
              <a:ext cx="141116" cy="14111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  <p:sp>
          <p:nvSpPr>
            <p:cNvPr id="94" name="Oval 120">
              <a:extLst>
                <a:ext uri="{FF2B5EF4-FFF2-40B4-BE49-F238E27FC236}">
                  <a16:creationId xmlns:a16="http://schemas.microsoft.com/office/drawing/2014/main" id="{91FDA91A-5F43-4F93-A001-AC87DD055214}"/>
                </a:ext>
              </a:extLst>
            </p:cNvPr>
            <p:cNvSpPr/>
            <p:nvPr/>
          </p:nvSpPr>
          <p:spPr>
            <a:xfrm>
              <a:off x="8225681" y="1693850"/>
              <a:ext cx="86950" cy="86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5" name="Groupe 94"/>
          <p:cNvGrpSpPr/>
          <p:nvPr/>
        </p:nvGrpSpPr>
        <p:grpSpPr>
          <a:xfrm>
            <a:off x="5277428" y="1690511"/>
            <a:ext cx="696567" cy="857066"/>
            <a:chOff x="3221651" y="2250469"/>
            <a:chExt cx="928756" cy="1142754"/>
          </a:xfrm>
          <a:solidFill>
            <a:srgbClr val="00B0F0"/>
          </a:solidFill>
        </p:grpSpPr>
        <p:sp>
          <p:nvSpPr>
            <p:cNvPr id="96" name="Isosceles Triangle 110">
              <a:extLst>
                <a:ext uri="{FF2B5EF4-FFF2-40B4-BE49-F238E27FC236}">
                  <a16:creationId xmlns:a16="http://schemas.microsoft.com/office/drawing/2014/main" id="{153882C1-5768-473B-AAC4-949E854BC475}"/>
                </a:ext>
              </a:extLst>
            </p:cNvPr>
            <p:cNvSpPr/>
            <p:nvPr/>
          </p:nvSpPr>
          <p:spPr>
            <a:xfrm flipV="1">
              <a:off x="3404247" y="3096395"/>
              <a:ext cx="563564" cy="29682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  <a:effectLst>
              <a:outerShdw blurRad="127000" dist="38100" dir="5400000" algn="t" rotWithShape="0">
                <a:prstClr val="black">
                  <a:alpha val="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>
                <a:solidFill>
                  <a:prstClr val="white"/>
                </a:solidFill>
              </a:endParaRPr>
            </a:p>
          </p:txBody>
        </p:sp>
        <p:sp>
          <p:nvSpPr>
            <p:cNvPr id="97" name="Oval 111">
              <a:extLst>
                <a:ext uri="{FF2B5EF4-FFF2-40B4-BE49-F238E27FC236}">
                  <a16:creationId xmlns:a16="http://schemas.microsoft.com/office/drawing/2014/main" id="{A3A24D60-0B71-4B7B-B147-C65620C269A2}"/>
                </a:ext>
              </a:extLst>
            </p:cNvPr>
            <p:cNvSpPr/>
            <p:nvPr/>
          </p:nvSpPr>
          <p:spPr>
            <a:xfrm>
              <a:off x="3221651" y="2250469"/>
              <a:ext cx="928756" cy="928756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endParaRPr lang="id-ID" sz="1200" dirty="0">
                <a:solidFill>
                  <a:prstClr val="white"/>
                </a:solidFill>
              </a:endParaRPr>
            </a:p>
          </p:txBody>
        </p:sp>
        <p:grpSp>
          <p:nvGrpSpPr>
            <p:cNvPr id="98" name="Group 158">
              <a:extLst>
                <a:ext uri="{FF2B5EF4-FFF2-40B4-BE49-F238E27FC236}">
                  <a16:creationId xmlns:a16="http://schemas.microsoft.com/office/drawing/2014/main" id="{B94B24F2-C129-4A00-9618-BB9E6BBA3363}"/>
                </a:ext>
              </a:extLst>
            </p:cNvPr>
            <p:cNvGrpSpPr/>
            <p:nvPr/>
          </p:nvGrpSpPr>
          <p:grpSpPr>
            <a:xfrm rot="5400000">
              <a:off x="3513785" y="2541811"/>
              <a:ext cx="344488" cy="346075"/>
              <a:chOff x="6257584" y="2324544"/>
              <a:chExt cx="344488" cy="346075"/>
            </a:xfrm>
            <a:grpFill/>
          </p:grpSpPr>
          <p:sp>
            <p:nvSpPr>
              <p:cNvPr id="99" name="Oval 314">
                <a:extLst>
                  <a:ext uri="{FF2B5EF4-FFF2-40B4-BE49-F238E27FC236}">
                    <a16:creationId xmlns:a16="http://schemas.microsoft.com/office/drawing/2014/main" id="{1CE007B5-1646-4947-B866-5C022E13C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7584" y="2324544"/>
                <a:ext cx="344488" cy="346075"/>
              </a:xfrm>
              <a:prstGeom prst="ellipse">
                <a:avLst/>
              </a:pr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0" name="Freeform 315">
                <a:extLst>
                  <a:ext uri="{FF2B5EF4-FFF2-40B4-BE49-F238E27FC236}">
                    <a16:creationId xmlns:a16="http://schemas.microsoft.com/office/drawing/2014/main" id="{168E1F3B-7047-428B-9190-4F7045F4C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647" y="2400744"/>
                <a:ext cx="128588" cy="195263"/>
              </a:xfrm>
              <a:custGeom>
                <a:avLst/>
                <a:gdLst>
                  <a:gd name="T0" fmla="*/ 0 w 81"/>
                  <a:gd name="T1" fmla="*/ 123 h 123"/>
                  <a:gd name="T2" fmla="*/ 81 w 81"/>
                  <a:gd name="T3" fmla="*/ 61 h 123"/>
                  <a:gd name="T4" fmla="*/ 0 w 81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123">
                    <a:moveTo>
                      <a:pt x="0" y="123"/>
                    </a:moveTo>
                    <a:lnTo>
                      <a:pt x="81" y="61"/>
                    </a:lnTo>
                    <a:lnTo>
                      <a:pt x="0" y="0"/>
                    </a:lnTo>
                  </a:path>
                </a:pathLst>
              </a:cu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</p:grpSp>
      <p:sp>
        <p:nvSpPr>
          <p:cNvPr id="102" name="TextBox 132">
            <a:extLst>
              <a:ext uri="{FF2B5EF4-FFF2-40B4-BE49-F238E27FC236}">
                <a16:creationId xmlns:a16="http://schemas.microsoft.com/office/drawing/2014/main" id="{914C56B1-8D5E-47EC-984C-66BC99ECFEC8}"/>
              </a:ext>
            </a:extLst>
          </p:cNvPr>
          <p:cNvSpPr txBox="1"/>
          <p:nvPr/>
        </p:nvSpPr>
        <p:spPr>
          <a:xfrm flipH="1">
            <a:off x="4688465" y="2890171"/>
            <a:ext cx="1868451" cy="20774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sz="1350" b="1" dirty="0">
                <a:solidFill>
                  <a:schemeClr val="bg1"/>
                </a:solidFill>
              </a:rPr>
              <a:t>Attack on AI systems</a:t>
            </a:r>
          </a:p>
        </p:txBody>
      </p:sp>
    </p:spTree>
    <p:extLst>
      <p:ext uri="{BB962C8B-B14F-4D97-AF65-F5344CB8AC3E}">
        <p14:creationId xmlns:p14="http://schemas.microsoft.com/office/powerpoint/2010/main" val="72548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5" grpId="0" animBg="1"/>
      <p:bldP spid="85" grpId="0"/>
      <p:bldP spid="87" grpId="0"/>
      <p:bldP spid="88" grpId="0"/>
      <p:bldP spid="90" grpId="0" animBg="1"/>
      <p:bldP spid="10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553998"/>
          </a:xfrm>
        </p:spPr>
        <p:txBody>
          <a:bodyPr/>
          <a:lstStyle/>
          <a:p>
            <a:r>
              <a:rPr lang="fr-FR" sz="2000" dirty="0" err="1"/>
              <a:t>Fidelity-based</a:t>
            </a:r>
            <a:r>
              <a:rPr lang="fr-FR" sz="2000" dirty="0"/>
              <a:t> extraction </a:t>
            </a:r>
            <a:r>
              <a:rPr lang="fr-FR" sz="2000" dirty="0" err="1"/>
              <a:t>attack</a:t>
            </a:r>
            <a:br>
              <a:rPr lang="fr-FR" sz="2000" dirty="0"/>
            </a:br>
            <a:r>
              <a:rPr lang="fr-FR" sz="2000" dirty="0"/>
              <a:t>(for classification </a:t>
            </a:r>
            <a:r>
              <a:rPr lang="fr-FR" sz="2000" dirty="0" err="1"/>
              <a:t>task</a:t>
            </a:r>
            <a:r>
              <a:rPr lang="fr-FR" sz="20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/>
              <p:cNvSpPr txBox="1"/>
              <p:nvPr/>
            </p:nvSpPr>
            <p:spPr>
              <a:xfrm>
                <a:off x="4465" y="859898"/>
                <a:ext cx="9044941" cy="1076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lang="fr-FR" sz="1400" b="1" dirty="0">
                    <a:solidFill>
                      <a:schemeClr val="bg1"/>
                    </a:solidFill>
                  </a:rPr>
                  <a:t>How </a:t>
                </a:r>
                <a:r>
                  <a:rPr lang="fr-FR" sz="1400" b="1" dirty="0" err="1">
                    <a:solidFill>
                      <a:schemeClr val="bg1"/>
                    </a:solidFill>
                  </a:rPr>
                  <a:t>assessing</a:t>
                </a:r>
                <a:r>
                  <a:rPr lang="fr-FR" sz="1400" b="1" dirty="0">
                    <a:solidFill>
                      <a:schemeClr val="bg1"/>
                    </a:solidFill>
                  </a:rPr>
                  <a:t> the </a:t>
                </a:r>
                <a:r>
                  <a:rPr lang="fr-FR" sz="1400" b="1" dirty="0" err="1">
                    <a:solidFill>
                      <a:schemeClr val="bg1"/>
                    </a:solidFill>
                  </a:rPr>
                  <a:t>efficiency</a:t>
                </a:r>
                <a:r>
                  <a:rPr lang="fr-FR" sz="1400" b="1" dirty="0">
                    <a:solidFill>
                      <a:schemeClr val="bg1"/>
                    </a:solidFill>
                  </a:rPr>
                  <a:t> of </a:t>
                </a:r>
                <a:r>
                  <a:rPr lang="fr-FR" sz="1400" b="1" dirty="0" err="1">
                    <a:solidFill>
                      <a:schemeClr val="bg1"/>
                    </a:solidFill>
                  </a:rPr>
                  <a:t>fidelity-based</a:t>
                </a:r>
                <a:r>
                  <a:rPr lang="fr-FR" sz="1400" b="1" dirty="0">
                    <a:solidFill>
                      <a:schemeClr val="bg1"/>
                    </a:solidFill>
                  </a:rPr>
                  <a:t> extraction </a:t>
                </a:r>
                <a:r>
                  <a:rPr lang="fr-FR" sz="1400" b="1" dirty="0" err="1">
                    <a:solidFill>
                      <a:schemeClr val="bg1"/>
                    </a:solidFill>
                  </a:rPr>
                  <a:t>attacks</a:t>
                </a:r>
                <a:r>
                  <a:rPr lang="fr-FR" sz="1400" b="1" dirty="0">
                    <a:solidFill>
                      <a:schemeClr val="bg1"/>
                    </a:solidFill>
                  </a:rPr>
                  <a:t> (for classification </a:t>
                </a:r>
                <a:r>
                  <a:rPr lang="fr-FR" sz="1400" b="1" dirty="0" err="1">
                    <a:solidFill>
                      <a:schemeClr val="bg1"/>
                    </a:solidFill>
                  </a:rPr>
                  <a:t>task</a:t>
                </a:r>
                <a:r>
                  <a:rPr lang="fr-FR" sz="1400" b="1" dirty="0">
                    <a:solidFill>
                      <a:schemeClr val="bg1"/>
                    </a:solidFill>
                  </a:rPr>
                  <a:t>)?</a:t>
                </a:r>
              </a:p>
              <a:p>
                <a:pPr lvl="1"/>
                <a:r>
                  <a:rPr lang="fr-FR" sz="1200" dirty="0">
                    <a:solidFill>
                      <a:schemeClr val="bg1"/>
                    </a:solidFill>
                  </a:rPr>
                  <a:t>1) </a:t>
                </a:r>
                <a:r>
                  <a:rPr lang="fr-FR" sz="1200" dirty="0" err="1">
                    <a:solidFill>
                      <a:schemeClr val="bg1"/>
                    </a:solidFill>
                  </a:rPr>
                  <a:t>Number</a:t>
                </a:r>
                <a:r>
                  <a:rPr lang="fr-FR" sz="1200" dirty="0">
                    <a:solidFill>
                      <a:schemeClr val="bg1"/>
                    </a:solidFill>
                  </a:rPr>
                  <a:t> of </a:t>
                </a:r>
                <a:r>
                  <a:rPr lang="fr-FR" sz="1200" dirty="0" err="1">
                    <a:solidFill>
                      <a:schemeClr val="bg1"/>
                    </a:solidFill>
                  </a:rPr>
                  <a:t>queries</a:t>
                </a:r>
                <a:r>
                  <a:rPr lang="fr-FR" sz="1200" dirty="0">
                    <a:solidFill>
                      <a:schemeClr val="bg1"/>
                    </a:solidFill>
                  </a:rPr>
                  <a:t> </a:t>
                </a:r>
                <a:r>
                  <a:rPr lang="fr-FR" sz="1200" dirty="0" err="1">
                    <a:solidFill>
                      <a:schemeClr val="bg1"/>
                    </a:solidFill>
                  </a:rPr>
                  <a:t>required</a:t>
                </a:r>
                <a:r>
                  <a:rPr lang="fr-FR" sz="1200" dirty="0">
                    <a:solidFill>
                      <a:schemeClr val="bg1"/>
                    </a:solidFill>
                  </a:rPr>
                  <a:t> to </a:t>
                </a:r>
                <a:r>
                  <a:rPr lang="fr-FR" sz="1200" dirty="0" err="1">
                    <a:solidFill>
                      <a:schemeClr val="bg1"/>
                    </a:solidFill>
                  </a:rPr>
                  <a:t>extract</a:t>
                </a:r>
                <a:r>
                  <a:rPr lang="fr-FR" sz="1200" dirty="0">
                    <a:solidFill>
                      <a:schemeClr val="bg1"/>
                    </a:solidFill>
                  </a:rPr>
                  <a:t> all the </a:t>
                </a:r>
                <a:r>
                  <a:rPr lang="fr-FR" sz="1200" dirty="0" err="1">
                    <a:solidFill>
                      <a:schemeClr val="bg1"/>
                    </a:solidFill>
                  </a:rPr>
                  <a:t>neurons</a:t>
                </a:r>
                <a:endParaRPr lang="fr-FR" sz="1200" dirty="0">
                  <a:solidFill>
                    <a:schemeClr val="bg1"/>
                  </a:solidFill>
                </a:endParaRPr>
              </a:p>
              <a:p>
                <a:pPr lvl="1"/>
                <a:r>
                  <a:rPr lang="fr-FR" sz="1200" dirty="0">
                    <a:solidFill>
                      <a:schemeClr val="bg1"/>
                    </a:solidFill>
                  </a:rPr>
                  <a:t>2) </a:t>
                </a:r>
                <a:r>
                  <a:rPr lang="fr-FR" sz="1200" dirty="0" err="1">
                    <a:solidFill>
                      <a:schemeClr val="bg1"/>
                    </a:solidFill>
                  </a:rPr>
                  <a:t>Fidelity</a:t>
                </a:r>
                <a:r>
                  <a:rPr lang="fr-FR" sz="1200" dirty="0">
                    <a:solidFill>
                      <a:schemeClr val="bg1"/>
                    </a:solidFill>
                  </a:rPr>
                  <a:t> </a:t>
                </a:r>
                <a:r>
                  <a:rPr lang="fr-FR" sz="1200" dirty="0" err="1">
                    <a:solidFill>
                      <a:schemeClr val="bg1"/>
                    </a:solidFill>
                  </a:rPr>
                  <a:t>metric</a:t>
                </a:r>
                <a:r>
                  <a:rPr lang="fr-FR" sz="1200" dirty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Pr</m:t>
                    </m:r>
                    <m:r>
                      <a:rPr lang="fr-FR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⁡</m:t>
                    </m:r>
                    <m:d>
                      <m:dPr>
                        <m:begChr m:val="["/>
                        <m:endChr m:val="]"/>
                        <m:ctrlPr>
                          <a:rPr lang="fr-FR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fr-FR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fr-FR" sz="1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fr-FR" sz="12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argmax</m:t>
                                </m:r>
                              </m:e>
                              <m:lim>
                                <m:r>
                                  <a:rPr lang="fr-FR" sz="1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𝒴</m:t>
                                </m:r>
                              </m:lim>
                            </m:limLow>
                          </m:fName>
                          <m:e>
                            <m:r>
                              <a:rPr lang="fr-FR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fr-FR" sz="1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func>
                        <m:r>
                          <a:rPr lang="fr-FR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fr-FR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fr-FR" sz="1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fr-FR" sz="12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argmax</m:t>
                                </m:r>
                              </m:e>
                              <m:lim>
                                <m:r>
                                  <a:rPr lang="fr-FR" sz="1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𝒴</m:t>
                                </m:r>
                              </m:lim>
                            </m:limLow>
                          </m:fName>
                          <m:e>
                            <m:acc>
                              <m:accPr>
                                <m:chr m:val="̂"/>
                                <m:ctrlPr>
                                  <a:rPr lang="fr-FR" sz="1200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1200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fr-FR" sz="1200" b="1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fr-FR" sz="1200" dirty="0">
                    <a:solidFill>
                      <a:schemeClr val="bg1"/>
                    </a:solidFill>
                  </a:rPr>
                  <a:t> s.t.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d>
                  </m:oMath>
                </a14:m>
                <a:r>
                  <a:rPr lang="fr-FR" sz="1200" dirty="0">
                    <a:solidFill>
                      <a:schemeClr val="bg1"/>
                    </a:solidFill>
                  </a:rPr>
                  <a:t> (</a:t>
                </a:r>
                <a:r>
                  <a:rPr lang="fr-FR" sz="1200" dirty="0" err="1">
                    <a:solidFill>
                      <a:schemeClr val="bg1"/>
                    </a:solidFill>
                  </a:rPr>
                  <a:t>resp</a:t>
                </a:r>
                <a:r>
                  <a:rPr lang="fr-FR" sz="1200" dirty="0">
                    <a:solidFill>
                      <a:schemeClr val="bg1"/>
                    </a:solidFill>
                  </a:rPr>
                  <a:t>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r>
                      <a:rPr lang="fr-FR" sz="14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(.)</m:t>
                    </m:r>
                  </m:oMath>
                </a14:m>
                <a:r>
                  <a:rPr lang="fr-FR" sz="1200" dirty="0">
                    <a:solidFill>
                      <a:schemeClr val="bg1"/>
                    </a:solidFill>
                  </a:rPr>
                  <a:t>) </a:t>
                </a:r>
                <a:r>
                  <a:rPr lang="fr-FR" sz="1200" dirty="0" err="1">
                    <a:solidFill>
                      <a:schemeClr val="bg1"/>
                    </a:solidFill>
                  </a:rPr>
                  <a:t>is</a:t>
                </a:r>
                <a:r>
                  <a:rPr lang="fr-FR" sz="1200" dirty="0">
                    <a:solidFill>
                      <a:schemeClr val="bg1"/>
                    </a:solidFill>
                  </a:rPr>
                  <a:t> the </a:t>
                </a:r>
                <a:r>
                  <a:rPr lang="fr-FR" sz="1200" dirty="0" err="1">
                    <a:solidFill>
                      <a:schemeClr val="bg1"/>
                    </a:solidFill>
                  </a:rPr>
                  <a:t>targeted</a:t>
                </a:r>
                <a:r>
                  <a:rPr lang="fr-FR" sz="1200" dirty="0">
                    <a:solidFill>
                      <a:schemeClr val="bg1"/>
                    </a:solidFill>
                  </a:rPr>
                  <a:t> model (</a:t>
                </a:r>
                <a:r>
                  <a:rPr lang="fr-FR" sz="1200" dirty="0" err="1">
                    <a:solidFill>
                      <a:schemeClr val="bg1"/>
                    </a:solidFill>
                  </a:rPr>
                  <a:t>resp</a:t>
                </a:r>
                <a:r>
                  <a:rPr lang="fr-FR" sz="1200" dirty="0">
                    <a:solidFill>
                      <a:schemeClr val="bg1"/>
                    </a:solidFill>
                  </a:rPr>
                  <a:t>. the copy)</a:t>
                </a:r>
              </a:p>
              <a:p>
                <a:pPr lvl="1"/>
                <a:r>
                  <a:rPr lang="fr-FR" sz="1200" dirty="0">
                    <a:solidFill>
                      <a:schemeClr val="bg1"/>
                    </a:solidFill>
                  </a:rPr>
                  <a:t>3) </a:t>
                </a:r>
                <a:r>
                  <a:rPr lang="fr-FR" sz="1200" dirty="0" err="1">
                    <a:solidFill>
                      <a:schemeClr val="bg1"/>
                    </a:solidFill>
                  </a:rPr>
                  <a:t>Weight</a:t>
                </a:r>
                <a:r>
                  <a:rPr lang="fr-FR" sz="1200" dirty="0">
                    <a:solidFill>
                      <a:schemeClr val="bg1"/>
                    </a:solidFill>
                  </a:rPr>
                  <a:t> </a:t>
                </a:r>
                <a:r>
                  <a:rPr lang="fr-FR" sz="1200" dirty="0" err="1">
                    <a:solidFill>
                      <a:schemeClr val="bg1"/>
                    </a:solidFill>
                  </a:rPr>
                  <a:t>difference</a:t>
                </a:r>
                <a:r>
                  <a:rPr lang="fr-FR" sz="1200" dirty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fr-FR" sz="1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lim>
                    </m:limLow>
                    <m:r>
                      <a:rPr lang="fr-FR" sz="1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fr-FR" sz="1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1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fr-FR" sz="1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fr-FR" sz="1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fr-FR" sz="1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sSubSup>
                              <m:sSubSupPr>
                                <m:ctrlPr>
                                  <a:rPr lang="fr-FR" sz="1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fr-FR" sz="120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12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FR" sz="1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fr-FR" sz="1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fr-FR" sz="1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ZoneTexte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" y="859898"/>
                <a:ext cx="9044941" cy="1076449"/>
              </a:xfrm>
              <a:prstGeom prst="rect">
                <a:avLst/>
              </a:prstGeom>
              <a:blipFill>
                <a:blip r:embed="rId2"/>
                <a:stretch>
                  <a:fillRect t="-1130" b="-5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-402377" y="4558566"/>
            <a:ext cx="93438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1000" dirty="0">
                <a:solidFill>
                  <a:schemeClr val="bg1"/>
                </a:solidFill>
              </a:rPr>
              <a:t>‘‘</a:t>
            </a:r>
            <a:r>
              <a:rPr lang="fr-FR" sz="1000" dirty="0" err="1">
                <a:solidFill>
                  <a:schemeClr val="bg1"/>
                </a:solidFill>
              </a:rPr>
              <a:t>Cryptanalytic</a:t>
            </a:r>
            <a:r>
              <a:rPr lang="fr-FR" sz="1000" dirty="0">
                <a:solidFill>
                  <a:schemeClr val="bg1"/>
                </a:solidFill>
              </a:rPr>
              <a:t> extraction of neural network </a:t>
            </a:r>
            <a:r>
              <a:rPr lang="fr-FR" sz="1000" dirty="0" err="1">
                <a:solidFill>
                  <a:schemeClr val="bg1"/>
                </a:solidFill>
              </a:rPr>
              <a:t>models</a:t>
            </a:r>
            <a:r>
              <a:rPr lang="fr-FR" sz="1000" dirty="0">
                <a:solidFill>
                  <a:schemeClr val="bg1"/>
                </a:solidFill>
              </a:rPr>
              <a:t>’’, </a:t>
            </a:r>
            <a:r>
              <a:rPr lang="fr-FR" sz="1000" dirty="0" err="1">
                <a:solidFill>
                  <a:schemeClr val="bg1"/>
                </a:solidFill>
              </a:rPr>
              <a:t>Carlini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i="1" dirty="0">
                <a:solidFill>
                  <a:schemeClr val="bg1"/>
                </a:solidFill>
              </a:rPr>
              <a:t>et al.</a:t>
            </a:r>
            <a:r>
              <a:rPr lang="fr-FR" sz="1000" dirty="0">
                <a:solidFill>
                  <a:schemeClr val="bg1"/>
                </a:solidFill>
              </a:rPr>
              <a:t> Crypto 2020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au 5"/>
              <p:cNvGraphicFramePr>
                <a:graphicFrameLocks noGrp="1"/>
              </p:cNvGraphicFramePr>
              <p:nvPr/>
            </p:nvGraphicFramePr>
            <p:xfrm>
              <a:off x="307425" y="2478774"/>
              <a:ext cx="8741981" cy="137160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823094">
                      <a:extLst>
                        <a:ext uri="{9D8B030D-6E8A-4147-A177-3AD203B41FA5}">
                          <a16:colId xmlns:a16="http://schemas.microsoft.com/office/drawing/2014/main" val="2899091231"/>
                        </a:ext>
                      </a:extLst>
                    </a:gridCol>
                    <a:gridCol w="1595854">
                      <a:extLst>
                        <a:ext uri="{9D8B030D-6E8A-4147-A177-3AD203B41FA5}">
                          <a16:colId xmlns:a16="http://schemas.microsoft.com/office/drawing/2014/main" val="1207825550"/>
                        </a:ext>
                      </a:extLst>
                    </a:gridCol>
                    <a:gridCol w="2524784">
                      <a:extLst>
                        <a:ext uri="{9D8B030D-6E8A-4147-A177-3AD203B41FA5}">
                          <a16:colId xmlns:a16="http://schemas.microsoft.com/office/drawing/2014/main" val="3346262560"/>
                        </a:ext>
                      </a:extLst>
                    </a:gridCol>
                    <a:gridCol w="2798249">
                      <a:extLst>
                        <a:ext uri="{9D8B030D-6E8A-4147-A177-3AD203B41FA5}">
                          <a16:colId xmlns:a16="http://schemas.microsoft.com/office/drawing/2014/main" val="945643174"/>
                        </a:ext>
                      </a:extLst>
                    </a:gridCol>
                  </a:tblGrid>
                  <a:tr h="19563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/>
                            <a:t>Architecture</a:t>
                          </a:r>
                        </a:p>
                        <a:p>
                          <a:pPr algn="ctr"/>
                          <a:r>
                            <a:rPr lang="fr-FR" sz="1050" dirty="0"/>
                            <a:t>(Classification)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/>
                            <a:t>Nb of</a:t>
                          </a:r>
                          <a:r>
                            <a:rPr lang="fr-FR" sz="1050" baseline="0" dirty="0"/>
                            <a:t> </a:t>
                          </a:r>
                          <a:r>
                            <a:rPr lang="fr-FR" sz="1050" baseline="0" dirty="0" err="1"/>
                            <a:t>parameters</a:t>
                          </a:r>
                          <a:endParaRPr lang="fr-FR" sz="10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/>
                            <a:t>Nb of </a:t>
                          </a:r>
                          <a:r>
                            <a:rPr lang="fr-FR" sz="1050" dirty="0" err="1"/>
                            <a:t>queries</a:t>
                          </a:r>
                          <a:r>
                            <a:rPr lang="fr-FR" sz="105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err="1"/>
                            <a:t>Fidelity</a:t>
                          </a:r>
                          <a:endParaRPr lang="fr-FR" sz="105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76454082"/>
                      </a:ext>
                    </a:extLst>
                  </a:tr>
                  <a:tr h="2225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/>
                            <a:t>3072-256-256-256-64-10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/>
                            <a:t>935,370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fr-FR" sz="12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a:rPr lang="fr-FR" sz="1200" b="0" i="0" smtClean="0">
                                        <a:latin typeface="Cambria Math" panose="02040503050406030204" pitchFamily="18" charset="0"/>
                                      </a:rPr>
                                      <m:t>,2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2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0,972</m:t>
                                </m:r>
                              </m:oMath>
                            </m:oMathPara>
                          </a14:m>
                          <a:endParaRPr lang="fr-FR" sz="12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06240421"/>
                      </a:ext>
                    </a:extLst>
                  </a:tr>
                  <a:tr h="2225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/>
                            <a:t>3072-512-256-64-10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/>
                            <a:t>1,721,802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26,0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2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0,932</m:t>
                                </m:r>
                              </m:oMath>
                            </m:oMathPara>
                          </a14:m>
                          <a:endParaRPr lang="fr-FR" sz="12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9889006"/>
                      </a:ext>
                    </a:extLst>
                  </a:tr>
                  <a:tr h="2212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/>
                            <a:t>TruncatedMobileNetv1</a:t>
                          </a:r>
                          <a:r>
                            <a:rPr lang="fr-FR" sz="1050" baseline="0" dirty="0"/>
                            <a:t> (CNN)</a:t>
                          </a:r>
                          <a:endParaRPr lang="fr-FR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/>
                            <a:t>5,234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18,8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12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0,88</m:t>
                                </m:r>
                              </m:oMath>
                            </m:oMathPara>
                          </a14:m>
                          <a:endParaRPr lang="fr-FR" sz="12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478930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au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03201255"/>
                  </p:ext>
                </p:extLst>
              </p:nvPr>
            </p:nvGraphicFramePr>
            <p:xfrm>
              <a:off x="307425" y="2478774"/>
              <a:ext cx="8741981" cy="137160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823094">
                      <a:extLst>
                        <a:ext uri="{9D8B030D-6E8A-4147-A177-3AD203B41FA5}">
                          <a16:colId xmlns:a16="http://schemas.microsoft.com/office/drawing/2014/main" val="2899091231"/>
                        </a:ext>
                      </a:extLst>
                    </a:gridCol>
                    <a:gridCol w="1595854">
                      <a:extLst>
                        <a:ext uri="{9D8B030D-6E8A-4147-A177-3AD203B41FA5}">
                          <a16:colId xmlns:a16="http://schemas.microsoft.com/office/drawing/2014/main" val="1207825550"/>
                        </a:ext>
                      </a:extLst>
                    </a:gridCol>
                    <a:gridCol w="2524784">
                      <a:extLst>
                        <a:ext uri="{9D8B030D-6E8A-4147-A177-3AD203B41FA5}">
                          <a16:colId xmlns:a16="http://schemas.microsoft.com/office/drawing/2014/main" val="3346262560"/>
                        </a:ext>
                      </a:extLst>
                    </a:gridCol>
                    <a:gridCol w="2798249">
                      <a:extLst>
                        <a:ext uri="{9D8B030D-6E8A-4147-A177-3AD203B41FA5}">
                          <a16:colId xmlns:a16="http://schemas.microsoft.com/office/drawing/2014/main" val="945643174"/>
                        </a:ext>
                      </a:extLst>
                    </a:gridCol>
                  </a:tblGrid>
                  <a:tr h="4114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Architecture</a:t>
                          </a:r>
                        </a:p>
                        <a:p>
                          <a:pPr algn="ctr"/>
                          <a:r>
                            <a:rPr lang="fr-FR" sz="1050" dirty="0" smtClean="0"/>
                            <a:t>(Classification) </a:t>
                          </a:r>
                          <a:endParaRPr lang="fr-FR" sz="10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Nb of</a:t>
                          </a:r>
                          <a:r>
                            <a:rPr lang="fr-FR" sz="1050" baseline="0" dirty="0" smtClean="0"/>
                            <a:t> </a:t>
                          </a:r>
                          <a:r>
                            <a:rPr lang="fr-FR" sz="1050" baseline="0" dirty="0" err="1" smtClean="0"/>
                            <a:t>parameters</a:t>
                          </a:r>
                          <a:endParaRPr lang="fr-FR" sz="10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Nb of </a:t>
                          </a:r>
                          <a:r>
                            <a:rPr lang="fr-FR" sz="1050" dirty="0" err="1" smtClean="0"/>
                            <a:t>queries</a:t>
                          </a:r>
                          <a:r>
                            <a:rPr lang="fr-FR" sz="1050" dirty="0" smtClean="0"/>
                            <a:t> </a:t>
                          </a:r>
                          <a:endParaRPr lang="fr-FR" sz="105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err="1" smtClean="0"/>
                            <a:t>Fidelity</a:t>
                          </a:r>
                          <a:endParaRPr lang="fr-FR" sz="105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7645408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3072-256-256-256-64-10</a:t>
                          </a:r>
                          <a:endParaRPr lang="fr-FR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935,370</a:t>
                          </a:r>
                          <a:endParaRPr lang="fr-FR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135422" t="-153333" r="-111566" b="-26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212854" t="-153333" r="-871" b="-2644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624042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3072-512-256-64-10</a:t>
                          </a:r>
                          <a:endParaRPr lang="fr-FR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1,721,802</a:t>
                          </a:r>
                          <a:endParaRPr lang="fr-FR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135422" t="-253333" r="-111566" b="-16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212854" t="-253333" r="-871" b="-1644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9889006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TruncatedMobileNetv1</a:t>
                          </a:r>
                          <a:r>
                            <a:rPr lang="fr-FR" sz="1050" baseline="0" dirty="0" smtClean="0"/>
                            <a:t> (CNN)</a:t>
                          </a:r>
                          <a:endParaRPr lang="fr-FR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dirty="0" smtClean="0"/>
                            <a:t>5,234</a:t>
                          </a:r>
                          <a:endParaRPr lang="fr-FR" sz="105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135422" t="-233824" r="-111566" b="-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212854" t="-233824" r="-871" b="-88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4789303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1" name="ZoneTexte 20"/>
          <p:cNvSpPr txBox="1"/>
          <p:nvPr/>
        </p:nvSpPr>
        <p:spPr>
          <a:xfrm>
            <a:off x="-252935" y="2053672"/>
            <a:ext cx="9044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fr-FR" sz="1400" b="1" dirty="0">
                <a:solidFill>
                  <a:schemeClr val="bg1"/>
                </a:solidFill>
              </a:rPr>
              <a:t>New </a:t>
            </a:r>
            <a:r>
              <a:rPr lang="fr-FR" sz="1400" b="1" dirty="0" err="1">
                <a:solidFill>
                  <a:schemeClr val="bg1"/>
                </a:solidFill>
              </a:rPr>
              <a:t>targeted</a:t>
            </a:r>
            <a:r>
              <a:rPr lang="fr-FR" sz="1400" b="1" dirty="0">
                <a:solidFill>
                  <a:schemeClr val="bg1"/>
                </a:solidFill>
              </a:rPr>
              <a:t> architectures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10408" y="4021073"/>
            <a:ext cx="5913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33FF00"/>
                </a:solidFill>
              </a:rPr>
              <a:t>First extraction of CNN using </a:t>
            </a:r>
            <a:r>
              <a:rPr lang="en-US" sz="1200" b="1" dirty="0" err="1">
                <a:solidFill>
                  <a:srgbClr val="33FF00"/>
                </a:solidFill>
              </a:rPr>
              <a:t>cryptanalytical</a:t>
            </a:r>
            <a:r>
              <a:rPr lang="en-US" sz="1200" b="1" dirty="0">
                <a:solidFill>
                  <a:srgbClr val="33FF00"/>
                </a:solidFill>
              </a:rPr>
              <a:t>-based extraction attacks by taking benefits of SCA !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1750787" y="4046233"/>
            <a:ext cx="5825332" cy="436505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34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5B1DE604-1201-4AC1-8141-C74D0D8AECDC}"/>
              </a:ext>
            </a:extLst>
          </p:cNvPr>
          <p:cNvSpPr txBox="1">
            <a:spLocks/>
          </p:cNvSpPr>
          <p:nvPr/>
        </p:nvSpPr>
        <p:spPr>
          <a:xfrm>
            <a:off x="263792" y="666750"/>
            <a:ext cx="8677656" cy="4388954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Combining Software &amp; Hardware attacks is beneficial to reduce adversary’s knowledge.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Side-channel attacks can be used to prevent some issues with software attacks. 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Performing fidelity-based extraction attacks on CNN architectures.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Mitigating the effect of special case neurons.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Extends the security threats against embedded AI system.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Needs of finding adequate countermeasures which not alter the performance of embedded AI too much.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Need to work on a certification process for enhancing the security of AI systems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332399"/>
          </a:xfrm>
        </p:spPr>
        <p:txBody>
          <a:bodyPr/>
          <a:lstStyle/>
          <a:p>
            <a:r>
              <a:rPr lang="fr-FR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696103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Personal</a:t>
            </a:r>
            <a:r>
              <a:rPr lang="fr-FR" sz="2000" dirty="0"/>
              <a:t> </a:t>
            </a:r>
            <a:r>
              <a:rPr lang="fr-FR" sz="2000" dirty="0" err="1"/>
              <a:t>recommendations</a:t>
            </a:r>
            <a:endParaRPr lang="fr-FR" sz="2000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4800600" y="1027587"/>
            <a:ext cx="4300868" cy="3848101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chemeClr val="bg1"/>
                </a:solidFill>
              </a:rPr>
              <a:t>Online courses</a:t>
            </a:r>
          </a:p>
          <a:p>
            <a:pPr lvl="1"/>
            <a:r>
              <a:rPr lang="fr-FR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Amir </a:t>
            </a:r>
            <a:r>
              <a:rPr lang="fr-FR" sz="12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Moradi’s</a:t>
            </a:r>
            <a:r>
              <a:rPr lang="fr-FR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course: </a:t>
            </a:r>
            <a:r>
              <a:rPr lang="fr-FR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https://www.youtube.com/@AmirMoradi_impsec/playlists</a:t>
            </a:r>
            <a:r>
              <a:rPr lang="fr-FR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fr-FR" sz="1400" dirty="0">
                <a:solidFill>
                  <a:schemeClr val="bg1"/>
                </a:solidFill>
              </a:rPr>
              <a:t>Books</a:t>
            </a:r>
          </a:p>
          <a:p>
            <a:pPr lvl="1"/>
            <a:r>
              <a:rPr lang="fr-FR" sz="900" dirty="0">
                <a:ln>
                  <a:solidFill>
                    <a:schemeClr val="bg1"/>
                  </a:solidFill>
                </a:ln>
                <a:hlinkClick r:id="rId4"/>
              </a:rPr>
              <a:t>Embedded </a:t>
            </a:r>
            <a:r>
              <a:rPr lang="fr-FR" sz="900" dirty="0" err="1">
                <a:ln>
                  <a:solidFill>
                    <a:schemeClr val="bg1"/>
                  </a:solidFill>
                </a:ln>
                <a:hlinkClick r:id="rId4"/>
              </a:rPr>
              <a:t>Cryptography</a:t>
            </a:r>
            <a:r>
              <a:rPr lang="fr-FR" sz="900" dirty="0">
                <a:ln>
                  <a:solidFill>
                    <a:schemeClr val="bg1"/>
                  </a:solidFill>
                </a:ln>
                <a:hlinkClick r:id="rId4"/>
              </a:rPr>
              <a:t> 1 | </a:t>
            </a:r>
            <a:r>
              <a:rPr lang="fr-FR" sz="900" dirty="0" err="1">
                <a:ln>
                  <a:solidFill>
                    <a:schemeClr val="bg1"/>
                  </a:solidFill>
                </a:ln>
                <a:hlinkClick r:id="rId4"/>
              </a:rPr>
              <a:t>Wiley</a:t>
            </a:r>
            <a:endParaRPr lang="fr-FR" sz="900" dirty="0">
              <a:ln>
                <a:solidFill>
                  <a:schemeClr val="bg1"/>
                </a:solidFill>
              </a:ln>
            </a:endParaRPr>
          </a:p>
          <a:p>
            <a:pPr lvl="1"/>
            <a:r>
              <a:rPr lang="fr-FR" sz="900" dirty="0">
                <a:ln>
                  <a:solidFill>
                    <a:schemeClr val="bg1"/>
                  </a:solidFill>
                </a:ln>
                <a:hlinkClick r:id="rId5"/>
              </a:rPr>
              <a:t>Embedded </a:t>
            </a:r>
            <a:r>
              <a:rPr lang="fr-FR" sz="900" dirty="0" err="1">
                <a:ln>
                  <a:solidFill>
                    <a:schemeClr val="bg1"/>
                  </a:solidFill>
                </a:ln>
                <a:hlinkClick r:id="rId5"/>
              </a:rPr>
              <a:t>Cryptography</a:t>
            </a:r>
            <a:r>
              <a:rPr lang="fr-FR" sz="900" dirty="0">
                <a:ln>
                  <a:solidFill>
                    <a:schemeClr val="bg1"/>
                  </a:solidFill>
                </a:ln>
                <a:hlinkClick r:id="rId5"/>
              </a:rPr>
              <a:t> 2 | </a:t>
            </a:r>
            <a:r>
              <a:rPr lang="fr-FR" sz="900" dirty="0" err="1">
                <a:ln>
                  <a:solidFill>
                    <a:schemeClr val="bg1"/>
                  </a:solidFill>
                </a:ln>
                <a:hlinkClick r:id="rId5"/>
              </a:rPr>
              <a:t>Wiley</a:t>
            </a:r>
            <a:endParaRPr lang="en-CA" sz="9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lvl="1"/>
            <a:r>
              <a:rPr lang="fr-FR" sz="900" dirty="0">
                <a:ln>
                  <a:solidFill>
                    <a:schemeClr val="bg1"/>
                  </a:solidFill>
                </a:ln>
                <a:hlinkClick r:id="rId6"/>
              </a:rPr>
              <a:t>Embedded </a:t>
            </a:r>
            <a:r>
              <a:rPr lang="fr-FR" sz="900" dirty="0" err="1">
                <a:ln>
                  <a:solidFill>
                    <a:schemeClr val="bg1"/>
                  </a:solidFill>
                </a:ln>
                <a:hlinkClick r:id="rId6"/>
              </a:rPr>
              <a:t>Cryptography</a:t>
            </a:r>
            <a:r>
              <a:rPr lang="fr-FR" sz="900" dirty="0">
                <a:ln>
                  <a:solidFill>
                    <a:schemeClr val="bg1"/>
                  </a:solidFill>
                </a:ln>
                <a:hlinkClick r:id="rId6"/>
              </a:rPr>
              <a:t> 3 | </a:t>
            </a:r>
            <a:r>
              <a:rPr lang="fr-FR" sz="900" dirty="0" err="1">
                <a:ln>
                  <a:solidFill>
                    <a:schemeClr val="bg1"/>
                  </a:solidFill>
                </a:ln>
                <a:hlinkClick r:id="rId6"/>
              </a:rPr>
              <a:t>Wiley</a:t>
            </a:r>
            <a:endParaRPr lang="en-CA" sz="9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r>
              <a:rPr lang="en-CA" sz="1100" dirty="0">
                <a:solidFill>
                  <a:schemeClr val="bg1"/>
                </a:solidFill>
              </a:rPr>
              <a:t>Public datasets:</a:t>
            </a:r>
          </a:p>
          <a:p>
            <a:pPr lvl="1"/>
            <a:r>
              <a:rPr lang="en-CA" sz="900" dirty="0">
                <a:solidFill>
                  <a:schemeClr val="bg1"/>
                </a:solidFill>
              </a:rPr>
              <a:t>ASCAD, AES_HD, AES_RD, DPA contest, …</a:t>
            </a:r>
          </a:p>
          <a:p>
            <a:r>
              <a:rPr lang="en-CA" sz="1100" dirty="0">
                <a:solidFill>
                  <a:schemeClr val="bg1"/>
                </a:solidFill>
              </a:rPr>
              <a:t>Open source </a:t>
            </a:r>
            <a:r>
              <a:rPr lang="en-CA" sz="1100" dirty="0" err="1">
                <a:solidFill>
                  <a:schemeClr val="bg1"/>
                </a:solidFill>
              </a:rPr>
              <a:t>Librairies</a:t>
            </a:r>
            <a:r>
              <a:rPr lang="en-CA" sz="1100" dirty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en-CA" sz="900" b="1" dirty="0">
                <a:solidFill>
                  <a:schemeClr val="bg1"/>
                </a:solidFill>
              </a:rPr>
              <a:t>For side-channel attacks</a:t>
            </a:r>
            <a:r>
              <a:rPr lang="en-CA" sz="900" dirty="0">
                <a:solidFill>
                  <a:schemeClr val="bg1"/>
                </a:solidFill>
              </a:rPr>
              <a:t>: </a:t>
            </a:r>
            <a:r>
              <a:rPr lang="en-CA" sz="900" dirty="0" err="1">
                <a:solidFill>
                  <a:schemeClr val="bg1"/>
                </a:solidFill>
              </a:rPr>
              <a:t>SCALib</a:t>
            </a:r>
            <a:r>
              <a:rPr lang="en-CA" sz="900" dirty="0">
                <a:solidFill>
                  <a:schemeClr val="bg1"/>
                </a:solidFill>
              </a:rPr>
              <a:t> – the Side-Channel Analysis Library: </a:t>
            </a:r>
            <a:r>
              <a:rPr lang="en-CA" sz="9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7"/>
              </a:rPr>
              <a:t>https://scalib.readthedocs.io/</a:t>
            </a:r>
            <a:r>
              <a:rPr lang="en-CA" sz="900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CA" sz="900" b="1" dirty="0">
                <a:solidFill>
                  <a:schemeClr val="bg1"/>
                </a:solidFill>
              </a:rPr>
              <a:t>For deep learning</a:t>
            </a:r>
            <a:r>
              <a:rPr lang="en-CA" sz="900" dirty="0">
                <a:solidFill>
                  <a:schemeClr val="bg1"/>
                </a:solidFill>
              </a:rPr>
              <a:t>: </a:t>
            </a:r>
            <a:r>
              <a:rPr lang="en-CA" sz="900" dirty="0" err="1">
                <a:solidFill>
                  <a:schemeClr val="bg1"/>
                </a:solidFill>
              </a:rPr>
              <a:t>AISyLab’s</a:t>
            </a:r>
            <a:r>
              <a:rPr lang="en-CA" sz="900" dirty="0">
                <a:solidFill>
                  <a:schemeClr val="bg1"/>
                </a:solidFill>
              </a:rPr>
              <a:t> framework - GitHub - </a:t>
            </a:r>
            <a:r>
              <a:rPr lang="en-CA" sz="900" dirty="0" err="1">
                <a:solidFill>
                  <a:schemeClr val="bg1"/>
                </a:solidFill>
              </a:rPr>
              <a:t>AISY_Framework</a:t>
            </a:r>
            <a:r>
              <a:rPr lang="en-CA" sz="900" dirty="0">
                <a:solidFill>
                  <a:schemeClr val="bg1"/>
                </a:solidFill>
              </a:rPr>
              <a:t>: Deep Learning-based Framework for Side-Channel Analysis</a:t>
            </a:r>
          </a:p>
          <a:p>
            <a:r>
              <a:rPr lang="en-CA" sz="1100" dirty="0">
                <a:solidFill>
                  <a:schemeClr val="bg1"/>
                </a:solidFill>
              </a:rPr>
              <a:t>International conferences</a:t>
            </a:r>
          </a:p>
          <a:p>
            <a:pPr lvl="1"/>
            <a:r>
              <a:rPr lang="en-CA" sz="900" dirty="0">
                <a:solidFill>
                  <a:schemeClr val="bg1"/>
                </a:solidFill>
              </a:rPr>
              <a:t>CHES, Cascade, Crypto, </a:t>
            </a:r>
            <a:r>
              <a:rPr lang="en-CA" sz="900" dirty="0" err="1">
                <a:solidFill>
                  <a:schemeClr val="bg1"/>
                </a:solidFill>
              </a:rPr>
              <a:t>Eurocrypt</a:t>
            </a:r>
            <a:r>
              <a:rPr lang="en-CA" sz="900" dirty="0">
                <a:solidFill>
                  <a:schemeClr val="bg1"/>
                </a:solidFill>
              </a:rPr>
              <a:t>, </a:t>
            </a:r>
            <a:r>
              <a:rPr lang="en-CA" sz="900" dirty="0" err="1">
                <a:solidFill>
                  <a:schemeClr val="bg1"/>
                </a:solidFill>
              </a:rPr>
              <a:t>Asiacrypt</a:t>
            </a:r>
            <a:r>
              <a:rPr lang="en-CA" sz="900" dirty="0">
                <a:solidFill>
                  <a:schemeClr val="bg1"/>
                </a:solidFill>
              </a:rPr>
              <a:t>, …</a:t>
            </a:r>
          </a:p>
          <a:p>
            <a:pPr lvl="1"/>
            <a:endParaRPr lang="en-CA" sz="900" dirty="0">
              <a:solidFill>
                <a:schemeClr val="bg1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4800600" y="609600"/>
            <a:ext cx="4300868" cy="287919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b="1" dirty="0" err="1"/>
              <a:t>Side-channel</a:t>
            </a:r>
            <a:r>
              <a:rPr lang="fr-FR" sz="1400" b="1" dirty="0"/>
              <a:t> </a:t>
            </a:r>
            <a:r>
              <a:rPr lang="fr-FR" sz="1400" b="1" dirty="0" err="1"/>
              <a:t>attacks</a:t>
            </a:r>
            <a:endParaRPr lang="fr-FR" sz="1400" b="1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373380" y="897519"/>
            <a:ext cx="4300868" cy="3848101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chemeClr val="bg1"/>
                </a:solidFill>
              </a:rPr>
              <a:t>Online courses</a:t>
            </a:r>
          </a:p>
          <a:p>
            <a:pPr lvl="1"/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Andrew NG’s course (Coursera): Machine Learning by Stanford University | Coursera, Deep Learning by deeplearning.ai | Coursera</a:t>
            </a:r>
            <a:endParaRPr lang="en-US" sz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400" dirty="0">
                <a:solidFill>
                  <a:schemeClr val="bg1"/>
                </a:solidFill>
              </a:rPr>
              <a:t>Books</a:t>
            </a:r>
          </a:p>
          <a:p>
            <a:pPr lvl="1"/>
            <a:r>
              <a:rPr lang="en-US" sz="900" dirty="0">
                <a:ln>
                  <a:solidFill>
                    <a:schemeClr val="bg1"/>
                  </a:solidFill>
                </a:ln>
              </a:rPr>
              <a:t>Shai </a:t>
            </a:r>
            <a:r>
              <a:rPr lang="en-US" sz="900" dirty="0" err="1">
                <a:ln>
                  <a:solidFill>
                    <a:schemeClr val="bg1"/>
                  </a:solidFill>
                </a:ln>
              </a:rPr>
              <a:t>Shalev-Shwartz</a:t>
            </a:r>
            <a:r>
              <a:rPr lang="en-US" sz="900" dirty="0">
                <a:ln>
                  <a:solidFill>
                    <a:schemeClr val="bg1"/>
                  </a:solidFill>
                </a:ln>
              </a:rPr>
              <a:t> and Shai Ben-David. Understanding Machine Learning: From Theory to Algorithms. </a:t>
            </a:r>
          </a:p>
          <a:p>
            <a:pPr lvl="1"/>
            <a:r>
              <a:rPr lang="en-CA" sz="9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Christopher M. Bishop and Hugh Bishop. Deep Learning: Foundations and Concepts. </a:t>
            </a:r>
          </a:p>
          <a:p>
            <a:r>
              <a:rPr lang="en-CA" sz="1100" dirty="0">
                <a:solidFill>
                  <a:schemeClr val="bg1"/>
                </a:solidFill>
              </a:rPr>
              <a:t>Open source </a:t>
            </a:r>
            <a:r>
              <a:rPr lang="en-CA" sz="1100" dirty="0" err="1">
                <a:solidFill>
                  <a:schemeClr val="bg1"/>
                </a:solidFill>
              </a:rPr>
              <a:t>Librairies</a:t>
            </a:r>
            <a:r>
              <a:rPr lang="en-CA" sz="1100" dirty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en-CA" sz="900" b="1" dirty="0" err="1">
                <a:solidFill>
                  <a:schemeClr val="bg1"/>
                </a:solidFill>
              </a:rPr>
              <a:t>Tensorflow</a:t>
            </a:r>
            <a:r>
              <a:rPr lang="en-CA" sz="900" b="1" dirty="0">
                <a:solidFill>
                  <a:schemeClr val="bg1"/>
                </a:solidFill>
              </a:rPr>
              <a:t>, </a:t>
            </a:r>
            <a:r>
              <a:rPr lang="en-CA" sz="900" b="1" dirty="0" err="1">
                <a:solidFill>
                  <a:schemeClr val="bg1"/>
                </a:solidFill>
              </a:rPr>
              <a:t>PyTorch</a:t>
            </a:r>
            <a:endParaRPr lang="en-CA" sz="900" dirty="0">
              <a:solidFill>
                <a:schemeClr val="bg1"/>
              </a:solidFill>
            </a:endParaRPr>
          </a:p>
          <a:p>
            <a:r>
              <a:rPr lang="en-CA" sz="1100" dirty="0">
                <a:solidFill>
                  <a:schemeClr val="bg1"/>
                </a:solidFill>
              </a:rPr>
              <a:t>International conferences</a:t>
            </a:r>
          </a:p>
          <a:p>
            <a:pPr lvl="1"/>
            <a:r>
              <a:rPr lang="en-CA" sz="900" dirty="0" err="1">
                <a:solidFill>
                  <a:schemeClr val="bg1"/>
                </a:solidFill>
              </a:rPr>
              <a:t>NeurIPS</a:t>
            </a:r>
            <a:r>
              <a:rPr lang="en-CA" sz="900" dirty="0">
                <a:solidFill>
                  <a:schemeClr val="bg1"/>
                </a:solidFill>
              </a:rPr>
              <a:t>, ICML, ECML-PKDD, CVPR, …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373380" y="609600"/>
            <a:ext cx="4300868" cy="287919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b="1" dirty="0" err="1"/>
              <a:t>Machine-Learning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23633925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" r="6420"/>
          <a:stretch>
            <a:fillRect/>
          </a:stretch>
        </p:blipFill>
        <p:spPr>
          <a:xfrm>
            <a:off x="0" y="0"/>
            <a:ext cx="6199127" cy="5143500"/>
          </a:xfrm>
          <a:custGeom>
            <a:avLst/>
            <a:gdLst>
              <a:gd name="connsiteX0" fmla="*/ 5195456 w 8265502"/>
              <a:gd name="connsiteY0" fmla="*/ 6338077 h 6858000"/>
              <a:gd name="connsiteX1" fmla="*/ 5918072 w 8265502"/>
              <a:gd name="connsiteY1" fmla="*/ 6338077 h 6858000"/>
              <a:gd name="connsiteX2" fmla="*/ 6178034 w 8265502"/>
              <a:gd name="connsiteY2" fmla="*/ 6858000 h 6858000"/>
              <a:gd name="connsiteX3" fmla="*/ 4935495 w 8265502"/>
              <a:gd name="connsiteY3" fmla="*/ 6858000 h 6858000"/>
              <a:gd name="connsiteX4" fmla="*/ 3119745 w 8265502"/>
              <a:gd name="connsiteY4" fmla="*/ 6338077 h 6858000"/>
              <a:gd name="connsiteX5" fmla="*/ 3842362 w 8265502"/>
              <a:gd name="connsiteY5" fmla="*/ 6338077 h 6858000"/>
              <a:gd name="connsiteX6" fmla="*/ 4102323 w 8265502"/>
              <a:gd name="connsiteY6" fmla="*/ 6858000 h 6858000"/>
              <a:gd name="connsiteX7" fmla="*/ 2859785 w 8265502"/>
              <a:gd name="connsiteY7" fmla="*/ 6858000 h 6858000"/>
              <a:gd name="connsiteX8" fmla="*/ 1044037 w 8265502"/>
              <a:gd name="connsiteY8" fmla="*/ 6338077 h 6858000"/>
              <a:gd name="connsiteX9" fmla="*/ 1766653 w 8265502"/>
              <a:gd name="connsiteY9" fmla="*/ 6338077 h 6858000"/>
              <a:gd name="connsiteX10" fmla="*/ 2026615 w 8265502"/>
              <a:gd name="connsiteY10" fmla="*/ 6858000 h 6858000"/>
              <a:gd name="connsiteX11" fmla="*/ 784076 w 8265502"/>
              <a:gd name="connsiteY11" fmla="*/ 6858000 h 6858000"/>
              <a:gd name="connsiteX12" fmla="*/ 3179 w 8265502"/>
              <a:gd name="connsiteY12" fmla="*/ 5766324 h 6858000"/>
              <a:gd name="connsiteX13" fmla="*/ 725796 w 8265502"/>
              <a:gd name="connsiteY13" fmla="*/ 5766324 h 6858000"/>
              <a:gd name="connsiteX14" fmla="*/ 999515 w 8265502"/>
              <a:gd name="connsiteY14" fmla="*/ 6313762 h 6858000"/>
              <a:gd name="connsiteX15" fmla="*/ 727396 w 8265502"/>
              <a:gd name="connsiteY15" fmla="*/ 6858000 h 6858000"/>
              <a:gd name="connsiteX16" fmla="*/ 1580 w 8265502"/>
              <a:gd name="connsiteY16" fmla="*/ 6858000 h 6858000"/>
              <a:gd name="connsiteX17" fmla="*/ 0 w 8265502"/>
              <a:gd name="connsiteY17" fmla="*/ 6854841 h 6858000"/>
              <a:gd name="connsiteX18" fmla="*/ 0 w 8265502"/>
              <a:gd name="connsiteY18" fmla="*/ 5772682 h 6858000"/>
              <a:gd name="connsiteX19" fmla="*/ 6243369 w 8265502"/>
              <a:gd name="connsiteY19" fmla="*/ 5763125 h 6858000"/>
              <a:gd name="connsiteX20" fmla="*/ 6965986 w 8265502"/>
              <a:gd name="connsiteY20" fmla="*/ 5763125 h 6858000"/>
              <a:gd name="connsiteX21" fmla="*/ 7239705 w 8265502"/>
              <a:gd name="connsiteY21" fmla="*/ 6310563 h 6858000"/>
              <a:gd name="connsiteX22" fmla="*/ 6965986 w 8265502"/>
              <a:gd name="connsiteY22" fmla="*/ 6858000 h 6858000"/>
              <a:gd name="connsiteX23" fmla="*/ 6243369 w 8265502"/>
              <a:gd name="connsiteY23" fmla="*/ 6858000 h 6858000"/>
              <a:gd name="connsiteX24" fmla="*/ 5969650 w 8265502"/>
              <a:gd name="connsiteY24" fmla="*/ 6310563 h 6858000"/>
              <a:gd name="connsiteX25" fmla="*/ 4154596 w 8265502"/>
              <a:gd name="connsiteY25" fmla="*/ 5763125 h 6858000"/>
              <a:gd name="connsiteX26" fmla="*/ 4877213 w 8265502"/>
              <a:gd name="connsiteY26" fmla="*/ 5763125 h 6858000"/>
              <a:gd name="connsiteX27" fmla="*/ 5150931 w 8265502"/>
              <a:gd name="connsiteY27" fmla="*/ 6310563 h 6858000"/>
              <a:gd name="connsiteX28" fmla="*/ 4877213 w 8265502"/>
              <a:gd name="connsiteY28" fmla="*/ 6858000 h 6858000"/>
              <a:gd name="connsiteX29" fmla="*/ 4154596 w 8265502"/>
              <a:gd name="connsiteY29" fmla="*/ 6858000 h 6858000"/>
              <a:gd name="connsiteX30" fmla="*/ 3880878 w 8265502"/>
              <a:gd name="connsiteY30" fmla="*/ 6310563 h 6858000"/>
              <a:gd name="connsiteX31" fmla="*/ 2078889 w 8265502"/>
              <a:gd name="connsiteY31" fmla="*/ 5763125 h 6858000"/>
              <a:gd name="connsiteX32" fmla="*/ 2801506 w 8265502"/>
              <a:gd name="connsiteY32" fmla="*/ 5763125 h 6858000"/>
              <a:gd name="connsiteX33" fmla="*/ 3075225 w 8265502"/>
              <a:gd name="connsiteY33" fmla="*/ 6310563 h 6858000"/>
              <a:gd name="connsiteX34" fmla="*/ 2801506 w 8265502"/>
              <a:gd name="connsiteY34" fmla="*/ 6858000 h 6858000"/>
              <a:gd name="connsiteX35" fmla="*/ 2078889 w 8265502"/>
              <a:gd name="connsiteY35" fmla="*/ 6858000 h 6858000"/>
              <a:gd name="connsiteX36" fmla="*/ 1805170 w 8265502"/>
              <a:gd name="connsiteY36" fmla="*/ 6310563 h 6858000"/>
              <a:gd name="connsiteX37" fmla="*/ 3119748 w 8265502"/>
              <a:gd name="connsiteY37" fmla="*/ 5187603 h 6858000"/>
              <a:gd name="connsiteX38" fmla="*/ 3842364 w 8265502"/>
              <a:gd name="connsiteY38" fmla="*/ 5187603 h 6858000"/>
              <a:gd name="connsiteX39" fmla="*/ 4116083 w 8265502"/>
              <a:gd name="connsiteY39" fmla="*/ 5735041 h 6858000"/>
              <a:gd name="connsiteX40" fmla="*/ 3842364 w 8265502"/>
              <a:gd name="connsiteY40" fmla="*/ 6282478 h 6858000"/>
              <a:gd name="connsiteX41" fmla="*/ 3119748 w 8265502"/>
              <a:gd name="connsiteY41" fmla="*/ 6282478 h 6858000"/>
              <a:gd name="connsiteX42" fmla="*/ 2846030 w 8265502"/>
              <a:gd name="connsiteY42" fmla="*/ 5735041 h 6858000"/>
              <a:gd name="connsiteX43" fmla="*/ 1044038 w 8265502"/>
              <a:gd name="connsiteY43" fmla="*/ 5187603 h 6858000"/>
              <a:gd name="connsiteX44" fmla="*/ 1766654 w 8265502"/>
              <a:gd name="connsiteY44" fmla="*/ 5187603 h 6858000"/>
              <a:gd name="connsiteX45" fmla="*/ 2040373 w 8265502"/>
              <a:gd name="connsiteY45" fmla="*/ 5735041 h 6858000"/>
              <a:gd name="connsiteX46" fmla="*/ 1766654 w 8265502"/>
              <a:gd name="connsiteY46" fmla="*/ 6282478 h 6858000"/>
              <a:gd name="connsiteX47" fmla="*/ 1044038 w 8265502"/>
              <a:gd name="connsiteY47" fmla="*/ 6282478 h 6858000"/>
              <a:gd name="connsiteX48" fmla="*/ 770319 w 8265502"/>
              <a:gd name="connsiteY48" fmla="*/ 5735041 h 6858000"/>
              <a:gd name="connsiteX49" fmla="*/ 4159388 w 8265502"/>
              <a:gd name="connsiteY49" fmla="*/ 4628392 h 6858000"/>
              <a:gd name="connsiteX50" fmla="*/ 4877791 w 8265502"/>
              <a:gd name="connsiteY50" fmla="*/ 4628392 h 6858000"/>
              <a:gd name="connsiteX51" fmla="*/ 5149913 w 8265502"/>
              <a:gd name="connsiteY51" fmla="*/ 5172637 h 6858000"/>
              <a:gd name="connsiteX52" fmla="*/ 4877791 w 8265502"/>
              <a:gd name="connsiteY52" fmla="*/ 5716881 h 6858000"/>
              <a:gd name="connsiteX53" fmla="*/ 4159388 w 8265502"/>
              <a:gd name="connsiteY53" fmla="*/ 5716881 h 6858000"/>
              <a:gd name="connsiteX54" fmla="*/ 3887266 w 8265502"/>
              <a:gd name="connsiteY54" fmla="*/ 5172637 h 6858000"/>
              <a:gd name="connsiteX55" fmla="*/ 2078891 w 8265502"/>
              <a:gd name="connsiteY55" fmla="*/ 4612651 h 6858000"/>
              <a:gd name="connsiteX56" fmla="*/ 2801507 w 8265502"/>
              <a:gd name="connsiteY56" fmla="*/ 4612651 h 6858000"/>
              <a:gd name="connsiteX57" fmla="*/ 3075227 w 8265502"/>
              <a:gd name="connsiteY57" fmla="*/ 5160089 h 6858000"/>
              <a:gd name="connsiteX58" fmla="*/ 2801507 w 8265502"/>
              <a:gd name="connsiteY58" fmla="*/ 5707526 h 6858000"/>
              <a:gd name="connsiteX59" fmla="*/ 2078891 w 8265502"/>
              <a:gd name="connsiteY59" fmla="*/ 5707526 h 6858000"/>
              <a:gd name="connsiteX60" fmla="*/ 1805171 w 8265502"/>
              <a:gd name="connsiteY60" fmla="*/ 5160089 h 6858000"/>
              <a:gd name="connsiteX61" fmla="*/ 3182 w 8265502"/>
              <a:gd name="connsiteY61" fmla="*/ 4612651 h 6858000"/>
              <a:gd name="connsiteX62" fmla="*/ 725798 w 8265502"/>
              <a:gd name="connsiteY62" fmla="*/ 4612651 h 6858000"/>
              <a:gd name="connsiteX63" fmla="*/ 999517 w 8265502"/>
              <a:gd name="connsiteY63" fmla="*/ 5160089 h 6858000"/>
              <a:gd name="connsiteX64" fmla="*/ 725798 w 8265502"/>
              <a:gd name="connsiteY64" fmla="*/ 5707526 h 6858000"/>
              <a:gd name="connsiteX65" fmla="*/ 3182 w 8265502"/>
              <a:gd name="connsiteY65" fmla="*/ 5707526 h 6858000"/>
              <a:gd name="connsiteX66" fmla="*/ 0 w 8265502"/>
              <a:gd name="connsiteY66" fmla="*/ 5701162 h 6858000"/>
              <a:gd name="connsiteX67" fmla="*/ 0 w 8265502"/>
              <a:gd name="connsiteY67" fmla="*/ 4619015 h 6858000"/>
              <a:gd name="connsiteX68" fmla="*/ 5195456 w 8265502"/>
              <a:gd name="connsiteY68" fmla="*/ 4037129 h 6858000"/>
              <a:gd name="connsiteX69" fmla="*/ 5918073 w 8265502"/>
              <a:gd name="connsiteY69" fmla="*/ 4037129 h 6858000"/>
              <a:gd name="connsiteX70" fmla="*/ 6191792 w 8265502"/>
              <a:gd name="connsiteY70" fmla="*/ 4584567 h 6858000"/>
              <a:gd name="connsiteX71" fmla="*/ 5918073 w 8265502"/>
              <a:gd name="connsiteY71" fmla="*/ 5132004 h 6858000"/>
              <a:gd name="connsiteX72" fmla="*/ 5195456 w 8265502"/>
              <a:gd name="connsiteY72" fmla="*/ 5132004 h 6858000"/>
              <a:gd name="connsiteX73" fmla="*/ 4921737 w 8265502"/>
              <a:gd name="connsiteY73" fmla="*/ 4584567 h 6858000"/>
              <a:gd name="connsiteX74" fmla="*/ 3119750 w 8265502"/>
              <a:gd name="connsiteY74" fmla="*/ 4037129 h 6858000"/>
              <a:gd name="connsiteX75" fmla="*/ 3842365 w 8265502"/>
              <a:gd name="connsiteY75" fmla="*/ 4037129 h 6858000"/>
              <a:gd name="connsiteX76" fmla="*/ 4116084 w 8265502"/>
              <a:gd name="connsiteY76" fmla="*/ 4584567 h 6858000"/>
              <a:gd name="connsiteX77" fmla="*/ 3842365 w 8265502"/>
              <a:gd name="connsiteY77" fmla="*/ 5132004 h 6858000"/>
              <a:gd name="connsiteX78" fmla="*/ 3119750 w 8265502"/>
              <a:gd name="connsiteY78" fmla="*/ 5132004 h 6858000"/>
              <a:gd name="connsiteX79" fmla="*/ 2846030 w 8265502"/>
              <a:gd name="connsiteY79" fmla="*/ 4584567 h 6858000"/>
              <a:gd name="connsiteX80" fmla="*/ 1044040 w 8265502"/>
              <a:gd name="connsiteY80" fmla="*/ 4037129 h 6858000"/>
              <a:gd name="connsiteX81" fmla="*/ 1766657 w 8265502"/>
              <a:gd name="connsiteY81" fmla="*/ 4037129 h 6858000"/>
              <a:gd name="connsiteX82" fmla="*/ 2040376 w 8265502"/>
              <a:gd name="connsiteY82" fmla="*/ 4584567 h 6858000"/>
              <a:gd name="connsiteX83" fmla="*/ 1766657 w 8265502"/>
              <a:gd name="connsiteY83" fmla="*/ 5132004 h 6858000"/>
              <a:gd name="connsiteX84" fmla="*/ 1044040 w 8265502"/>
              <a:gd name="connsiteY84" fmla="*/ 5132004 h 6858000"/>
              <a:gd name="connsiteX85" fmla="*/ 770321 w 8265502"/>
              <a:gd name="connsiteY85" fmla="*/ 4584567 h 6858000"/>
              <a:gd name="connsiteX86" fmla="*/ 4159387 w 8265502"/>
              <a:gd name="connsiteY86" fmla="*/ 3463221 h 6858000"/>
              <a:gd name="connsiteX87" fmla="*/ 4877790 w 8265502"/>
              <a:gd name="connsiteY87" fmla="*/ 3463221 h 6858000"/>
              <a:gd name="connsiteX88" fmla="*/ 5149912 w 8265502"/>
              <a:gd name="connsiteY88" fmla="*/ 4007466 h 6858000"/>
              <a:gd name="connsiteX89" fmla="*/ 4877790 w 8265502"/>
              <a:gd name="connsiteY89" fmla="*/ 4551710 h 6858000"/>
              <a:gd name="connsiteX90" fmla="*/ 4159387 w 8265502"/>
              <a:gd name="connsiteY90" fmla="*/ 4551710 h 6858000"/>
              <a:gd name="connsiteX91" fmla="*/ 3887265 w 8265502"/>
              <a:gd name="connsiteY91" fmla="*/ 4007466 h 6858000"/>
              <a:gd name="connsiteX92" fmla="*/ 2078891 w 8265502"/>
              <a:gd name="connsiteY92" fmla="*/ 3458978 h 6858000"/>
              <a:gd name="connsiteX93" fmla="*/ 2801507 w 8265502"/>
              <a:gd name="connsiteY93" fmla="*/ 3458978 h 6858000"/>
              <a:gd name="connsiteX94" fmla="*/ 3075227 w 8265502"/>
              <a:gd name="connsiteY94" fmla="*/ 4006416 h 6858000"/>
              <a:gd name="connsiteX95" fmla="*/ 2801507 w 8265502"/>
              <a:gd name="connsiteY95" fmla="*/ 4553853 h 6858000"/>
              <a:gd name="connsiteX96" fmla="*/ 2078891 w 8265502"/>
              <a:gd name="connsiteY96" fmla="*/ 4553853 h 6858000"/>
              <a:gd name="connsiteX97" fmla="*/ 1805171 w 8265502"/>
              <a:gd name="connsiteY97" fmla="*/ 4006416 h 6858000"/>
              <a:gd name="connsiteX98" fmla="*/ 3182 w 8265502"/>
              <a:gd name="connsiteY98" fmla="*/ 3458978 h 6858000"/>
              <a:gd name="connsiteX99" fmla="*/ 725798 w 8265502"/>
              <a:gd name="connsiteY99" fmla="*/ 3458978 h 6858000"/>
              <a:gd name="connsiteX100" fmla="*/ 999517 w 8265502"/>
              <a:gd name="connsiteY100" fmla="*/ 4006416 h 6858000"/>
              <a:gd name="connsiteX101" fmla="*/ 725798 w 8265502"/>
              <a:gd name="connsiteY101" fmla="*/ 4553853 h 6858000"/>
              <a:gd name="connsiteX102" fmla="*/ 3182 w 8265502"/>
              <a:gd name="connsiteY102" fmla="*/ 4553853 h 6858000"/>
              <a:gd name="connsiteX103" fmla="*/ 0 w 8265502"/>
              <a:gd name="connsiteY103" fmla="*/ 4547489 h 6858000"/>
              <a:gd name="connsiteX104" fmla="*/ 0 w 8265502"/>
              <a:gd name="connsiteY104" fmla="*/ 3465342 h 6858000"/>
              <a:gd name="connsiteX105" fmla="*/ 1044040 w 8265502"/>
              <a:gd name="connsiteY105" fmla="*/ 2883459 h 6858000"/>
              <a:gd name="connsiteX106" fmla="*/ 1766657 w 8265502"/>
              <a:gd name="connsiteY106" fmla="*/ 2883459 h 6858000"/>
              <a:gd name="connsiteX107" fmla="*/ 2040376 w 8265502"/>
              <a:gd name="connsiteY107" fmla="*/ 3430894 h 6858000"/>
              <a:gd name="connsiteX108" fmla="*/ 1766657 w 8265502"/>
              <a:gd name="connsiteY108" fmla="*/ 3978331 h 6858000"/>
              <a:gd name="connsiteX109" fmla="*/ 1044040 w 8265502"/>
              <a:gd name="connsiteY109" fmla="*/ 3978331 h 6858000"/>
              <a:gd name="connsiteX110" fmla="*/ 770321 w 8265502"/>
              <a:gd name="connsiteY110" fmla="*/ 3430894 h 6858000"/>
              <a:gd name="connsiteX111" fmla="*/ 3119750 w 8265502"/>
              <a:gd name="connsiteY111" fmla="*/ 2883459 h 6858000"/>
              <a:gd name="connsiteX112" fmla="*/ 3842365 w 8265502"/>
              <a:gd name="connsiteY112" fmla="*/ 2883459 h 6858000"/>
              <a:gd name="connsiteX113" fmla="*/ 4116084 w 8265502"/>
              <a:gd name="connsiteY113" fmla="*/ 3430894 h 6858000"/>
              <a:gd name="connsiteX114" fmla="*/ 3842365 w 8265502"/>
              <a:gd name="connsiteY114" fmla="*/ 3978331 h 6858000"/>
              <a:gd name="connsiteX115" fmla="*/ 3119750 w 8265502"/>
              <a:gd name="connsiteY115" fmla="*/ 3978331 h 6858000"/>
              <a:gd name="connsiteX116" fmla="*/ 2846030 w 8265502"/>
              <a:gd name="connsiteY116" fmla="*/ 3430894 h 6858000"/>
              <a:gd name="connsiteX117" fmla="*/ 3182 w 8265502"/>
              <a:gd name="connsiteY117" fmla="*/ 2305308 h 6858000"/>
              <a:gd name="connsiteX118" fmla="*/ 725799 w 8265502"/>
              <a:gd name="connsiteY118" fmla="*/ 2305308 h 6858000"/>
              <a:gd name="connsiteX119" fmla="*/ 999517 w 8265502"/>
              <a:gd name="connsiteY119" fmla="*/ 2852746 h 6858000"/>
              <a:gd name="connsiteX120" fmla="*/ 725799 w 8265502"/>
              <a:gd name="connsiteY120" fmla="*/ 3400180 h 6858000"/>
              <a:gd name="connsiteX121" fmla="*/ 3182 w 8265502"/>
              <a:gd name="connsiteY121" fmla="*/ 3400180 h 6858000"/>
              <a:gd name="connsiteX122" fmla="*/ 0 w 8265502"/>
              <a:gd name="connsiteY122" fmla="*/ 3393816 h 6858000"/>
              <a:gd name="connsiteX123" fmla="*/ 0 w 8265502"/>
              <a:gd name="connsiteY123" fmla="*/ 2311672 h 6858000"/>
              <a:gd name="connsiteX124" fmla="*/ 2078891 w 8265502"/>
              <a:gd name="connsiteY124" fmla="*/ 2305306 h 6858000"/>
              <a:gd name="connsiteX125" fmla="*/ 2801507 w 8265502"/>
              <a:gd name="connsiteY125" fmla="*/ 2305306 h 6858000"/>
              <a:gd name="connsiteX126" fmla="*/ 3075227 w 8265502"/>
              <a:gd name="connsiteY126" fmla="*/ 2852744 h 6858000"/>
              <a:gd name="connsiteX127" fmla="*/ 2801507 w 8265502"/>
              <a:gd name="connsiteY127" fmla="*/ 3400179 h 6858000"/>
              <a:gd name="connsiteX128" fmla="*/ 2078891 w 8265502"/>
              <a:gd name="connsiteY128" fmla="*/ 3400179 h 6858000"/>
              <a:gd name="connsiteX129" fmla="*/ 1805171 w 8265502"/>
              <a:gd name="connsiteY129" fmla="*/ 2852744 h 6858000"/>
              <a:gd name="connsiteX130" fmla="*/ 4154597 w 8265502"/>
              <a:gd name="connsiteY130" fmla="*/ 2305305 h 6858000"/>
              <a:gd name="connsiteX131" fmla="*/ 4877214 w 8265502"/>
              <a:gd name="connsiteY131" fmla="*/ 2305305 h 6858000"/>
              <a:gd name="connsiteX132" fmla="*/ 5150933 w 8265502"/>
              <a:gd name="connsiteY132" fmla="*/ 2852744 h 6858000"/>
              <a:gd name="connsiteX133" fmla="*/ 4877214 w 8265502"/>
              <a:gd name="connsiteY133" fmla="*/ 3400179 h 6858000"/>
              <a:gd name="connsiteX134" fmla="*/ 4154597 w 8265502"/>
              <a:gd name="connsiteY134" fmla="*/ 3400179 h 6858000"/>
              <a:gd name="connsiteX135" fmla="*/ 3880879 w 8265502"/>
              <a:gd name="connsiteY135" fmla="*/ 2852744 h 6858000"/>
              <a:gd name="connsiteX136" fmla="*/ 5202046 w 8265502"/>
              <a:gd name="connsiteY136" fmla="*/ 1738266 h 6858000"/>
              <a:gd name="connsiteX137" fmla="*/ 5920449 w 8265502"/>
              <a:gd name="connsiteY137" fmla="*/ 1738266 h 6858000"/>
              <a:gd name="connsiteX138" fmla="*/ 6192571 w 8265502"/>
              <a:gd name="connsiteY138" fmla="*/ 2282511 h 6858000"/>
              <a:gd name="connsiteX139" fmla="*/ 5920449 w 8265502"/>
              <a:gd name="connsiteY139" fmla="*/ 2826755 h 6858000"/>
              <a:gd name="connsiteX140" fmla="*/ 5202046 w 8265502"/>
              <a:gd name="connsiteY140" fmla="*/ 2826755 h 6858000"/>
              <a:gd name="connsiteX141" fmla="*/ 4929924 w 8265502"/>
              <a:gd name="connsiteY141" fmla="*/ 2282511 h 6858000"/>
              <a:gd name="connsiteX142" fmla="*/ 1044040 w 8265502"/>
              <a:gd name="connsiteY142" fmla="*/ 1729785 h 6858000"/>
              <a:gd name="connsiteX143" fmla="*/ 1766657 w 8265502"/>
              <a:gd name="connsiteY143" fmla="*/ 1729785 h 6858000"/>
              <a:gd name="connsiteX144" fmla="*/ 2040376 w 8265502"/>
              <a:gd name="connsiteY144" fmla="*/ 2277224 h 6858000"/>
              <a:gd name="connsiteX145" fmla="*/ 1766657 w 8265502"/>
              <a:gd name="connsiteY145" fmla="*/ 2824659 h 6858000"/>
              <a:gd name="connsiteX146" fmla="*/ 1044040 w 8265502"/>
              <a:gd name="connsiteY146" fmla="*/ 2824659 h 6858000"/>
              <a:gd name="connsiteX147" fmla="*/ 770321 w 8265502"/>
              <a:gd name="connsiteY147" fmla="*/ 2277224 h 6858000"/>
              <a:gd name="connsiteX148" fmla="*/ 3119750 w 8265502"/>
              <a:gd name="connsiteY148" fmla="*/ 1729784 h 6858000"/>
              <a:gd name="connsiteX149" fmla="*/ 3842365 w 8265502"/>
              <a:gd name="connsiteY149" fmla="*/ 1729784 h 6858000"/>
              <a:gd name="connsiteX150" fmla="*/ 4116084 w 8265502"/>
              <a:gd name="connsiteY150" fmla="*/ 2277222 h 6858000"/>
              <a:gd name="connsiteX151" fmla="*/ 3842365 w 8265502"/>
              <a:gd name="connsiteY151" fmla="*/ 2824659 h 6858000"/>
              <a:gd name="connsiteX152" fmla="*/ 3119750 w 8265502"/>
              <a:gd name="connsiteY152" fmla="*/ 2824659 h 6858000"/>
              <a:gd name="connsiteX153" fmla="*/ 2846030 w 8265502"/>
              <a:gd name="connsiteY153" fmla="*/ 2277222 h 6858000"/>
              <a:gd name="connsiteX154" fmla="*/ 3182 w 8265502"/>
              <a:gd name="connsiteY154" fmla="*/ 1151633 h 6858000"/>
              <a:gd name="connsiteX155" fmla="*/ 725799 w 8265502"/>
              <a:gd name="connsiteY155" fmla="*/ 1151633 h 6858000"/>
              <a:gd name="connsiteX156" fmla="*/ 999517 w 8265502"/>
              <a:gd name="connsiteY156" fmla="*/ 1699071 h 6858000"/>
              <a:gd name="connsiteX157" fmla="*/ 725799 w 8265502"/>
              <a:gd name="connsiteY157" fmla="*/ 2246508 h 6858000"/>
              <a:gd name="connsiteX158" fmla="*/ 3182 w 8265502"/>
              <a:gd name="connsiteY158" fmla="*/ 2246508 h 6858000"/>
              <a:gd name="connsiteX159" fmla="*/ 0 w 8265502"/>
              <a:gd name="connsiteY159" fmla="*/ 2240144 h 6858000"/>
              <a:gd name="connsiteX160" fmla="*/ 0 w 8265502"/>
              <a:gd name="connsiteY160" fmla="*/ 1157997 h 6858000"/>
              <a:gd name="connsiteX161" fmla="*/ 2078891 w 8265502"/>
              <a:gd name="connsiteY161" fmla="*/ 1151632 h 6858000"/>
              <a:gd name="connsiteX162" fmla="*/ 2801507 w 8265502"/>
              <a:gd name="connsiteY162" fmla="*/ 1151632 h 6858000"/>
              <a:gd name="connsiteX163" fmla="*/ 3075227 w 8265502"/>
              <a:gd name="connsiteY163" fmla="*/ 1699069 h 6858000"/>
              <a:gd name="connsiteX164" fmla="*/ 2801507 w 8265502"/>
              <a:gd name="connsiteY164" fmla="*/ 2246507 h 6858000"/>
              <a:gd name="connsiteX165" fmla="*/ 2078891 w 8265502"/>
              <a:gd name="connsiteY165" fmla="*/ 2246507 h 6858000"/>
              <a:gd name="connsiteX166" fmla="*/ 1805172 w 8265502"/>
              <a:gd name="connsiteY166" fmla="*/ 1699069 h 6858000"/>
              <a:gd name="connsiteX167" fmla="*/ 4154597 w 8265502"/>
              <a:gd name="connsiteY167" fmla="*/ 1151631 h 6858000"/>
              <a:gd name="connsiteX168" fmla="*/ 4877214 w 8265502"/>
              <a:gd name="connsiteY168" fmla="*/ 1151631 h 6858000"/>
              <a:gd name="connsiteX169" fmla="*/ 5150933 w 8265502"/>
              <a:gd name="connsiteY169" fmla="*/ 1699069 h 6858000"/>
              <a:gd name="connsiteX170" fmla="*/ 4877214 w 8265502"/>
              <a:gd name="connsiteY170" fmla="*/ 2246506 h 6858000"/>
              <a:gd name="connsiteX171" fmla="*/ 4154597 w 8265502"/>
              <a:gd name="connsiteY171" fmla="*/ 2246506 h 6858000"/>
              <a:gd name="connsiteX172" fmla="*/ 3880879 w 8265502"/>
              <a:gd name="connsiteY172" fmla="*/ 1699069 h 6858000"/>
              <a:gd name="connsiteX173" fmla="*/ 1044040 w 8265502"/>
              <a:gd name="connsiteY173" fmla="*/ 576110 h 6858000"/>
              <a:gd name="connsiteX174" fmla="*/ 1766657 w 8265502"/>
              <a:gd name="connsiteY174" fmla="*/ 576110 h 6858000"/>
              <a:gd name="connsiteX175" fmla="*/ 2040377 w 8265502"/>
              <a:gd name="connsiteY175" fmla="*/ 1123549 h 6858000"/>
              <a:gd name="connsiteX176" fmla="*/ 1766657 w 8265502"/>
              <a:gd name="connsiteY176" fmla="*/ 1670985 h 6858000"/>
              <a:gd name="connsiteX177" fmla="*/ 1044040 w 8265502"/>
              <a:gd name="connsiteY177" fmla="*/ 1670985 h 6858000"/>
              <a:gd name="connsiteX178" fmla="*/ 770321 w 8265502"/>
              <a:gd name="connsiteY178" fmla="*/ 1123549 h 6858000"/>
              <a:gd name="connsiteX179" fmla="*/ 3119750 w 8265502"/>
              <a:gd name="connsiteY179" fmla="*/ 576109 h 6858000"/>
              <a:gd name="connsiteX180" fmla="*/ 3842365 w 8265502"/>
              <a:gd name="connsiteY180" fmla="*/ 576109 h 6858000"/>
              <a:gd name="connsiteX181" fmla="*/ 4116084 w 8265502"/>
              <a:gd name="connsiteY181" fmla="*/ 1123547 h 6858000"/>
              <a:gd name="connsiteX182" fmla="*/ 3842365 w 8265502"/>
              <a:gd name="connsiteY182" fmla="*/ 1670984 h 6858000"/>
              <a:gd name="connsiteX183" fmla="*/ 3119750 w 8265502"/>
              <a:gd name="connsiteY183" fmla="*/ 1670984 h 6858000"/>
              <a:gd name="connsiteX184" fmla="*/ 2846030 w 8265502"/>
              <a:gd name="connsiteY184" fmla="*/ 1123547 h 6858000"/>
              <a:gd name="connsiteX185" fmla="*/ 5195456 w 8265502"/>
              <a:gd name="connsiteY185" fmla="*/ 576108 h 6858000"/>
              <a:gd name="connsiteX186" fmla="*/ 5918073 w 8265502"/>
              <a:gd name="connsiteY186" fmla="*/ 576108 h 6858000"/>
              <a:gd name="connsiteX187" fmla="*/ 6191792 w 8265502"/>
              <a:gd name="connsiteY187" fmla="*/ 1123546 h 6858000"/>
              <a:gd name="connsiteX188" fmla="*/ 5918073 w 8265502"/>
              <a:gd name="connsiteY188" fmla="*/ 1670983 h 6858000"/>
              <a:gd name="connsiteX189" fmla="*/ 5195456 w 8265502"/>
              <a:gd name="connsiteY189" fmla="*/ 1670983 h 6858000"/>
              <a:gd name="connsiteX190" fmla="*/ 4921737 w 8265502"/>
              <a:gd name="connsiteY190" fmla="*/ 1123546 h 6858000"/>
              <a:gd name="connsiteX191" fmla="*/ 7025576 w 8265502"/>
              <a:gd name="connsiteY191" fmla="*/ 0 h 6858000"/>
              <a:gd name="connsiteX192" fmla="*/ 8265502 w 8265502"/>
              <a:gd name="connsiteY192" fmla="*/ 0 h 6858000"/>
              <a:gd name="connsiteX193" fmla="*/ 8006847 w 8265502"/>
              <a:gd name="connsiteY193" fmla="*/ 517308 h 6858000"/>
              <a:gd name="connsiteX194" fmla="*/ 7284230 w 8265502"/>
              <a:gd name="connsiteY194" fmla="*/ 517308 h 6858000"/>
              <a:gd name="connsiteX195" fmla="*/ 6242345 w 8265502"/>
              <a:gd name="connsiteY195" fmla="*/ 0 h 6858000"/>
              <a:gd name="connsiteX196" fmla="*/ 6967007 w 8265502"/>
              <a:gd name="connsiteY196" fmla="*/ 0 h 6858000"/>
              <a:gd name="connsiteX197" fmla="*/ 7239703 w 8265502"/>
              <a:gd name="connsiteY197" fmla="*/ 545393 h 6858000"/>
              <a:gd name="connsiteX198" fmla="*/ 6965984 w 8265502"/>
              <a:gd name="connsiteY198" fmla="*/ 1092830 h 6858000"/>
              <a:gd name="connsiteX199" fmla="*/ 6243367 w 8265502"/>
              <a:gd name="connsiteY199" fmla="*/ 1092830 h 6858000"/>
              <a:gd name="connsiteX200" fmla="*/ 5969648 w 8265502"/>
              <a:gd name="connsiteY200" fmla="*/ 545393 h 6858000"/>
              <a:gd name="connsiteX201" fmla="*/ 4936801 w 8265502"/>
              <a:gd name="connsiteY201" fmla="*/ 0 h 6858000"/>
              <a:gd name="connsiteX202" fmla="*/ 6176728 w 8265502"/>
              <a:gd name="connsiteY202" fmla="*/ 0 h 6858000"/>
              <a:gd name="connsiteX203" fmla="*/ 5918073 w 8265502"/>
              <a:gd name="connsiteY203" fmla="*/ 517309 h 6858000"/>
              <a:gd name="connsiteX204" fmla="*/ 5195456 w 8265502"/>
              <a:gd name="connsiteY204" fmla="*/ 517309 h 6858000"/>
              <a:gd name="connsiteX205" fmla="*/ 4153576 w 8265502"/>
              <a:gd name="connsiteY205" fmla="*/ 0 h 6858000"/>
              <a:gd name="connsiteX206" fmla="*/ 4878236 w 8265502"/>
              <a:gd name="connsiteY206" fmla="*/ 0 h 6858000"/>
              <a:gd name="connsiteX207" fmla="*/ 5150933 w 8265502"/>
              <a:gd name="connsiteY207" fmla="*/ 545395 h 6858000"/>
              <a:gd name="connsiteX208" fmla="*/ 4877214 w 8265502"/>
              <a:gd name="connsiteY208" fmla="*/ 1092832 h 6858000"/>
              <a:gd name="connsiteX209" fmla="*/ 4154597 w 8265502"/>
              <a:gd name="connsiteY209" fmla="*/ 1092832 h 6858000"/>
              <a:gd name="connsiteX210" fmla="*/ 3880879 w 8265502"/>
              <a:gd name="connsiteY210" fmla="*/ 545395 h 6858000"/>
              <a:gd name="connsiteX211" fmla="*/ 2861095 w 8265502"/>
              <a:gd name="connsiteY211" fmla="*/ 0 h 6858000"/>
              <a:gd name="connsiteX212" fmla="*/ 4101020 w 8265502"/>
              <a:gd name="connsiteY212" fmla="*/ 0 h 6858000"/>
              <a:gd name="connsiteX213" fmla="*/ 3842365 w 8265502"/>
              <a:gd name="connsiteY213" fmla="*/ 517310 h 6858000"/>
              <a:gd name="connsiteX214" fmla="*/ 3119750 w 8265502"/>
              <a:gd name="connsiteY214" fmla="*/ 517310 h 6858000"/>
              <a:gd name="connsiteX215" fmla="*/ 2077870 w 8265502"/>
              <a:gd name="connsiteY215" fmla="*/ 0 h 6858000"/>
              <a:gd name="connsiteX216" fmla="*/ 2802528 w 8265502"/>
              <a:gd name="connsiteY216" fmla="*/ 0 h 6858000"/>
              <a:gd name="connsiteX217" fmla="*/ 3075227 w 8265502"/>
              <a:gd name="connsiteY217" fmla="*/ 545396 h 6858000"/>
              <a:gd name="connsiteX218" fmla="*/ 2801507 w 8265502"/>
              <a:gd name="connsiteY218" fmla="*/ 1092833 h 6858000"/>
              <a:gd name="connsiteX219" fmla="*/ 2078891 w 8265502"/>
              <a:gd name="connsiteY219" fmla="*/ 1092833 h 6858000"/>
              <a:gd name="connsiteX220" fmla="*/ 1805172 w 8265502"/>
              <a:gd name="connsiteY220" fmla="*/ 545396 h 6858000"/>
              <a:gd name="connsiteX221" fmla="*/ 785384 w 8265502"/>
              <a:gd name="connsiteY221" fmla="*/ 0 h 6858000"/>
              <a:gd name="connsiteX222" fmla="*/ 2025315 w 8265502"/>
              <a:gd name="connsiteY222" fmla="*/ 0 h 6858000"/>
              <a:gd name="connsiteX223" fmla="*/ 1766657 w 8265502"/>
              <a:gd name="connsiteY223" fmla="*/ 517311 h 6858000"/>
              <a:gd name="connsiteX224" fmla="*/ 1044040 w 8265502"/>
              <a:gd name="connsiteY224" fmla="*/ 517311 h 6858000"/>
              <a:gd name="connsiteX225" fmla="*/ 2162 w 8265502"/>
              <a:gd name="connsiteY225" fmla="*/ 0 h 6858000"/>
              <a:gd name="connsiteX226" fmla="*/ 726820 w 8265502"/>
              <a:gd name="connsiteY226" fmla="*/ 0 h 6858000"/>
              <a:gd name="connsiteX227" fmla="*/ 999517 w 8265502"/>
              <a:gd name="connsiteY227" fmla="*/ 545397 h 6858000"/>
              <a:gd name="connsiteX228" fmla="*/ 725799 w 8265502"/>
              <a:gd name="connsiteY228" fmla="*/ 1092834 h 6858000"/>
              <a:gd name="connsiteX229" fmla="*/ 3182 w 8265502"/>
              <a:gd name="connsiteY229" fmla="*/ 1092834 h 6858000"/>
              <a:gd name="connsiteX230" fmla="*/ 0 w 8265502"/>
              <a:gd name="connsiteY230" fmla="*/ 1086470 h 6858000"/>
              <a:gd name="connsiteX231" fmla="*/ 0 w 8265502"/>
              <a:gd name="connsiteY231" fmla="*/ 43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8265502" h="6858000">
                <a:moveTo>
                  <a:pt x="5195456" y="6338077"/>
                </a:moveTo>
                <a:lnTo>
                  <a:pt x="5918072" y="6338077"/>
                </a:lnTo>
                <a:lnTo>
                  <a:pt x="6178034" y="6858000"/>
                </a:lnTo>
                <a:lnTo>
                  <a:pt x="4935495" y="6858000"/>
                </a:lnTo>
                <a:close/>
                <a:moveTo>
                  <a:pt x="3119745" y="6338077"/>
                </a:moveTo>
                <a:lnTo>
                  <a:pt x="3842362" y="6338077"/>
                </a:lnTo>
                <a:lnTo>
                  <a:pt x="4102323" y="6858000"/>
                </a:lnTo>
                <a:lnTo>
                  <a:pt x="2859785" y="6858000"/>
                </a:lnTo>
                <a:close/>
                <a:moveTo>
                  <a:pt x="1044037" y="6338077"/>
                </a:moveTo>
                <a:lnTo>
                  <a:pt x="1766653" y="6338077"/>
                </a:lnTo>
                <a:lnTo>
                  <a:pt x="2026615" y="6858000"/>
                </a:lnTo>
                <a:lnTo>
                  <a:pt x="784076" y="6858000"/>
                </a:lnTo>
                <a:close/>
                <a:moveTo>
                  <a:pt x="3179" y="5766324"/>
                </a:moveTo>
                <a:lnTo>
                  <a:pt x="725796" y="5766324"/>
                </a:lnTo>
                <a:lnTo>
                  <a:pt x="999515" y="6313762"/>
                </a:lnTo>
                <a:lnTo>
                  <a:pt x="727396" y="6858000"/>
                </a:lnTo>
                <a:lnTo>
                  <a:pt x="1580" y="6858000"/>
                </a:lnTo>
                <a:lnTo>
                  <a:pt x="0" y="6854841"/>
                </a:lnTo>
                <a:lnTo>
                  <a:pt x="0" y="5772682"/>
                </a:lnTo>
                <a:close/>
                <a:moveTo>
                  <a:pt x="6243369" y="5763125"/>
                </a:moveTo>
                <a:lnTo>
                  <a:pt x="6965986" y="5763125"/>
                </a:lnTo>
                <a:lnTo>
                  <a:pt x="7239705" y="6310563"/>
                </a:lnTo>
                <a:lnTo>
                  <a:pt x="6965986" y="6858000"/>
                </a:lnTo>
                <a:lnTo>
                  <a:pt x="6243369" y="6858000"/>
                </a:lnTo>
                <a:lnTo>
                  <a:pt x="5969650" y="6310563"/>
                </a:lnTo>
                <a:close/>
                <a:moveTo>
                  <a:pt x="4154596" y="5763125"/>
                </a:moveTo>
                <a:lnTo>
                  <a:pt x="4877213" y="5763125"/>
                </a:lnTo>
                <a:lnTo>
                  <a:pt x="5150931" y="6310563"/>
                </a:lnTo>
                <a:lnTo>
                  <a:pt x="4877213" y="6858000"/>
                </a:lnTo>
                <a:lnTo>
                  <a:pt x="4154596" y="6858000"/>
                </a:lnTo>
                <a:lnTo>
                  <a:pt x="3880878" y="6310563"/>
                </a:lnTo>
                <a:close/>
                <a:moveTo>
                  <a:pt x="2078889" y="5763125"/>
                </a:moveTo>
                <a:lnTo>
                  <a:pt x="2801506" y="5763125"/>
                </a:lnTo>
                <a:lnTo>
                  <a:pt x="3075225" y="6310563"/>
                </a:lnTo>
                <a:lnTo>
                  <a:pt x="2801506" y="6858000"/>
                </a:lnTo>
                <a:lnTo>
                  <a:pt x="2078889" y="6858000"/>
                </a:lnTo>
                <a:lnTo>
                  <a:pt x="1805170" y="6310563"/>
                </a:lnTo>
                <a:close/>
                <a:moveTo>
                  <a:pt x="3119748" y="5187603"/>
                </a:moveTo>
                <a:lnTo>
                  <a:pt x="3842364" y="5187603"/>
                </a:lnTo>
                <a:lnTo>
                  <a:pt x="4116083" y="5735041"/>
                </a:lnTo>
                <a:lnTo>
                  <a:pt x="3842364" y="6282478"/>
                </a:lnTo>
                <a:lnTo>
                  <a:pt x="3119748" y="6282478"/>
                </a:lnTo>
                <a:lnTo>
                  <a:pt x="2846030" y="5735041"/>
                </a:lnTo>
                <a:close/>
                <a:moveTo>
                  <a:pt x="1044038" y="5187603"/>
                </a:moveTo>
                <a:lnTo>
                  <a:pt x="1766654" y="5187603"/>
                </a:lnTo>
                <a:lnTo>
                  <a:pt x="2040373" y="5735041"/>
                </a:lnTo>
                <a:lnTo>
                  <a:pt x="1766654" y="6282478"/>
                </a:lnTo>
                <a:lnTo>
                  <a:pt x="1044038" y="6282478"/>
                </a:lnTo>
                <a:lnTo>
                  <a:pt x="770319" y="5735041"/>
                </a:lnTo>
                <a:close/>
                <a:moveTo>
                  <a:pt x="4159388" y="4628392"/>
                </a:moveTo>
                <a:lnTo>
                  <a:pt x="4877791" y="4628392"/>
                </a:lnTo>
                <a:lnTo>
                  <a:pt x="5149913" y="5172637"/>
                </a:lnTo>
                <a:lnTo>
                  <a:pt x="4877791" y="5716881"/>
                </a:lnTo>
                <a:lnTo>
                  <a:pt x="4159388" y="5716881"/>
                </a:lnTo>
                <a:lnTo>
                  <a:pt x="3887266" y="5172637"/>
                </a:lnTo>
                <a:close/>
                <a:moveTo>
                  <a:pt x="2078891" y="4612651"/>
                </a:moveTo>
                <a:lnTo>
                  <a:pt x="2801507" y="4612651"/>
                </a:lnTo>
                <a:lnTo>
                  <a:pt x="3075227" y="5160089"/>
                </a:lnTo>
                <a:lnTo>
                  <a:pt x="2801507" y="5707526"/>
                </a:lnTo>
                <a:lnTo>
                  <a:pt x="2078891" y="5707526"/>
                </a:lnTo>
                <a:lnTo>
                  <a:pt x="1805171" y="5160089"/>
                </a:lnTo>
                <a:close/>
                <a:moveTo>
                  <a:pt x="3182" y="4612651"/>
                </a:moveTo>
                <a:lnTo>
                  <a:pt x="725798" y="4612651"/>
                </a:lnTo>
                <a:lnTo>
                  <a:pt x="999517" y="5160089"/>
                </a:lnTo>
                <a:lnTo>
                  <a:pt x="725798" y="5707526"/>
                </a:lnTo>
                <a:lnTo>
                  <a:pt x="3182" y="5707526"/>
                </a:lnTo>
                <a:lnTo>
                  <a:pt x="0" y="5701162"/>
                </a:lnTo>
                <a:lnTo>
                  <a:pt x="0" y="4619015"/>
                </a:lnTo>
                <a:close/>
                <a:moveTo>
                  <a:pt x="5195456" y="4037129"/>
                </a:moveTo>
                <a:lnTo>
                  <a:pt x="5918073" y="4037129"/>
                </a:lnTo>
                <a:lnTo>
                  <a:pt x="6191792" y="4584567"/>
                </a:lnTo>
                <a:lnTo>
                  <a:pt x="5918073" y="5132004"/>
                </a:lnTo>
                <a:lnTo>
                  <a:pt x="5195456" y="5132004"/>
                </a:lnTo>
                <a:lnTo>
                  <a:pt x="4921737" y="4584567"/>
                </a:lnTo>
                <a:close/>
                <a:moveTo>
                  <a:pt x="3119750" y="4037129"/>
                </a:moveTo>
                <a:lnTo>
                  <a:pt x="3842365" y="4037129"/>
                </a:lnTo>
                <a:lnTo>
                  <a:pt x="4116084" y="4584567"/>
                </a:lnTo>
                <a:lnTo>
                  <a:pt x="3842365" y="5132004"/>
                </a:lnTo>
                <a:lnTo>
                  <a:pt x="3119750" y="5132004"/>
                </a:lnTo>
                <a:lnTo>
                  <a:pt x="2846030" y="4584567"/>
                </a:lnTo>
                <a:close/>
                <a:moveTo>
                  <a:pt x="1044040" y="4037129"/>
                </a:moveTo>
                <a:lnTo>
                  <a:pt x="1766657" y="4037129"/>
                </a:lnTo>
                <a:lnTo>
                  <a:pt x="2040376" y="4584567"/>
                </a:lnTo>
                <a:lnTo>
                  <a:pt x="1766657" y="5132004"/>
                </a:lnTo>
                <a:lnTo>
                  <a:pt x="1044040" y="5132004"/>
                </a:lnTo>
                <a:lnTo>
                  <a:pt x="770321" y="4584567"/>
                </a:lnTo>
                <a:close/>
                <a:moveTo>
                  <a:pt x="4159387" y="3463221"/>
                </a:moveTo>
                <a:lnTo>
                  <a:pt x="4877790" y="3463221"/>
                </a:lnTo>
                <a:lnTo>
                  <a:pt x="5149912" y="4007466"/>
                </a:lnTo>
                <a:lnTo>
                  <a:pt x="4877790" y="4551710"/>
                </a:lnTo>
                <a:lnTo>
                  <a:pt x="4159387" y="4551710"/>
                </a:lnTo>
                <a:lnTo>
                  <a:pt x="3887265" y="4007466"/>
                </a:lnTo>
                <a:close/>
                <a:moveTo>
                  <a:pt x="2078891" y="3458978"/>
                </a:moveTo>
                <a:lnTo>
                  <a:pt x="2801507" y="3458978"/>
                </a:lnTo>
                <a:lnTo>
                  <a:pt x="3075227" y="4006416"/>
                </a:lnTo>
                <a:lnTo>
                  <a:pt x="2801507" y="4553853"/>
                </a:lnTo>
                <a:lnTo>
                  <a:pt x="2078891" y="4553853"/>
                </a:lnTo>
                <a:lnTo>
                  <a:pt x="1805171" y="4006416"/>
                </a:lnTo>
                <a:close/>
                <a:moveTo>
                  <a:pt x="3182" y="3458978"/>
                </a:moveTo>
                <a:lnTo>
                  <a:pt x="725798" y="3458978"/>
                </a:lnTo>
                <a:lnTo>
                  <a:pt x="999517" y="4006416"/>
                </a:lnTo>
                <a:lnTo>
                  <a:pt x="725798" y="4553853"/>
                </a:lnTo>
                <a:lnTo>
                  <a:pt x="3182" y="4553853"/>
                </a:lnTo>
                <a:lnTo>
                  <a:pt x="0" y="4547489"/>
                </a:lnTo>
                <a:lnTo>
                  <a:pt x="0" y="3465342"/>
                </a:lnTo>
                <a:close/>
                <a:moveTo>
                  <a:pt x="1044040" y="2883459"/>
                </a:moveTo>
                <a:lnTo>
                  <a:pt x="1766657" y="2883459"/>
                </a:lnTo>
                <a:lnTo>
                  <a:pt x="2040376" y="3430894"/>
                </a:lnTo>
                <a:lnTo>
                  <a:pt x="1766657" y="3978331"/>
                </a:lnTo>
                <a:lnTo>
                  <a:pt x="1044040" y="3978331"/>
                </a:lnTo>
                <a:lnTo>
                  <a:pt x="770321" y="3430894"/>
                </a:lnTo>
                <a:close/>
                <a:moveTo>
                  <a:pt x="3119750" y="2883459"/>
                </a:moveTo>
                <a:lnTo>
                  <a:pt x="3842365" y="2883459"/>
                </a:lnTo>
                <a:lnTo>
                  <a:pt x="4116084" y="3430894"/>
                </a:lnTo>
                <a:lnTo>
                  <a:pt x="3842365" y="3978331"/>
                </a:lnTo>
                <a:lnTo>
                  <a:pt x="3119750" y="3978331"/>
                </a:lnTo>
                <a:lnTo>
                  <a:pt x="2846030" y="3430894"/>
                </a:lnTo>
                <a:close/>
                <a:moveTo>
                  <a:pt x="3182" y="2305308"/>
                </a:moveTo>
                <a:lnTo>
                  <a:pt x="725799" y="2305308"/>
                </a:lnTo>
                <a:lnTo>
                  <a:pt x="999517" y="2852746"/>
                </a:lnTo>
                <a:lnTo>
                  <a:pt x="725799" y="3400180"/>
                </a:lnTo>
                <a:lnTo>
                  <a:pt x="3182" y="3400180"/>
                </a:lnTo>
                <a:lnTo>
                  <a:pt x="0" y="3393816"/>
                </a:lnTo>
                <a:lnTo>
                  <a:pt x="0" y="2311672"/>
                </a:lnTo>
                <a:close/>
                <a:moveTo>
                  <a:pt x="2078891" y="2305306"/>
                </a:moveTo>
                <a:lnTo>
                  <a:pt x="2801507" y="2305306"/>
                </a:lnTo>
                <a:lnTo>
                  <a:pt x="3075227" y="2852744"/>
                </a:lnTo>
                <a:lnTo>
                  <a:pt x="2801507" y="3400179"/>
                </a:lnTo>
                <a:lnTo>
                  <a:pt x="2078891" y="3400179"/>
                </a:lnTo>
                <a:lnTo>
                  <a:pt x="1805171" y="2852744"/>
                </a:lnTo>
                <a:close/>
                <a:moveTo>
                  <a:pt x="4154597" y="2305305"/>
                </a:moveTo>
                <a:lnTo>
                  <a:pt x="4877214" y="2305305"/>
                </a:lnTo>
                <a:lnTo>
                  <a:pt x="5150933" y="2852744"/>
                </a:lnTo>
                <a:lnTo>
                  <a:pt x="4877214" y="3400179"/>
                </a:lnTo>
                <a:lnTo>
                  <a:pt x="4154597" y="3400179"/>
                </a:lnTo>
                <a:lnTo>
                  <a:pt x="3880879" y="2852744"/>
                </a:lnTo>
                <a:close/>
                <a:moveTo>
                  <a:pt x="5202046" y="1738266"/>
                </a:moveTo>
                <a:lnTo>
                  <a:pt x="5920449" y="1738266"/>
                </a:lnTo>
                <a:lnTo>
                  <a:pt x="6192571" y="2282511"/>
                </a:lnTo>
                <a:lnTo>
                  <a:pt x="5920449" y="2826755"/>
                </a:lnTo>
                <a:lnTo>
                  <a:pt x="5202046" y="2826755"/>
                </a:lnTo>
                <a:lnTo>
                  <a:pt x="4929924" y="2282511"/>
                </a:lnTo>
                <a:close/>
                <a:moveTo>
                  <a:pt x="1044040" y="1729785"/>
                </a:moveTo>
                <a:lnTo>
                  <a:pt x="1766657" y="1729785"/>
                </a:lnTo>
                <a:lnTo>
                  <a:pt x="2040376" y="2277224"/>
                </a:lnTo>
                <a:lnTo>
                  <a:pt x="1766657" y="2824659"/>
                </a:lnTo>
                <a:lnTo>
                  <a:pt x="1044040" y="2824659"/>
                </a:lnTo>
                <a:lnTo>
                  <a:pt x="770321" y="2277224"/>
                </a:lnTo>
                <a:close/>
                <a:moveTo>
                  <a:pt x="3119750" y="1729784"/>
                </a:moveTo>
                <a:lnTo>
                  <a:pt x="3842365" y="1729784"/>
                </a:lnTo>
                <a:lnTo>
                  <a:pt x="4116084" y="2277222"/>
                </a:lnTo>
                <a:lnTo>
                  <a:pt x="3842365" y="2824659"/>
                </a:lnTo>
                <a:lnTo>
                  <a:pt x="3119750" y="2824659"/>
                </a:lnTo>
                <a:lnTo>
                  <a:pt x="2846030" y="2277222"/>
                </a:lnTo>
                <a:close/>
                <a:moveTo>
                  <a:pt x="3182" y="1151633"/>
                </a:moveTo>
                <a:lnTo>
                  <a:pt x="725799" y="1151633"/>
                </a:lnTo>
                <a:lnTo>
                  <a:pt x="999517" y="1699071"/>
                </a:lnTo>
                <a:lnTo>
                  <a:pt x="725799" y="2246508"/>
                </a:lnTo>
                <a:lnTo>
                  <a:pt x="3182" y="2246508"/>
                </a:lnTo>
                <a:lnTo>
                  <a:pt x="0" y="2240144"/>
                </a:lnTo>
                <a:lnTo>
                  <a:pt x="0" y="1157997"/>
                </a:lnTo>
                <a:close/>
                <a:moveTo>
                  <a:pt x="2078891" y="1151632"/>
                </a:moveTo>
                <a:lnTo>
                  <a:pt x="2801507" y="1151632"/>
                </a:lnTo>
                <a:lnTo>
                  <a:pt x="3075227" y="1699069"/>
                </a:lnTo>
                <a:lnTo>
                  <a:pt x="2801507" y="2246507"/>
                </a:lnTo>
                <a:lnTo>
                  <a:pt x="2078891" y="2246507"/>
                </a:lnTo>
                <a:lnTo>
                  <a:pt x="1805172" y="1699069"/>
                </a:lnTo>
                <a:close/>
                <a:moveTo>
                  <a:pt x="4154597" y="1151631"/>
                </a:moveTo>
                <a:lnTo>
                  <a:pt x="4877214" y="1151631"/>
                </a:lnTo>
                <a:lnTo>
                  <a:pt x="5150933" y="1699069"/>
                </a:lnTo>
                <a:lnTo>
                  <a:pt x="4877214" y="2246506"/>
                </a:lnTo>
                <a:lnTo>
                  <a:pt x="4154597" y="2246506"/>
                </a:lnTo>
                <a:lnTo>
                  <a:pt x="3880879" y="1699069"/>
                </a:lnTo>
                <a:close/>
                <a:moveTo>
                  <a:pt x="1044040" y="576110"/>
                </a:moveTo>
                <a:lnTo>
                  <a:pt x="1766657" y="576110"/>
                </a:lnTo>
                <a:lnTo>
                  <a:pt x="2040377" y="1123549"/>
                </a:lnTo>
                <a:lnTo>
                  <a:pt x="1766657" y="1670985"/>
                </a:lnTo>
                <a:lnTo>
                  <a:pt x="1044040" y="1670985"/>
                </a:lnTo>
                <a:lnTo>
                  <a:pt x="770321" y="1123549"/>
                </a:lnTo>
                <a:close/>
                <a:moveTo>
                  <a:pt x="3119750" y="576109"/>
                </a:moveTo>
                <a:lnTo>
                  <a:pt x="3842365" y="576109"/>
                </a:lnTo>
                <a:lnTo>
                  <a:pt x="4116084" y="1123547"/>
                </a:lnTo>
                <a:lnTo>
                  <a:pt x="3842365" y="1670984"/>
                </a:lnTo>
                <a:lnTo>
                  <a:pt x="3119750" y="1670984"/>
                </a:lnTo>
                <a:lnTo>
                  <a:pt x="2846030" y="1123547"/>
                </a:lnTo>
                <a:close/>
                <a:moveTo>
                  <a:pt x="5195456" y="576108"/>
                </a:moveTo>
                <a:lnTo>
                  <a:pt x="5918073" y="576108"/>
                </a:lnTo>
                <a:lnTo>
                  <a:pt x="6191792" y="1123546"/>
                </a:lnTo>
                <a:lnTo>
                  <a:pt x="5918073" y="1670983"/>
                </a:lnTo>
                <a:lnTo>
                  <a:pt x="5195456" y="1670983"/>
                </a:lnTo>
                <a:lnTo>
                  <a:pt x="4921737" y="1123546"/>
                </a:lnTo>
                <a:close/>
                <a:moveTo>
                  <a:pt x="7025576" y="0"/>
                </a:moveTo>
                <a:lnTo>
                  <a:pt x="8265502" y="0"/>
                </a:lnTo>
                <a:lnTo>
                  <a:pt x="8006847" y="517308"/>
                </a:lnTo>
                <a:lnTo>
                  <a:pt x="7284230" y="517308"/>
                </a:lnTo>
                <a:close/>
                <a:moveTo>
                  <a:pt x="6242345" y="0"/>
                </a:moveTo>
                <a:lnTo>
                  <a:pt x="6967007" y="0"/>
                </a:lnTo>
                <a:lnTo>
                  <a:pt x="7239703" y="545393"/>
                </a:lnTo>
                <a:lnTo>
                  <a:pt x="6965984" y="1092830"/>
                </a:lnTo>
                <a:lnTo>
                  <a:pt x="6243367" y="1092830"/>
                </a:lnTo>
                <a:lnTo>
                  <a:pt x="5969648" y="545393"/>
                </a:lnTo>
                <a:close/>
                <a:moveTo>
                  <a:pt x="4936801" y="0"/>
                </a:moveTo>
                <a:lnTo>
                  <a:pt x="6176728" y="0"/>
                </a:lnTo>
                <a:lnTo>
                  <a:pt x="5918073" y="517309"/>
                </a:lnTo>
                <a:lnTo>
                  <a:pt x="5195456" y="517309"/>
                </a:lnTo>
                <a:close/>
                <a:moveTo>
                  <a:pt x="4153576" y="0"/>
                </a:moveTo>
                <a:lnTo>
                  <a:pt x="4878236" y="0"/>
                </a:lnTo>
                <a:lnTo>
                  <a:pt x="5150933" y="545395"/>
                </a:lnTo>
                <a:lnTo>
                  <a:pt x="4877214" y="1092832"/>
                </a:lnTo>
                <a:lnTo>
                  <a:pt x="4154597" y="1092832"/>
                </a:lnTo>
                <a:lnTo>
                  <a:pt x="3880879" y="545395"/>
                </a:lnTo>
                <a:close/>
                <a:moveTo>
                  <a:pt x="2861095" y="0"/>
                </a:moveTo>
                <a:lnTo>
                  <a:pt x="4101020" y="0"/>
                </a:lnTo>
                <a:lnTo>
                  <a:pt x="3842365" y="517310"/>
                </a:lnTo>
                <a:lnTo>
                  <a:pt x="3119750" y="517310"/>
                </a:lnTo>
                <a:close/>
                <a:moveTo>
                  <a:pt x="2077870" y="0"/>
                </a:moveTo>
                <a:lnTo>
                  <a:pt x="2802528" y="0"/>
                </a:lnTo>
                <a:lnTo>
                  <a:pt x="3075227" y="545396"/>
                </a:lnTo>
                <a:lnTo>
                  <a:pt x="2801507" y="1092833"/>
                </a:lnTo>
                <a:lnTo>
                  <a:pt x="2078891" y="1092833"/>
                </a:lnTo>
                <a:lnTo>
                  <a:pt x="1805172" y="545396"/>
                </a:lnTo>
                <a:close/>
                <a:moveTo>
                  <a:pt x="785384" y="0"/>
                </a:moveTo>
                <a:lnTo>
                  <a:pt x="2025315" y="0"/>
                </a:lnTo>
                <a:lnTo>
                  <a:pt x="1766657" y="517311"/>
                </a:lnTo>
                <a:lnTo>
                  <a:pt x="1044040" y="517311"/>
                </a:lnTo>
                <a:close/>
                <a:moveTo>
                  <a:pt x="2162" y="0"/>
                </a:moveTo>
                <a:lnTo>
                  <a:pt x="726820" y="0"/>
                </a:lnTo>
                <a:lnTo>
                  <a:pt x="999517" y="545397"/>
                </a:lnTo>
                <a:lnTo>
                  <a:pt x="725799" y="1092834"/>
                </a:lnTo>
                <a:lnTo>
                  <a:pt x="3182" y="1092834"/>
                </a:lnTo>
                <a:lnTo>
                  <a:pt x="0" y="1086470"/>
                </a:lnTo>
                <a:lnTo>
                  <a:pt x="0" y="4323"/>
                </a:lnTo>
                <a:close/>
              </a:path>
            </a:pathLst>
          </a:custGeom>
        </p:spPr>
      </p:pic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4914022" y="2405550"/>
            <a:ext cx="3769373" cy="332399"/>
          </a:xfrm>
        </p:spPr>
        <p:txBody>
          <a:bodyPr/>
          <a:lstStyle/>
          <a:p>
            <a:r>
              <a:rPr lang="fr-FR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1707163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6804" y="2156985"/>
            <a:ext cx="8674683" cy="276999"/>
          </a:xfrm>
        </p:spPr>
        <p:txBody>
          <a:bodyPr/>
          <a:lstStyle/>
          <a:p>
            <a:r>
              <a:rPr lang="fr-FR" sz="2000" dirty="0" err="1"/>
              <a:t>Context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414040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Context</a:t>
            </a:r>
            <a:endParaRPr lang="fr-FR" sz="2000" dirty="0"/>
          </a:p>
        </p:txBody>
      </p:sp>
      <p:grpSp>
        <p:nvGrpSpPr>
          <p:cNvPr id="4" name="Google Shape;9644;p73"/>
          <p:cNvGrpSpPr/>
          <p:nvPr/>
        </p:nvGrpSpPr>
        <p:grpSpPr>
          <a:xfrm>
            <a:off x="1969979" y="1774591"/>
            <a:ext cx="456756" cy="440144"/>
            <a:chOff x="-59100700" y="1911950"/>
            <a:chExt cx="315875" cy="319000"/>
          </a:xfrm>
          <a:solidFill>
            <a:schemeClr val="bg1"/>
          </a:solidFill>
        </p:grpSpPr>
        <p:sp>
          <p:nvSpPr>
            <p:cNvPr id="5" name="Google Shape;9645;p73"/>
            <p:cNvSpPr/>
            <p:nvPr/>
          </p:nvSpPr>
          <p:spPr>
            <a:xfrm>
              <a:off x="-59015625" y="1993850"/>
              <a:ext cx="20500" cy="20525"/>
            </a:xfrm>
            <a:custGeom>
              <a:avLst/>
              <a:gdLst/>
              <a:ahLst/>
              <a:cxnLst/>
              <a:rect l="l" t="t" r="r" b="b"/>
              <a:pathLst>
                <a:path w="820" h="821" extrusionOk="0">
                  <a:moveTo>
                    <a:pt x="189" y="1"/>
                  </a:moveTo>
                  <a:cubicBezTo>
                    <a:pt x="63" y="1"/>
                    <a:pt x="0" y="64"/>
                    <a:pt x="0" y="190"/>
                  </a:cubicBezTo>
                  <a:lnTo>
                    <a:pt x="0" y="631"/>
                  </a:lnTo>
                  <a:cubicBezTo>
                    <a:pt x="0" y="757"/>
                    <a:pt x="95" y="820"/>
                    <a:pt x="189" y="820"/>
                  </a:cubicBezTo>
                  <a:lnTo>
                    <a:pt x="630" y="820"/>
                  </a:lnTo>
                  <a:cubicBezTo>
                    <a:pt x="725" y="820"/>
                    <a:pt x="820" y="757"/>
                    <a:pt x="820" y="631"/>
                  </a:cubicBezTo>
                  <a:lnTo>
                    <a:pt x="820" y="190"/>
                  </a:lnTo>
                  <a:cubicBezTo>
                    <a:pt x="820" y="64"/>
                    <a:pt x="725" y="1"/>
                    <a:pt x="6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646;p73"/>
            <p:cNvSpPr/>
            <p:nvPr/>
          </p:nvSpPr>
          <p:spPr>
            <a:xfrm>
              <a:off x="-58954200" y="19938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221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221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647;p73"/>
            <p:cNvSpPr/>
            <p:nvPr/>
          </p:nvSpPr>
          <p:spPr>
            <a:xfrm>
              <a:off x="-58891975" y="19938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190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190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648;p73"/>
            <p:cNvSpPr/>
            <p:nvPr/>
          </p:nvSpPr>
          <p:spPr>
            <a:xfrm>
              <a:off x="-59015625" y="2034825"/>
              <a:ext cx="20500" cy="21275"/>
            </a:xfrm>
            <a:custGeom>
              <a:avLst/>
              <a:gdLst/>
              <a:ahLst/>
              <a:cxnLst/>
              <a:rect l="l" t="t" r="r" b="b"/>
              <a:pathLst>
                <a:path w="820" h="851" extrusionOk="0">
                  <a:moveTo>
                    <a:pt x="189" y="0"/>
                  </a:moveTo>
                  <a:cubicBezTo>
                    <a:pt x="63" y="0"/>
                    <a:pt x="0" y="95"/>
                    <a:pt x="0" y="221"/>
                  </a:cubicBezTo>
                  <a:lnTo>
                    <a:pt x="0" y="630"/>
                  </a:lnTo>
                  <a:cubicBezTo>
                    <a:pt x="0" y="756"/>
                    <a:pt x="95" y="851"/>
                    <a:pt x="189" y="851"/>
                  </a:cubicBezTo>
                  <a:lnTo>
                    <a:pt x="630" y="851"/>
                  </a:lnTo>
                  <a:cubicBezTo>
                    <a:pt x="725" y="851"/>
                    <a:pt x="820" y="756"/>
                    <a:pt x="820" y="630"/>
                  </a:cubicBezTo>
                  <a:lnTo>
                    <a:pt x="820" y="221"/>
                  </a:lnTo>
                  <a:cubicBezTo>
                    <a:pt x="820" y="95"/>
                    <a:pt x="725" y="0"/>
                    <a:pt x="6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649;p73"/>
            <p:cNvSpPr/>
            <p:nvPr/>
          </p:nvSpPr>
          <p:spPr>
            <a:xfrm>
              <a:off x="-58954200" y="2034825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221" y="0"/>
                  </a:moveTo>
                  <a:cubicBezTo>
                    <a:pt x="95" y="0"/>
                    <a:pt x="1" y="95"/>
                    <a:pt x="1" y="221"/>
                  </a:cubicBezTo>
                  <a:lnTo>
                    <a:pt x="1" y="630"/>
                  </a:lnTo>
                  <a:cubicBezTo>
                    <a:pt x="1" y="756"/>
                    <a:pt x="127" y="851"/>
                    <a:pt x="221" y="851"/>
                  </a:cubicBezTo>
                  <a:lnTo>
                    <a:pt x="631" y="851"/>
                  </a:lnTo>
                  <a:cubicBezTo>
                    <a:pt x="757" y="851"/>
                    <a:pt x="851" y="756"/>
                    <a:pt x="851" y="630"/>
                  </a:cubicBezTo>
                  <a:lnTo>
                    <a:pt x="851" y="221"/>
                  </a:lnTo>
                  <a:cubicBezTo>
                    <a:pt x="851" y="95"/>
                    <a:pt x="757" y="0"/>
                    <a:pt x="6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650;p73"/>
            <p:cNvSpPr/>
            <p:nvPr/>
          </p:nvSpPr>
          <p:spPr>
            <a:xfrm>
              <a:off x="-58891975" y="2034825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190" y="0"/>
                  </a:moveTo>
                  <a:cubicBezTo>
                    <a:pt x="95" y="0"/>
                    <a:pt x="1" y="95"/>
                    <a:pt x="1" y="221"/>
                  </a:cubicBezTo>
                  <a:lnTo>
                    <a:pt x="1" y="630"/>
                  </a:lnTo>
                  <a:cubicBezTo>
                    <a:pt x="1" y="756"/>
                    <a:pt x="127" y="851"/>
                    <a:pt x="190" y="851"/>
                  </a:cubicBezTo>
                  <a:lnTo>
                    <a:pt x="631" y="851"/>
                  </a:lnTo>
                  <a:cubicBezTo>
                    <a:pt x="757" y="851"/>
                    <a:pt x="851" y="756"/>
                    <a:pt x="851" y="630"/>
                  </a:cubicBezTo>
                  <a:lnTo>
                    <a:pt x="851" y="221"/>
                  </a:lnTo>
                  <a:cubicBezTo>
                    <a:pt x="851" y="95"/>
                    <a:pt x="757" y="0"/>
                    <a:pt x="6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651;p73"/>
            <p:cNvSpPr/>
            <p:nvPr/>
          </p:nvSpPr>
          <p:spPr>
            <a:xfrm>
              <a:off x="-59015625" y="2076550"/>
              <a:ext cx="20500" cy="20525"/>
            </a:xfrm>
            <a:custGeom>
              <a:avLst/>
              <a:gdLst/>
              <a:ahLst/>
              <a:cxnLst/>
              <a:rect l="l" t="t" r="r" b="b"/>
              <a:pathLst>
                <a:path w="820" h="821" extrusionOk="0">
                  <a:moveTo>
                    <a:pt x="189" y="1"/>
                  </a:moveTo>
                  <a:cubicBezTo>
                    <a:pt x="63" y="1"/>
                    <a:pt x="0" y="64"/>
                    <a:pt x="0" y="190"/>
                  </a:cubicBezTo>
                  <a:lnTo>
                    <a:pt x="0" y="631"/>
                  </a:lnTo>
                  <a:cubicBezTo>
                    <a:pt x="0" y="757"/>
                    <a:pt x="95" y="820"/>
                    <a:pt x="189" y="820"/>
                  </a:cubicBezTo>
                  <a:lnTo>
                    <a:pt x="630" y="820"/>
                  </a:lnTo>
                  <a:cubicBezTo>
                    <a:pt x="725" y="820"/>
                    <a:pt x="820" y="757"/>
                    <a:pt x="820" y="631"/>
                  </a:cubicBezTo>
                  <a:lnTo>
                    <a:pt x="820" y="190"/>
                  </a:lnTo>
                  <a:cubicBezTo>
                    <a:pt x="820" y="64"/>
                    <a:pt x="725" y="1"/>
                    <a:pt x="6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652;p73"/>
            <p:cNvSpPr/>
            <p:nvPr/>
          </p:nvSpPr>
          <p:spPr>
            <a:xfrm>
              <a:off x="-58954200" y="20765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221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221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653;p73"/>
            <p:cNvSpPr/>
            <p:nvPr/>
          </p:nvSpPr>
          <p:spPr>
            <a:xfrm>
              <a:off x="-58891975" y="20765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190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190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654;p73"/>
            <p:cNvSpPr/>
            <p:nvPr/>
          </p:nvSpPr>
          <p:spPr>
            <a:xfrm>
              <a:off x="-59100700" y="1911950"/>
              <a:ext cx="315875" cy="319000"/>
            </a:xfrm>
            <a:custGeom>
              <a:avLst/>
              <a:gdLst/>
              <a:ahLst/>
              <a:cxnLst/>
              <a:rect l="l" t="t" r="r" b="b"/>
              <a:pathLst>
                <a:path w="12635" h="12760" extrusionOk="0">
                  <a:moveTo>
                    <a:pt x="9169" y="788"/>
                  </a:moveTo>
                  <a:lnTo>
                    <a:pt x="9169" y="1607"/>
                  </a:lnTo>
                  <a:lnTo>
                    <a:pt x="3403" y="1607"/>
                  </a:lnTo>
                  <a:lnTo>
                    <a:pt x="3403" y="788"/>
                  </a:lnTo>
                  <a:close/>
                  <a:moveTo>
                    <a:pt x="1734" y="9074"/>
                  </a:moveTo>
                  <a:lnTo>
                    <a:pt x="1734" y="11815"/>
                  </a:lnTo>
                  <a:lnTo>
                    <a:pt x="788" y="11815"/>
                  </a:lnTo>
                  <a:lnTo>
                    <a:pt x="788" y="9074"/>
                  </a:lnTo>
                  <a:close/>
                  <a:moveTo>
                    <a:pt x="5861" y="9074"/>
                  </a:moveTo>
                  <a:lnTo>
                    <a:pt x="5861" y="11815"/>
                  </a:lnTo>
                  <a:lnTo>
                    <a:pt x="4223" y="11815"/>
                  </a:lnTo>
                  <a:lnTo>
                    <a:pt x="4223" y="9074"/>
                  </a:lnTo>
                  <a:close/>
                  <a:moveTo>
                    <a:pt x="8350" y="9074"/>
                  </a:moveTo>
                  <a:lnTo>
                    <a:pt x="8350" y="11815"/>
                  </a:lnTo>
                  <a:lnTo>
                    <a:pt x="6711" y="11815"/>
                  </a:lnTo>
                  <a:lnTo>
                    <a:pt x="6711" y="9074"/>
                  </a:lnTo>
                  <a:close/>
                  <a:moveTo>
                    <a:pt x="10051" y="2458"/>
                  </a:moveTo>
                  <a:lnTo>
                    <a:pt x="10051" y="11815"/>
                  </a:lnTo>
                  <a:lnTo>
                    <a:pt x="9169" y="11815"/>
                  </a:lnTo>
                  <a:lnTo>
                    <a:pt x="9169" y="8664"/>
                  </a:lnTo>
                  <a:cubicBezTo>
                    <a:pt x="9169" y="8444"/>
                    <a:pt x="8980" y="8223"/>
                    <a:pt x="8791" y="8223"/>
                  </a:cubicBezTo>
                  <a:lnTo>
                    <a:pt x="3813" y="8223"/>
                  </a:lnTo>
                  <a:cubicBezTo>
                    <a:pt x="3592" y="8223"/>
                    <a:pt x="3435" y="8444"/>
                    <a:pt x="3435" y="8664"/>
                  </a:cubicBezTo>
                  <a:lnTo>
                    <a:pt x="3435" y="11815"/>
                  </a:lnTo>
                  <a:lnTo>
                    <a:pt x="2616" y="11815"/>
                  </a:lnTo>
                  <a:lnTo>
                    <a:pt x="2616" y="2458"/>
                  </a:lnTo>
                  <a:close/>
                  <a:moveTo>
                    <a:pt x="11815" y="9074"/>
                  </a:moveTo>
                  <a:lnTo>
                    <a:pt x="11815" y="11815"/>
                  </a:lnTo>
                  <a:lnTo>
                    <a:pt x="10839" y="11815"/>
                  </a:lnTo>
                  <a:lnTo>
                    <a:pt x="10839" y="9074"/>
                  </a:lnTo>
                  <a:close/>
                  <a:moveTo>
                    <a:pt x="2994" y="0"/>
                  </a:moveTo>
                  <a:cubicBezTo>
                    <a:pt x="2773" y="0"/>
                    <a:pt x="2616" y="190"/>
                    <a:pt x="2616" y="410"/>
                  </a:cubicBezTo>
                  <a:lnTo>
                    <a:pt x="2616" y="1670"/>
                  </a:lnTo>
                  <a:lnTo>
                    <a:pt x="2206" y="1670"/>
                  </a:lnTo>
                  <a:cubicBezTo>
                    <a:pt x="1986" y="1670"/>
                    <a:pt x="1765" y="1859"/>
                    <a:pt x="1765" y="2080"/>
                  </a:cubicBezTo>
                  <a:lnTo>
                    <a:pt x="1765" y="8318"/>
                  </a:lnTo>
                  <a:lnTo>
                    <a:pt x="410" y="8318"/>
                  </a:lnTo>
                  <a:cubicBezTo>
                    <a:pt x="158" y="8318"/>
                    <a:pt x="1" y="8507"/>
                    <a:pt x="1" y="8727"/>
                  </a:cubicBezTo>
                  <a:lnTo>
                    <a:pt x="1" y="12319"/>
                  </a:lnTo>
                  <a:cubicBezTo>
                    <a:pt x="1" y="12571"/>
                    <a:pt x="190" y="12760"/>
                    <a:pt x="410" y="12760"/>
                  </a:cubicBezTo>
                  <a:lnTo>
                    <a:pt x="12256" y="12760"/>
                  </a:lnTo>
                  <a:cubicBezTo>
                    <a:pt x="12477" y="12760"/>
                    <a:pt x="12634" y="12571"/>
                    <a:pt x="12634" y="12319"/>
                  </a:cubicBezTo>
                  <a:lnTo>
                    <a:pt x="12634" y="8664"/>
                  </a:lnTo>
                  <a:cubicBezTo>
                    <a:pt x="12634" y="8444"/>
                    <a:pt x="12445" y="8223"/>
                    <a:pt x="12225" y="8223"/>
                  </a:cubicBezTo>
                  <a:lnTo>
                    <a:pt x="10839" y="8223"/>
                  </a:lnTo>
                  <a:lnTo>
                    <a:pt x="10839" y="2017"/>
                  </a:lnTo>
                  <a:cubicBezTo>
                    <a:pt x="10839" y="1765"/>
                    <a:pt x="10650" y="1576"/>
                    <a:pt x="10429" y="1576"/>
                  </a:cubicBezTo>
                  <a:lnTo>
                    <a:pt x="10019" y="1576"/>
                  </a:lnTo>
                  <a:lnTo>
                    <a:pt x="10019" y="410"/>
                  </a:lnTo>
                  <a:cubicBezTo>
                    <a:pt x="10019" y="158"/>
                    <a:pt x="9799" y="0"/>
                    <a:pt x="96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1741633" y="2249680"/>
            <a:ext cx="8803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>
                <a:solidFill>
                  <a:schemeClr val="bg1"/>
                </a:solidFill>
              </a:rPr>
              <a:t>Company</a:t>
            </a:r>
            <a:endParaRPr lang="fr-FR" sz="1100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283" y="1583640"/>
            <a:ext cx="927650" cy="927650"/>
          </a:xfrm>
          <a:prstGeom prst="rect">
            <a:avLst/>
          </a:prstGeom>
        </p:spPr>
      </p:pic>
      <p:cxnSp>
        <p:nvCxnSpPr>
          <p:cNvPr id="22" name="Connecteur droit avec flèche 21"/>
          <p:cNvCxnSpPr>
            <a:endCxn id="3" idx="1"/>
          </p:cNvCxnSpPr>
          <p:nvPr/>
        </p:nvCxnSpPr>
        <p:spPr>
          <a:xfrm>
            <a:off x="2690191" y="2047465"/>
            <a:ext cx="1292092" cy="0"/>
          </a:xfrm>
          <a:prstGeom prst="straightConnector1">
            <a:avLst/>
          </a:prstGeom>
          <a:ln w="9525" cmpd="sng">
            <a:solidFill>
              <a:schemeClr val="bg2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3009074" y="1821018"/>
            <a:ext cx="7633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>
                <a:solidFill>
                  <a:schemeClr val="bg1"/>
                </a:solidFill>
              </a:rPr>
              <a:t>Develops</a:t>
            </a:r>
            <a:endParaRPr lang="fr-FR" sz="1000" b="1" dirty="0">
              <a:solidFill>
                <a:schemeClr val="bg1"/>
              </a:solidFill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704" y="3353015"/>
            <a:ext cx="855878" cy="855878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108" y="3165373"/>
            <a:ext cx="1671581" cy="1253687"/>
          </a:xfrm>
          <a:prstGeom prst="rect">
            <a:avLst/>
          </a:prstGeom>
        </p:spPr>
      </p:pic>
      <p:cxnSp>
        <p:nvCxnSpPr>
          <p:cNvPr id="30" name="Connecteur droit avec flèche 29"/>
          <p:cNvCxnSpPr/>
          <p:nvPr/>
        </p:nvCxnSpPr>
        <p:spPr>
          <a:xfrm rot="5400000">
            <a:off x="4172122" y="2816332"/>
            <a:ext cx="547973" cy="0"/>
          </a:xfrm>
          <a:prstGeom prst="straightConnector1">
            <a:avLst/>
          </a:prstGeom>
          <a:ln w="9525" cmpd="sng">
            <a:solidFill>
              <a:schemeClr val="bg2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3663522" y="2642970"/>
            <a:ext cx="782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>
                <a:solidFill>
                  <a:schemeClr val="bg1"/>
                </a:solidFill>
              </a:rPr>
              <a:t>Examples</a:t>
            </a:r>
            <a:endParaRPr lang="fr-FR" sz="1000" b="1" dirty="0">
              <a:solidFill>
                <a:schemeClr val="bg1"/>
              </a:solidFill>
            </a:endParaRPr>
          </a:p>
        </p:txBody>
      </p:sp>
      <p:cxnSp>
        <p:nvCxnSpPr>
          <p:cNvPr id="32" name="Connecteur droit avec flèche 31"/>
          <p:cNvCxnSpPr/>
          <p:nvPr/>
        </p:nvCxnSpPr>
        <p:spPr>
          <a:xfrm>
            <a:off x="4909933" y="2047465"/>
            <a:ext cx="1292092" cy="0"/>
          </a:xfrm>
          <a:prstGeom prst="straightConnector1">
            <a:avLst/>
          </a:prstGeom>
          <a:ln w="9525" cmpd="sng">
            <a:solidFill>
              <a:schemeClr val="bg2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4984896" y="1675659"/>
            <a:ext cx="1241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>
                <a:solidFill>
                  <a:schemeClr val="bg1"/>
                </a:solidFill>
              </a:rPr>
              <a:t>Available</a:t>
            </a:r>
            <a:r>
              <a:rPr lang="fr-FR" sz="1000" b="1" dirty="0">
                <a:solidFill>
                  <a:schemeClr val="bg1"/>
                </a:solidFill>
              </a:rPr>
              <a:t> on the </a:t>
            </a:r>
          </a:p>
          <a:p>
            <a:pPr algn="ctr"/>
            <a:r>
              <a:rPr lang="fr-FR" sz="1000" b="1" dirty="0" err="1">
                <a:solidFill>
                  <a:schemeClr val="bg1"/>
                </a:solidFill>
              </a:rPr>
              <a:t>market</a:t>
            </a:r>
            <a:endParaRPr lang="fr-FR" sz="1000" b="1" dirty="0">
              <a:solidFill>
                <a:schemeClr val="bg1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030" y="1472427"/>
            <a:ext cx="1150076" cy="1150076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797" y="1200980"/>
            <a:ext cx="2257740" cy="2257740"/>
          </a:xfrm>
          <a:prstGeom prst="rect">
            <a:avLst/>
          </a:prstGeom>
        </p:spPr>
      </p:pic>
      <p:sp>
        <p:nvSpPr>
          <p:cNvPr id="36" name="Rectangle à coins arrondis 35"/>
          <p:cNvSpPr/>
          <p:nvPr/>
        </p:nvSpPr>
        <p:spPr>
          <a:xfrm>
            <a:off x="3336237" y="2205775"/>
            <a:ext cx="2173357" cy="258418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200" b="1" dirty="0"/>
              <a:t>Critical </a:t>
            </a:r>
            <a:r>
              <a:rPr lang="fr-FR" sz="1200" b="1" dirty="0" err="1"/>
              <a:t>devices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211605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/>
      <p:bldP spid="31" grpId="0"/>
      <p:bldP spid="33" grpId="0"/>
      <p:bldP spid="36" grpId="0" animBg="1"/>
      <p:bldP spid="3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Context</a:t>
            </a:r>
            <a:endParaRPr lang="fr-FR" sz="2000" dirty="0"/>
          </a:p>
        </p:txBody>
      </p:sp>
      <p:grpSp>
        <p:nvGrpSpPr>
          <p:cNvPr id="4" name="Google Shape;9644;p73"/>
          <p:cNvGrpSpPr/>
          <p:nvPr/>
        </p:nvGrpSpPr>
        <p:grpSpPr>
          <a:xfrm>
            <a:off x="585127" y="1774591"/>
            <a:ext cx="456756" cy="440144"/>
            <a:chOff x="-59100700" y="1911950"/>
            <a:chExt cx="315875" cy="319000"/>
          </a:xfrm>
          <a:solidFill>
            <a:schemeClr val="bg1"/>
          </a:solidFill>
        </p:grpSpPr>
        <p:sp>
          <p:nvSpPr>
            <p:cNvPr id="5" name="Google Shape;9645;p73"/>
            <p:cNvSpPr/>
            <p:nvPr/>
          </p:nvSpPr>
          <p:spPr>
            <a:xfrm>
              <a:off x="-59015625" y="1993850"/>
              <a:ext cx="20500" cy="20525"/>
            </a:xfrm>
            <a:custGeom>
              <a:avLst/>
              <a:gdLst/>
              <a:ahLst/>
              <a:cxnLst/>
              <a:rect l="l" t="t" r="r" b="b"/>
              <a:pathLst>
                <a:path w="820" h="821" extrusionOk="0">
                  <a:moveTo>
                    <a:pt x="189" y="1"/>
                  </a:moveTo>
                  <a:cubicBezTo>
                    <a:pt x="63" y="1"/>
                    <a:pt x="0" y="64"/>
                    <a:pt x="0" y="190"/>
                  </a:cubicBezTo>
                  <a:lnTo>
                    <a:pt x="0" y="631"/>
                  </a:lnTo>
                  <a:cubicBezTo>
                    <a:pt x="0" y="757"/>
                    <a:pt x="95" y="820"/>
                    <a:pt x="189" y="820"/>
                  </a:cubicBezTo>
                  <a:lnTo>
                    <a:pt x="630" y="820"/>
                  </a:lnTo>
                  <a:cubicBezTo>
                    <a:pt x="725" y="820"/>
                    <a:pt x="820" y="757"/>
                    <a:pt x="820" y="631"/>
                  </a:cubicBezTo>
                  <a:lnTo>
                    <a:pt x="820" y="190"/>
                  </a:lnTo>
                  <a:cubicBezTo>
                    <a:pt x="820" y="64"/>
                    <a:pt x="725" y="1"/>
                    <a:pt x="6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646;p73"/>
            <p:cNvSpPr/>
            <p:nvPr/>
          </p:nvSpPr>
          <p:spPr>
            <a:xfrm>
              <a:off x="-58954200" y="19938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221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221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647;p73"/>
            <p:cNvSpPr/>
            <p:nvPr/>
          </p:nvSpPr>
          <p:spPr>
            <a:xfrm>
              <a:off x="-58891975" y="19938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190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190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648;p73"/>
            <p:cNvSpPr/>
            <p:nvPr/>
          </p:nvSpPr>
          <p:spPr>
            <a:xfrm>
              <a:off x="-59015625" y="2034825"/>
              <a:ext cx="20500" cy="21275"/>
            </a:xfrm>
            <a:custGeom>
              <a:avLst/>
              <a:gdLst/>
              <a:ahLst/>
              <a:cxnLst/>
              <a:rect l="l" t="t" r="r" b="b"/>
              <a:pathLst>
                <a:path w="820" h="851" extrusionOk="0">
                  <a:moveTo>
                    <a:pt x="189" y="0"/>
                  </a:moveTo>
                  <a:cubicBezTo>
                    <a:pt x="63" y="0"/>
                    <a:pt x="0" y="95"/>
                    <a:pt x="0" y="221"/>
                  </a:cubicBezTo>
                  <a:lnTo>
                    <a:pt x="0" y="630"/>
                  </a:lnTo>
                  <a:cubicBezTo>
                    <a:pt x="0" y="756"/>
                    <a:pt x="95" y="851"/>
                    <a:pt x="189" y="851"/>
                  </a:cubicBezTo>
                  <a:lnTo>
                    <a:pt x="630" y="851"/>
                  </a:lnTo>
                  <a:cubicBezTo>
                    <a:pt x="725" y="851"/>
                    <a:pt x="820" y="756"/>
                    <a:pt x="820" y="630"/>
                  </a:cubicBezTo>
                  <a:lnTo>
                    <a:pt x="820" y="221"/>
                  </a:lnTo>
                  <a:cubicBezTo>
                    <a:pt x="820" y="95"/>
                    <a:pt x="725" y="0"/>
                    <a:pt x="6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649;p73"/>
            <p:cNvSpPr/>
            <p:nvPr/>
          </p:nvSpPr>
          <p:spPr>
            <a:xfrm>
              <a:off x="-58954200" y="2034825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221" y="0"/>
                  </a:moveTo>
                  <a:cubicBezTo>
                    <a:pt x="95" y="0"/>
                    <a:pt x="1" y="95"/>
                    <a:pt x="1" y="221"/>
                  </a:cubicBezTo>
                  <a:lnTo>
                    <a:pt x="1" y="630"/>
                  </a:lnTo>
                  <a:cubicBezTo>
                    <a:pt x="1" y="756"/>
                    <a:pt x="127" y="851"/>
                    <a:pt x="221" y="851"/>
                  </a:cubicBezTo>
                  <a:lnTo>
                    <a:pt x="631" y="851"/>
                  </a:lnTo>
                  <a:cubicBezTo>
                    <a:pt x="757" y="851"/>
                    <a:pt x="851" y="756"/>
                    <a:pt x="851" y="630"/>
                  </a:cubicBezTo>
                  <a:lnTo>
                    <a:pt x="851" y="221"/>
                  </a:lnTo>
                  <a:cubicBezTo>
                    <a:pt x="851" y="95"/>
                    <a:pt x="757" y="0"/>
                    <a:pt x="6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650;p73"/>
            <p:cNvSpPr/>
            <p:nvPr/>
          </p:nvSpPr>
          <p:spPr>
            <a:xfrm>
              <a:off x="-58891975" y="2034825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190" y="0"/>
                  </a:moveTo>
                  <a:cubicBezTo>
                    <a:pt x="95" y="0"/>
                    <a:pt x="1" y="95"/>
                    <a:pt x="1" y="221"/>
                  </a:cubicBezTo>
                  <a:lnTo>
                    <a:pt x="1" y="630"/>
                  </a:lnTo>
                  <a:cubicBezTo>
                    <a:pt x="1" y="756"/>
                    <a:pt x="127" y="851"/>
                    <a:pt x="190" y="851"/>
                  </a:cubicBezTo>
                  <a:lnTo>
                    <a:pt x="631" y="851"/>
                  </a:lnTo>
                  <a:cubicBezTo>
                    <a:pt x="757" y="851"/>
                    <a:pt x="851" y="756"/>
                    <a:pt x="851" y="630"/>
                  </a:cubicBezTo>
                  <a:lnTo>
                    <a:pt x="851" y="221"/>
                  </a:lnTo>
                  <a:cubicBezTo>
                    <a:pt x="851" y="95"/>
                    <a:pt x="757" y="0"/>
                    <a:pt x="6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651;p73"/>
            <p:cNvSpPr/>
            <p:nvPr/>
          </p:nvSpPr>
          <p:spPr>
            <a:xfrm>
              <a:off x="-59015625" y="2076550"/>
              <a:ext cx="20500" cy="20525"/>
            </a:xfrm>
            <a:custGeom>
              <a:avLst/>
              <a:gdLst/>
              <a:ahLst/>
              <a:cxnLst/>
              <a:rect l="l" t="t" r="r" b="b"/>
              <a:pathLst>
                <a:path w="820" h="821" extrusionOk="0">
                  <a:moveTo>
                    <a:pt x="189" y="1"/>
                  </a:moveTo>
                  <a:cubicBezTo>
                    <a:pt x="63" y="1"/>
                    <a:pt x="0" y="64"/>
                    <a:pt x="0" y="190"/>
                  </a:cubicBezTo>
                  <a:lnTo>
                    <a:pt x="0" y="631"/>
                  </a:lnTo>
                  <a:cubicBezTo>
                    <a:pt x="0" y="757"/>
                    <a:pt x="95" y="820"/>
                    <a:pt x="189" y="820"/>
                  </a:cubicBezTo>
                  <a:lnTo>
                    <a:pt x="630" y="820"/>
                  </a:lnTo>
                  <a:cubicBezTo>
                    <a:pt x="725" y="820"/>
                    <a:pt x="820" y="757"/>
                    <a:pt x="820" y="631"/>
                  </a:cubicBezTo>
                  <a:lnTo>
                    <a:pt x="820" y="190"/>
                  </a:lnTo>
                  <a:cubicBezTo>
                    <a:pt x="820" y="64"/>
                    <a:pt x="725" y="1"/>
                    <a:pt x="6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652;p73"/>
            <p:cNvSpPr/>
            <p:nvPr/>
          </p:nvSpPr>
          <p:spPr>
            <a:xfrm>
              <a:off x="-58954200" y="20765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221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221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653;p73"/>
            <p:cNvSpPr/>
            <p:nvPr/>
          </p:nvSpPr>
          <p:spPr>
            <a:xfrm>
              <a:off x="-58891975" y="20765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190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190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654;p73"/>
            <p:cNvSpPr/>
            <p:nvPr/>
          </p:nvSpPr>
          <p:spPr>
            <a:xfrm>
              <a:off x="-59100700" y="1911950"/>
              <a:ext cx="315875" cy="319000"/>
            </a:xfrm>
            <a:custGeom>
              <a:avLst/>
              <a:gdLst/>
              <a:ahLst/>
              <a:cxnLst/>
              <a:rect l="l" t="t" r="r" b="b"/>
              <a:pathLst>
                <a:path w="12635" h="12760" extrusionOk="0">
                  <a:moveTo>
                    <a:pt x="9169" y="788"/>
                  </a:moveTo>
                  <a:lnTo>
                    <a:pt x="9169" y="1607"/>
                  </a:lnTo>
                  <a:lnTo>
                    <a:pt x="3403" y="1607"/>
                  </a:lnTo>
                  <a:lnTo>
                    <a:pt x="3403" y="788"/>
                  </a:lnTo>
                  <a:close/>
                  <a:moveTo>
                    <a:pt x="1734" y="9074"/>
                  </a:moveTo>
                  <a:lnTo>
                    <a:pt x="1734" y="11815"/>
                  </a:lnTo>
                  <a:lnTo>
                    <a:pt x="788" y="11815"/>
                  </a:lnTo>
                  <a:lnTo>
                    <a:pt x="788" y="9074"/>
                  </a:lnTo>
                  <a:close/>
                  <a:moveTo>
                    <a:pt x="5861" y="9074"/>
                  </a:moveTo>
                  <a:lnTo>
                    <a:pt x="5861" y="11815"/>
                  </a:lnTo>
                  <a:lnTo>
                    <a:pt x="4223" y="11815"/>
                  </a:lnTo>
                  <a:lnTo>
                    <a:pt x="4223" y="9074"/>
                  </a:lnTo>
                  <a:close/>
                  <a:moveTo>
                    <a:pt x="8350" y="9074"/>
                  </a:moveTo>
                  <a:lnTo>
                    <a:pt x="8350" y="11815"/>
                  </a:lnTo>
                  <a:lnTo>
                    <a:pt x="6711" y="11815"/>
                  </a:lnTo>
                  <a:lnTo>
                    <a:pt x="6711" y="9074"/>
                  </a:lnTo>
                  <a:close/>
                  <a:moveTo>
                    <a:pt x="10051" y="2458"/>
                  </a:moveTo>
                  <a:lnTo>
                    <a:pt x="10051" y="11815"/>
                  </a:lnTo>
                  <a:lnTo>
                    <a:pt x="9169" y="11815"/>
                  </a:lnTo>
                  <a:lnTo>
                    <a:pt x="9169" y="8664"/>
                  </a:lnTo>
                  <a:cubicBezTo>
                    <a:pt x="9169" y="8444"/>
                    <a:pt x="8980" y="8223"/>
                    <a:pt x="8791" y="8223"/>
                  </a:cubicBezTo>
                  <a:lnTo>
                    <a:pt x="3813" y="8223"/>
                  </a:lnTo>
                  <a:cubicBezTo>
                    <a:pt x="3592" y="8223"/>
                    <a:pt x="3435" y="8444"/>
                    <a:pt x="3435" y="8664"/>
                  </a:cubicBezTo>
                  <a:lnTo>
                    <a:pt x="3435" y="11815"/>
                  </a:lnTo>
                  <a:lnTo>
                    <a:pt x="2616" y="11815"/>
                  </a:lnTo>
                  <a:lnTo>
                    <a:pt x="2616" y="2458"/>
                  </a:lnTo>
                  <a:close/>
                  <a:moveTo>
                    <a:pt x="11815" y="9074"/>
                  </a:moveTo>
                  <a:lnTo>
                    <a:pt x="11815" y="11815"/>
                  </a:lnTo>
                  <a:lnTo>
                    <a:pt x="10839" y="11815"/>
                  </a:lnTo>
                  <a:lnTo>
                    <a:pt x="10839" y="9074"/>
                  </a:lnTo>
                  <a:close/>
                  <a:moveTo>
                    <a:pt x="2994" y="0"/>
                  </a:moveTo>
                  <a:cubicBezTo>
                    <a:pt x="2773" y="0"/>
                    <a:pt x="2616" y="190"/>
                    <a:pt x="2616" y="410"/>
                  </a:cubicBezTo>
                  <a:lnTo>
                    <a:pt x="2616" y="1670"/>
                  </a:lnTo>
                  <a:lnTo>
                    <a:pt x="2206" y="1670"/>
                  </a:lnTo>
                  <a:cubicBezTo>
                    <a:pt x="1986" y="1670"/>
                    <a:pt x="1765" y="1859"/>
                    <a:pt x="1765" y="2080"/>
                  </a:cubicBezTo>
                  <a:lnTo>
                    <a:pt x="1765" y="8318"/>
                  </a:lnTo>
                  <a:lnTo>
                    <a:pt x="410" y="8318"/>
                  </a:lnTo>
                  <a:cubicBezTo>
                    <a:pt x="158" y="8318"/>
                    <a:pt x="1" y="8507"/>
                    <a:pt x="1" y="8727"/>
                  </a:cubicBezTo>
                  <a:lnTo>
                    <a:pt x="1" y="12319"/>
                  </a:lnTo>
                  <a:cubicBezTo>
                    <a:pt x="1" y="12571"/>
                    <a:pt x="190" y="12760"/>
                    <a:pt x="410" y="12760"/>
                  </a:cubicBezTo>
                  <a:lnTo>
                    <a:pt x="12256" y="12760"/>
                  </a:lnTo>
                  <a:cubicBezTo>
                    <a:pt x="12477" y="12760"/>
                    <a:pt x="12634" y="12571"/>
                    <a:pt x="12634" y="12319"/>
                  </a:cubicBezTo>
                  <a:lnTo>
                    <a:pt x="12634" y="8664"/>
                  </a:lnTo>
                  <a:cubicBezTo>
                    <a:pt x="12634" y="8444"/>
                    <a:pt x="12445" y="8223"/>
                    <a:pt x="12225" y="8223"/>
                  </a:cubicBezTo>
                  <a:lnTo>
                    <a:pt x="10839" y="8223"/>
                  </a:lnTo>
                  <a:lnTo>
                    <a:pt x="10839" y="2017"/>
                  </a:lnTo>
                  <a:cubicBezTo>
                    <a:pt x="10839" y="1765"/>
                    <a:pt x="10650" y="1576"/>
                    <a:pt x="10429" y="1576"/>
                  </a:cubicBezTo>
                  <a:lnTo>
                    <a:pt x="10019" y="1576"/>
                  </a:lnTo>
                  <a:lnTo>
                    <a:pt x="10019" y="410"/>
                  </a:lnTo>
                  <a:cubicBezTo>
                    <a:pt x="10019" y="158"/>
                    <a:pt x="9799" y="0"/>
                    <a:pt x="96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356781" y="2249680"/>
            <a:ext cx="8803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>
                <a:solidFill>
                  <a:schemeClr val="bg1"/>
                </a:solidFill>
              </a:rPr>
              <a:t>Company</a:t>
            </a:r>
            <a:endParaRPr lang="fr-FR" sz="1100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31" y="1583640"/>
            <a:ext cx="927650" cy="927650"/>
          </a:xfrm>
          <a:prstGeom prst="rect">
            <a:avLst/>
          </a:prstGeom>
        </p:spPr>
      </p:pic>
      <p:cxnSp>
        <p:nvCxnSpPr>
          <p:cNvPr id="22" name="Connecteur droit avec flèche 21"/>
          <p:cNvCxnSpPr>
            <a:endCxn id="3" idx="1"/>
          </p:cNvCxnSpPr>
          <p:nvPr/>
        </p:nvCxnSpPr>
        <p:spPr>
          <a:xfrm>
            <a:off x="1305339" y="2047465"/>
            <a:ext cx="1292092" cy="0"/>
          </a:xfrm>
          <a:prstGeom prst="straightConnector1">
            <a:avLst/>
          </a:prstGeom>
          <a:ln w="9525" cmpd="sng">
            <a:solidFill>
              <a:schemeClr val="bg2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1624222" y="1821018"/>
            <a:ext cx="7633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>
                <a:solidFill>
                  <a:schemeClr val="bg1"/>
                </a:solidFill>
              </a:rPr>
              <a:t>Develops</a:t>
            </a:r>
            <a:endParaRPr lang="fr-FR" sz="1000" b="1" dirty="0">
              <a:solidFill>
                <a:schemeClr val="bg1"/>
              </a:solidFill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852" y="3353015"/>
            <a:ext cx="855878" cy="855878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56" y="3165373"/>
            <a:ext cx="1671581" cy="1253687"/>
          </a:xfrm>
          <a:prstGeom prst="rect">
            <a:avLst/>
          </a:prstGeom>
        </p:spPr>
      </p:pic>
      <p:cxnSp>
        <p:nvCxnSpPr>
          <p:cNvPr id="30" name="Connecteur droit avec flèche 29"/>
          <p:cNvCxnSpPr/>
          <p:nvPr/>
        </p:nvCxnSpPr>
        <p:spPr>
          <a:xfrm rot="5400000">
            <a:off x="2787270" y="2816332"/>
            <a:ext cx="547973" cy="0"/>
          </a:xfrm>
          <a:prstGeom prst="straightConnector1">
            <a:avLst/>
          </a:prstGeom>
          <a:ln w="9525" cmpd="sng">
            <a:solidFill>
              <a:schemeClr val="bg2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2278670" y="2642970"/>
            <a:ext cx="782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>
                <a:solidFill>
                  <a:schemeClr val="bg1"/>
                </a:solidFill>
              </a:rPr>
              <a:t>Examples</a:t>
            </a:r>
            <a:endParaRPr lang="fr-FR" sz="1000" b="1" dirty="0">
              <a:solidFill>
                <a:schemeClr val="bg1"/>
              </a:solidFill>
            </a:endParaRPr>
          </a:p>
        </p:txBody>
      </p:sp>
      <p:cxnSp>
        <p:nvCxnSpPr>
          <p:cNvPr id="32" name="Connecteur droit avec flèche 31"/>
          <p:cNvCxnSpPr/>
          <p:nvPr/>
        </p:nvCxnSpPr>
        <p:spPr>
          <a:xfrm>
            <a:off x="5924237" y="2067933"/>
            <a:ext cx="1292092" cy="0"/>
          </a:xfrm>
          <a:prstGeom prst="straightConnector1">
            <a:avLst/>
          </a:prstGeom>
          <a:ln w="9525" cmpd="sng">
            <a:solidFill>
              <a:schemeClr val="bg2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5999074" y="1701698"/>
            <a:ext cx="1241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>
                <a:solidFill>
                  <a:schemeClr val="bg1"/>
                </a:solidFill>
              </a:rPr>
              <a:t>Available</a:t>
            </a:r>
            <a:r>
              <a:rPr lang="fr-FR" sz="1000" b="1" dirty="0">
                <a:solidFill>
                  <a:schemeClr val="bg1"/>
                </a:solidFill>
              </a:rPr>
              <a:t> on the </a:t>
            </a:r>
          </a:p>
          <a:p>
            <a:pPr algn="ctr"/>
            <a:r>
              <a:rPr lang="fr-FR" sz="1000" b="1" dirty="0" err="1">
                <a:solidFill>
                  <a:schemeClr val="bg1"/>
                </a:solidFill>
              </a:rPr>
              <a:t>market</a:t>
            </a:r>
            <a:endParaRPr lang="fr-FR" sz="1000" b="1" dirty="0">
              <a:solidFill>
                <a:schemeClr val="bg1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334" y="1492895"/>
            <a:ext cx="1150076" cy="1150076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427" y="1496299"/>
            <a:ext cx="1102332" cy="1102332"/>
          </a:xfrm>
          <a:prstGeom prst="rect">
            <a:avLst/>
          </a:prstGeom>
        </p:spPr>
      </p:pic>
      <p:cxnSp>
        <p:nvCxnSpPr>
          <p:cNvPr id="37" name="Connecteur droit avec flèche 36"/>
          <p:cNvCxnSpPr>
            <a:stCxn id="3" idx="3"/>
            <a:endCxn id="16" idx="1"/>
          </p:cNvCxnSpPr>
          <p:nvPr/>
        </p:nvCxnSpPr>
        <p:spPr>
          <a:xfrm>
            <a:off x="3525081" y="2047465"/>
            <a:ext cx="1315346" cy="0"/>
          </a:xfrm>
          <a:prstGeom prst="straightConnector1">
            <a:avLst/>
          </a:prstGeom>
          <a:ln w="9525" cmpd="sng">
            <a:solidFill>
              <a:schemeClr val="bg2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3538703" y="1810148"/>
            <a:ext cx="13484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>
                <a:solidFill>
                  <a:schemeClr val="bg1"/>
                </a:solidFill>
              </a:rPr>
              <a:t>Follows</a:t>
            </a:r>
            <a:r>
              <a:rPr lang="fr-FR" sz="1000" b="1" dirty="0">
                <a:solidFill>
                  <a:schemeClr val="bg1"/>
                </a:solidFill>
              </a:rPr>
              <a:t> </a:t>
            </a:r>
            <a:r>
              <a:rPr lang="fr-FR" sz="1000" b="1" dirty="0" err="1">
                <a:solidFill>
                  <a:schemeClr val="bg1"/>
                </a:solidFill>
              </a:rPr>
              <a:t>regulations</a:t>
            </a:r>
            <a:endParaRPr lang="fr-FR" sz="1000" b="1" dirty="0">
              <a:solidFill>
                <a:schemeClr val="bg1"/>
              </a:solidFill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1808922" y="974036"/>
            <a:ext cx="4190152" cy="3445024"/>
          </a:xfrm>
          <a:prstGeom prst="roundRect">
            <a:avLst>
              <a:gd name="adj" fmla="val 7435"/>
            </a:avLst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9" name="Rectangle à coins arrondis 38"/>
          <p:cNvSpPr/>
          <p:nvPr/>
        </p:nvSpPr>
        <p:spPr>
          <a:xfrm>
            <a:off x="2905541" y="4505720"/>
            <a:ext cx="2173357" cy="258418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200" b="1" dirty="0" err="1"/>
              <a:t>Today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59747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/>
      <p:bldP spid="31" grpId="0"/>
      <p:bldP spid="33" grpId="0"/>
      <p:bldP spid="38" grpId="0"/>
      <p:bldP spid="21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Context</a:t>
            </a:r>
            <a:endParaRPr lang="fr-FR" sz="2000" dirty="0"/>
          </a:p>
        </p:txBody>
      </p:sp>
      <p:sp>
        <p:nvSpPr>
          <p:cNvPr id="78" name="Espace réservé du contenu 2"/>
          <p:cNvSpPr txBox="1">
            <a:spLocks/>
          </p:cNvSpPr>
          <p:nvPr/>
        </p:nvSpPr>
        <p:spPr>
          <a:xfrm>
            <a:off x="263792" y="666750"/>
            <a:ext cx="8677656" cy="3848101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Common Criteria for Information Technology Security Evaluation (or CC*)</a:t>
            </a:r>
          </a:p>
          <a:p>
            <a:pPr lvl="1"/>
            <a:r>
              <a:rPr lang="en-US" sz="1000" dirty="0">
                <a:solidFill>
                  <a:schemeClr val="bg1"/>
                </a:solidFill>
              </a:rPr>
              <a:t>International standard (ISO/IEC 15408) for computer security certification</a:t>
            </a:r>
          </a:p>
          <a:p>
            <a:pPr lvl="1"/>
            <a:r>
              <a:rPr lang="en-US" sz="1000" dirty="0">
                <a:solidFill>
                  <a:schemeClr val="bg1"/>
                </a:solidFill>
              </a:rPr>
              <a:t>Framework which helps developer for defining</a:t>
            </a:r>
          </a:p>
          <a:p>
            <a:pPr lvl="2"/>
            <a:r>
              <a:rPr lang="en-US" sz="900" dirty="0">
                <a:solidFill>
                  <a:schemeClr val="bg1"/>
                </a:solidFill>
              </a:rPr>
              <a:t>The Target of Evaluation (</a:t>
            </a:r>
            <a:r>
              <a:rPr lang="en-US" sz="900" b="1" dirty="0">
                <a:solidFill>
                  <a:schemeClr val="bg1"/>
                </a:solidFill>
              </a:rPr>
              <a:t>TOE</a:t>
            </a:r>
            <a:r>
              <a:rPr lang="en-US" sz="900" dirty="0">
                <a:solidFill>
                  <a:schemeClr val="bg1"/>
                </a:solidFill>
              </a:rPr>
              <a:t>)</a:t>
            </a:r>
          </a:p>
          <a:p>
            <a:pPr lvl="2"/>
            <a:r>
              <a:rPr lang="en-US" sz="900" dirty="0">
                <a:solidFill>
                  <a:schemeClr val="bg1"/>
                </a:solidFill>
              </a:rPr>
              <a:t>The security assets to protect (e.g. secret keys)</a:t>
            </a:r>
          </a:p>
          <a:p>
            <a:pPr lvl="2"/>
            <a:r>
              <a:rPr lang="en-US" sz="900" dirty="0">
                <a:solidFill>
                  <a:schemeClr val="bg1"/>
                </a:solidFill>
              </a:rPr>
              <a:t>The secure functions related to the TOE (e.g. secure communication, authentication process)</a:t>
            </a:r>
          </a:p>
          <a:p>
            <a:pPr lvl="2"/>
            <a:r>
              <a:rPr lang="en-US" sz="900" dirty="0">
                <a:solidFill>
                  <a:schemeClr val="bg1"/>
                </a:solidFill>
              </a:rPr>
              <a:t>The level of security assurance (EAL, Evaluation Assurance Level)</a:t>
            </a:r>
          </a:p>
          <a:p>
            <a:pPr lvl="2"/>
            <a:endParaRPr lang="en-US" sz="900" dirty="0">
              <a:solidFill>
                <a:schemeClr val="bg1"/>
              </a:solidFill>
            </a:endParaRPr>
          </a:p>
          <a:p>
            <a:pPr lvl="1"/>
            <a:endParaRPr lang="en-US" sz="1000" dirty="0">
              <a:solidFill>
                <a:schemeClr val="bg1"/>
              </a:solidFill>
            </a:endParaRPr>
          </a:p>
          <a:p>
            <a:pPr lvl="1"/>
            <a:r>
              <a:rPr lang="en-US" sz="1000" dirty="0">
                <a:solidFill>
                  <a:schemeClr val="bg1"/>
                </a:solidFill>
              </a:rPr>
              <a:t>Different security levels</a:t>
            </a:r>
          </a:p>
          <a:p>
            <a:pPr lvl="2"/>
            <a:r>
              <a:rPr lang="en-US" sz="900" b="1" dirty="0">
                <a:solidFill>
                  <a:schemeClr val="bg1"/>
                </a:solidFill>
              </a:rPr>
              <a:t>EAL 1</a:t>
            </a:r>
            <a:r>
              <a:rPr lang="en-US" sz="900" dirty="0">
                <a:solidFill>
                  <a:schemeClr val="bg1"/>
                </a:solidFill>
              </a:rPr>
              <a:t>: This is the most basic level, focusing on functional testing to ensure the product performs as specified.</a:t>
            </a:r>
          </a:p>
          <a:p>
            <a:pPr lvl="2"/>
            <a:r>
              <a:rPr lang="en-US" sz="900" b="1" dirty="0">
                <a:solidFill>
                  <a:schemeClr val="bg1"/>
                </a:solidFill>
              </a:rPr>
              <a:t>EAL 2</a:t>
            </a:r>
            <a:r>
              <a:rPr lang="en-US" sz="900" dirty="0">
                <a:solidFill>
                  <a:schemeClr val="bg1"/>
                </a:solidFill>
              </a:rPr>
              <a:t>: This level involves more in-depth testing, including structural analysis of the product's components.</a:t>
            </a:r>
          </a:p>
          <a:p>
            <a:pPr lvl="2"/>
            <a:r>
              <a:rPr lang="en-US" sz="900" b="1" dirty="0">
                <a:solidFill>
                  <a:schemeClr val="bg1"/>
                </a:solidFill>
              </a:rPr>
              <a:t>EAL 3</a:t>
            </a:r>
            <a:r>
              <a:rPr lang="en-US" sz="900" dirty="0">
                <a:solidFill>
                  <a:schemeClr val="bg1"/>
                </a:solidFill>
              </a:rPr>
              <a:t>: It adds a methodical approach to testing and checking the product's security features.</a:t>
            </a:r>
          </a:p>
          <a:p>
            <a:pPr lvl="2"/>
            <a:r>
              <a:rPr lang="en-US" sz="900" b="1" dirty="0">
                <a:solidFill>
                  <a:schemeClr val="bg1"/>
                </a:solidFill>
              </a:rPr>
              <a:t>EAL 4</a:t>
            </a:r>
            <a:r>
              <a:rPr lang="en-US" sz="900" dirty="0">
                <a:solidFill>
                  <a:schemeClr val="bg1"/>
                </a:solidFill>
              </a:rPr>
              <a:t>: This level requires a more rigorous design process, along with thorough testing and review of the product's security.</a:t>
            </a:r>
          </a:p>
          <a:p>
            <a:pPr lvl="2"/>
            <a:r>
              <a:rPr lang="en-US" sz="900" b="1" dirty="0">
                <a:solidFill>
                  <a:schemeClr val="bg1"/>
                </a:solidFill>
              </a:rPr>
              <a:t>EAL 5</a:t>
            </a:r>
            <a:r>
              <a:rPr lang="en-US" sz="900" dirty="0">
                <a:solidFill>
                  <a:schemeClr val="bg1"/>
                </a:solidFill>
              </a:rPr>
              <a:t>: It introduces semi-formal methods for design and testing, increasing the level of assurance. </a:t>
            </a:r>
          </a:p>
          <a:p>
            <a:pPr lvl="2"/>
            <a:r>
              <a:rPr lang="en-US" sz="900" b="1" dirty="0">
                <a:solidFill>
                  <a:schemeClr val="bg1"/>
                </a:solidFill>
              </a:rPr>
              <a:t>EAL 6</a:t>
            </a:r>
            <a:r>
              <a:rPr lang="en-US" sz="900" dirty="0">
                <a:solidFill>
                  <a:schemeClr val="bg1"/>
                </a:solidFill>
              </a:rPr>
              <a:t>: This level builds upon EAL5 with more formal verification techniques.</a:t>
            </a:r>
          </a:p>
          <a:p>
            <a:pPr lvl="2"/>
            <a:r>
              <a:rPr lang="en-US" sz="900" b="1" dirty="0">
                <a:solidFill>
                  <a:schemeClr val="bg1"/>
                </a:solidFill>
              </a:rPr>
              <a:t>EAL 7: </a:t>
            </a:r>
            <a:r>
              <a:rPr lang="en-US" sz="900" dirty="0">
                <a:solidFill>
                  <a:schemeClr val="bg1"/>
                </a:solidFill>
              </a:rPr>
              <a:t>It is the highest level of assurance, requiring formal verification of the product's design and security features.</a:t>
            </a:r>
            <a:endParaRPr lang="en-CA" dirty="0">
              <a:solidFill>
                <a:schemeClr val="bg1"/>
              </a:solidFill>
            </a:endParaRPr>
          </a:p>
          <a:p>
            <a:endParaRPr lang="en-CA" dirty="0">
              <a:solidFill>
                <a:schemeClr val="bg1"/>
              </a:solidFill>
            </a:endParaRPr>
          </a:p>
          <a:p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316" y="928480"/>
            <a:ext cx="915840" cy="915840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609600" y="2756452"/>
            <a:ext cx="6573078" cy="33793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609600" y="3094383"/>
            <a:ext cx="6883064" cy="33793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609600" y="3414742"/>
            <a:ext cx="6883064" cy="178616"/>
          </a:xfrm>
          <a:prstGeom prst="roundRect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609600" y="3578089"/>
            <a:ext cx="6883064" cy="33793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7559912" y="2725362"/>
            <a:ext cx="1584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 err="1">
                <a:solidFill>
                  <a:schemeClr val="bg1"/>
                </a:solidFill>
              </a:rPr>
              <a:t>Functional</a:t>
            </a:r>
            <a:r>
              <a:rPr lang="fr-FR" sz="1000" b="1" dirty="0">
                <a:solidFill>
                  <a:schemeClr val="bg1"/>
                </a:solidFill>
              </a:rPr>
              <a:t> </a:t>
            </a:r>
            <a:r>
              <a:rPr lang="fr-FR" sz="1000" b="1" dirty="0" err="1">
                <a:solidFill>
                  <a:schemeClr val="bg1"/>
                </a:solidFill>
              </a:rPr>
              <a:t>testing</a:t>
            </a:r>
            <a:r>
              <a:rPr lang="fr-FR" sz="1000" b="1" dirty="0">
                <a:solidFill>
                  <a:schemeClr val="bg1"/>
                </a:solidFill>
              </a:rPr>
              <a:t> and </a:t>
            </a:r>
          </a:p>
          <a:p>
            <a:pPr algn="ctr"/>
            <a:r>
              <a:rPr lang="fr-FR" sz="1000" b="1" dirty="0">
                <a:solidFill>
                  <a:schemeClr val="bg1"/>
                </a:solidFill>
              </a:rPr>
              <a:t>structural </a:t>
            </a:r>
            <a:r>
              <a:rPr lang="fr-FR" sz="1000" b="1" dirty="0" err="1">
                <a:solidFill>
                  <a:schemeClr val="bg1"/>
                </a:solidFill>
              </a:rPr>
              <a:t>verifications</a:t>
            </a:r>
            <a:endParaRPr lang="fr-FR" sz="1000" b="1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703387" y="3063293"/>
            <a:ext cx="1297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>
                <a:solidFill>
                  <a:schemeClr val="bg1"/>
                </a:solidFill>
              </a:rPr>
              <a:t>+ </a:t>
            </a:r>
            <a:r>
              <a:rPr lang="fr-FR" sz="1000" b="1" dirty="0" err="1">
                <a:solidFill>
                  <a:schemeClr val="bg1"/>
                </a:solidFill>
              </a:rPr>
              <a:t>security</a:t>
            </a:r>
            <a:r>
              <a:rPr lang="fr-FR" sz="1000" b="1" dirty="0">
                <a:solidFill>
                  <a:schemeClr val="bg1"/>
                </a:solidFill>
              </a:rPr>
              <a:t> </a:t>
            </a:r>
            <a:r>
              <a:rPr lang="fr-FR" sz="1000" b="1" dirty="0" err="1">
                <a:solidFill>
                  <a:schemeClr val="bg1"/>
                </a:solidFill>
              </a:rPr>
              <a:t>testing</a:t>
            </a:r>
            <a:r>
              <a:rPr lang="fr-FR" sz="10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sz="1000" b="1" dirty="0">
                <a:solidFill>
                  <a:schemeClr val="bg1"/>
                </a:solidFill>
              </a:rPr>
              <a:t>(software </a:t>
            </a:r>
            <a:r>
              <a:rPr lang="fr-FR" sz="1000" b="1" dirty="0" err="1">
                <a:solidFill>
                  <a:schemeClr val="bg1"/>
                </a:solidFill>
              </a:rPr>
              <a:t>attacks</a:t>
            </a:r>
            <a:r>
              <a:rPr lang="fr-FR" sz="10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672923" y="3380939"/>
            <a:ext cx="13580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>
                <a:solidFill>
                  <a:schemeClr val="bg1"/>
                </a:solidFill>
              </a:rPr>
              <a:t>+ </a:t>
            </a:r>
            <a:r>
              <a:rPr lang="fr-FR" sz="1000" b="1" dirty="0" err="1">
                <a:solidFill>
                  <a:schemeClr val="bg1"/>
                </a:solidFill>
              </a:rPr>
              <a:t>physical</a:t>
            </a:r>
            <a:r>
              <a:rPr lang="fr-FR" sz="1000" b="1" dirty="0">
                <a:solidFill>
                  <a:schemeClr val="bg1"/>
                </a:solidFill>
              </a:rPr>
              <a:t> </a:t>
            </a:r>
            <a:r>
              <a:rPr lang="fr-FR" sz="1000" b="1" dirty="0" err="1">
                <a:solidFill>
                  <a:schemeClr val="bg1"/>
                </a:solidFill>
              </a:rPr>
              <a:t>attacks</a:t>
            </a:r>
            <a:endParaRPr lang="fr-FR" sz="1000" b="1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617622" y="3652964"/>
            <a:ext cx="14686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>
                <a:solidFill>
                  <a:schemeClr val="bg1"/>
                </a:solidFill>
              </a:rPr>
              <a:t>+ </a:t>
            </a:r>
            <a:r>
              <a:rPr lang="fr-FR" sz="1000" b="1" dirty="0" err="1">
                <a:solidFill>
                  <a:schemeClr val="bg1"/>
                </a:solidFill>
              </a:rPr>
              <a:t>formal</a:t>
            </a:r>
            <a:r>
              <a:rPr lang="fr-FR" sz="1000" b="1" dirty="0">
                <a:solidFill>
                  <a:schemeClr val="bg1"/>
                </a:solidFill>
              </a:rPr>
              <a:t> </a:t>
            </a:r>
            <a:r>
              <a:rPr lang="fr-FR" sz="1000" b="1" dirty="0" err="1">
                <a:solidFill>
                  <a:schemeClr val="bg1"/>
                </a:solidFill>
              </a:rPr>
              <a:t>verifications</a:t>
            </a:r>
            <a:endParaRPr lang="fr-FR" sz="1000" b="1" dirty="0">
              <a:solidFill>
                <a:schemeClr val="bg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2037523" y="4287384"/>
            <a:ext cx="4409659" cy="258418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200" b="1" dirty="0" err="1"/>
              <a:t>Who</a:t>
            </a:r>
            <a:r>
              <a:rPr lang="fr-FR" sz="1200" b="1" dirty="0"/>
              <a:t> </a:t>
            </a:r>
            <a:r>
              <a:rPr lang="fr-FR" sz="1200" b="1" dirty="0" err="1"/>
              <a:t>is</a:t>
            </a:r>
            <a:r>
              <a:rPr lang="fr-FR" sz="1200" b="1" dirty="0"/>
              <a:t> </a:t>
            </a:r>
            <a:r>
              <a:rPr lang="fr-FR" sz="1200" b="1" dirty="0" err="1"/>
              <a:t>responsible</a:t>
            </a:r>
            <a:r>
              <a:rPr lang="fr-FR" sz="1200" b="1" dirty="0"/>
              <a:t> for </a:t>
            </a:r>
            <a:r>
              <a:rPr lang="fr-FR" sz="1200" b="1" dirty="0" err="1"/>
              <a:t>making</a:t>
            </a:r>
            <a:r>
              <a:rPr lang="fr-FR" sz="1200" b="1" dirty="0"/>
              <a:t> the </a:t>
            </a:r>
            <a:r>
              <a:rPr lang="fr-FR" sz="1200" b="1" dirty="0" err="1"/>
              <a:t>evaluation</a:t>
            </a:r>
            <a:r>
              <a:rPr lang="fr-FR" sz="1200" b="1" dirty="0"/>
              <a:t> </a:t>
            </a:r>
            <a:r>
              <a:rPr lang="fr-FR" sz="1200" b="1" dirty="0" err="1"/>
              <a:t>process</a:t>
            </a:r>
            <a:r>
              <a:rPr lang="fr-FR" sz="1200" b="1" dirty="0"/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4897" y="4943959"/>
            <a:ext cx="86058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https://www.commoncriteriaportal.org/index.cfm</a:t>
            </a:r>
            <a:endParaRPr lang="fr-FR" sz="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70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5" grpId="0"/>
      <p:bldP spid="10" grpId="0"/>
      <p:bldP spid="11" grpId="0"/>
      <p:bldP spid="12" grpId="0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Evaluation </a:t>
            </a:r>
            <a:r>
              <a:rPr lang="fr-FR" sz="2000" dirty="0" err="1"/>
              <a:t>process</a:t>
            </a:r>
            <a:endParaRPr lang="fr-FR" sz="2000" dirty="0"/>
          </a:p>
        </p:txBody>
      </p:sp>
      <p:sp>
        <p:nvSpPr>
          <p:cNvPr id="42" name="Espace réservé du contenu 2"/>
          <p:cNvSpPr txBox="1">
            <a:spLocks/>
          </p:cNvSpPr>
          <p:nvPr/>
        </p:nvSpPr>
        <p:spPr>
          <a:xfrm>
            <a:off x="6053471" y="3094244"/>
            <a:ext cx="2941674" cy="833329"/>
          </a:xfrm>
          <a:prstGeom prst="rect">
            <a:avLst/>
          </a:prstGeom>
        </p:spPr>
        <p:txBody>
          <a:bodyPr/>
          <a:lstStyle>
            <a:lvl1pPr marL="180975" indent="-134938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1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96000" indent="-184150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 typeface="Wingdings" panose="05000000000000000000" pitchFamily="2" charset="2"/>
              <a:buChar char="§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94000" indent="-177800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9200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fr-FR" sz="1100" dirty="0" err="1"/>
              <a:t>Weaknesses</a:t>
            </a:r>
            <a:r>
              <a:rPr lang="fr-FR" sz="1100" dirty="0"/>
              <a:t>: </a:t>
            </a:r>
            <a:r>
              <a:rPr lang="fr-FR" sz="1100" dirty="0" err="1"/>
              <a:t>physical</a:t>
            </a:r>
            <a:r>
              <a:rPr lang="fr-FR" sz="1100" dirty="0"/>
              <a:t>/</a:t>
            </a:r>
            <a:r>
              <a:rPr lang="fr-FR" sz="1100" dirty="0" err="1"/>
              <a:t>logical</a:t>
            </a:r>
            <a:r>
              <a:rPr lang="fr-FR" sz="1100" dirty="0"/>
              <a:t> </a:t>
            </a:r>
            <a:r>
              <a:rPr lang="fr-FR" sz="1100" dirty="0" err="1"/>
              <a:t>attacks</a:t>
            </a:r>
            <a:endParaRPr lang="fr-FR" sz="1100" dirty="0"/>
          </a:p>
          <a:p>
            <a:pPr lvl="2"/>
            <a:r>
              <a:rPr lang="fr-FR" sz="1100" dirty="0" err="1"/>
              <a:t>Criticity</a:t>
            </a:r>
            <a:r>
              <a:rPr lang="fr-FR" sz="1100" dirty="0"/>
              <a:t> </a:t>
            </a:r>
            <a:r>
              <a:rPr lang="fr-FR" sz="1100" dirty="0" err="1"/>
              <a:t>level</a:t>
            </a:r>
            <a:r>
              <a:rPr lang="fr-FR" sz="1100" dirty="0"/>
              <a:t> for </a:t>
            </a:r>
            <a:r>
              <a:rPr lang="fr-FR" sz="1100" dirty="0" err="1"/>
              <a:t>each</a:t>
            </a:r>
            <a:r>
              <a:rPr lang="fr-FR" sz="1100" dirty="0"/>
              <a:t> </a:t>
            </a:r>
            <a:r>
              <a:rPr lang="fr-FR" sz="1100" dirty="0" err="1"/>
              <a:t>weakness</a:t>
            </a:r>
            <a:endParaRPr lang="fr-FR" sz="1100" dirty="0"/>
          </a:p>
          <a:p>
            <a:pPr lvl="2"/>
            <a:endParaRPr lang="fr-FR" sz="1100" dirty="0"/>
          </a:p>
        </p:txBody>
      </p:sp>
      <p:sp>
        <p:nvSpPr>
          <p:cNvPr id="43" name="Espace réservé du contenu 2"/>
          <p:cNvSpPr txBox="1">
            <a:spLocks/>
          </p:cNvSpPr>
          <p:nvPr/>
        </p:nvSpPr>
        <p:spPr>
          <a:xfrm>
            <a:off x="6027132" y="618772"/>
            <a:ext cx="2941674" cy="1070344"/>
          </a:xfrm>
          <a:prstGeom prst="rect">
            <a:avLst/>
          </a:prstGeom>
        </p:spPr>
        <p:txBody>
          <a:bodyPr/>
          <a:lstStyle>
            <a:lvl1pPr marL="180975" indent="-134938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1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96000" indent="-184150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 typeface="Wingdings" panose="05000000000000000000" pitchFamily="2" charset="2"/>
              <a:buChar char="§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94000" indent="-177800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9200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fr-FR" sz="1100" dirty="0"/>
              <a:t>Security </a:t>
            </a:r>
            <a:r>
              <a:rPr lang="fr-FR" sz="1100" dirty="0" err="1"/>
              <a:t>assets</a:t>
            </a:r>
            <a:endParaRPr lang="fr-FR" sz="1100" dirty="0"/>
          </a:p>
          <a:p>
            <a:pPr lvl="2"/>
            <a:r>
              <a:rPr lang="fr-FR" sz="1100" dirty="0" err="1"/>
              <a:t>Threats</a:t>
            </a:r>
            <a:endParaRPr lang="fr-FR" sz="1100" dirty="0"/>
          </a:p>
          <a:p>
            <a:pPr lvl="2"/>
            <a:r>
              <a:rPr lang="fr-FR" sz="1100" dirty="0"/>
              <a:t>Security </a:t>
            </a:r>
            <a:r>
              <a:rPr lang="fr-FR" sz="1100" dirty="0" err="1"/>
              <a:t>function</a:t>
            </a:r>
            <a:endParaRPr lang="fr-FR" sz="1100" dirty="0"/>
          </a:p>
          <a:p>
            <a:pPr lvl="2"/>
            <a:r>
              <a:rPr lang="fr-FR" sz="1100" dirty="0" err="1"/>
              <a:t>Hypothesis</a:t>
            </a:r>
            <a:endParaRPr lang="fr-FR" sz="1100" dirty="0"/>
          </a:p>
          <a:p>
            <a:pPr lvl="2"/>
            <a:r>
              <a:rPr lang="fr-FR" sz="1100" dirty="0"/>
              <a:t>Evaluation Security </a:t>
            </a:r>
            <a:r>
              <a:rPr lang="fr-FR" sz="1100" dirty="0" err="1"/>
              <a:t>Level</a:t>
            </a:r>
            <a:endParaRPr lang="fr-FR" sz="1100" dirty="0"/>
          </a:p>
          <a:p>
            <a:pPr lvl="2"/>
            <a:endParaRPr lang="fr-FR" sz="1100" dirty="0"/>
          </a:p>
        </p:txBody>
      </p:sp>
      <p:grpSp>
        <p:nvGrpSpPr>
          <p:cNvPr id="44" name="Google Shape;9644;p73"/>
          <p:cNvGrpSpPr/>
          <p:nvPr/>
        </p:nvGrpSpPr>
        <p:grpSpPr>
          <a:xfrm>
            <a:off x="445979" y="2317926"/>
            <a:ext cx="456756" cy="440144"/>
            <a:chOff x="-59100700" y="1911950"/>
            <a:chExt cx="315875" cy="319000"/>
          </a:xfrm>
          <a:solidFill>
            <a:schemeClr val="bg1"/>
          </a:solidFill>
        </p:grpSpPr>
        <p:sp>
          <p:nvSpPr>
            <p:cNvPr id="45" name="Google Shape;9645;p73"/>
            <p:cNvSpPr/>
            <p:nvPr/>
          </p:nvSpPr>
          <p:spPr>
            <a:xfrm>
              <a:off x="-59015625" y="1993850"/>
              <a:ext cx="20500" cy="20525"/>
            </a:xfrm>
            <a:custGeom>
              <a:avLst/>
              <a:gdLst/>
              <a:ahLst/>
              <a:cxnLst/>
              <a:rect l="l" t="t" r="r" b="b"/>
              <a:pathLst>
                <a:path w="820" h="821" extrusionOk="0">
                  <a:moveTo>
                    <a:pt x="189" y="1"/>
                  </a:moveTo>
                  <a:cubicBezTo>
                    <a:pt x="63" y="1"/>
                    <a:pt x="0" y="64"/>
                    <a:pt x="0" y="190"/>
                  </a:cubicBezTo>
                  <a:lnTo>
                    <a:pt x="0" y="631"/>
                  </a:lnTo>
                  <a:cubicBezTo>
                    <a:pt x="0" y="757"/>
                    <a:pt x="95" y="820"/>
                    <a:pt x="189" y="820"/>
                  </a:cubicBezTo>
                  <a:lnTo>
                    <a:pt x="630" y="820"/>
                  </a:lnTo>
                  <a:cubicBezTo>
                    <a:pt x="725" y="820"/>
                    <a:pt x="820" y="757"/>
                    <a:pt x="820" y="631"/>
                  </a:cubicBezTo>
                  <a:lnTo>
                    <a:pt x="820" y="190"/>
                  </a:lnTo>
                  <a:cubicBezTo>
                    <a:pt x="820" y="64"/>
                    <a:pt x="725" y="1"/>
                    <a:pt x="6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646;p73"/>
            <p:cNvSpPr/>
            <p:nvPr/>
          </p:nvSpPr>
          <p:spPr>
            <a:xfrm>
              <a:off x="-58954200" y="19938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221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221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647;p73"/>
            <p:cNvSpPr/>
            <p:nvPr/>
          </p:nvSpPr>
          <p:spPr>
            <a:xfrm>
              <a:off x="-58891975" y="19938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190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190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648;p73"/>
            <p:cNvSpPr/>
            <p:nvPr/>
          </p:nvSpPr>
          <p:spPr>
            <a:xfrm>
              <a:off x="-59015625" y="2034825"/>
              <a:ext cx="20500" cy="21275"/>
            </a:xfrm>
            <a:custGeom>
              <a:avLst/>
              <a:gdLst/>
              <a:ahLst/>
              <a:cxnLst/>
              <a:rect l="l" t="t" r="r" b="b"/>
              <a:pathLst>
                <a:path w="820" h="851" extrusionOk="0">
                  <a:moveTo>
                    <a:pt x="189" y="0"/>
                  </a:moveTo>
                  <a:cubicBezTo>
                    <a:pt x="63" y="0"/>
                    <a:pt x="0" y="95"/>
                    <a:pt x="0" y="221"/>
                  </a:cubicBezTo>
                  <a:lnTo>
                    <a:pt x="0" y="630"/>
                  </a:lnTo>
                  <a:cubicBezTo>
                    <a:pt x="0" y="756"/>
                    <a:pt x="95" y="851"/>
                    <a:pt x="189" y="851"/>
                  </a:cubicBezTo>
                  <a:lnTo>
                    <a:pt x="630" y="851"/>
                  </a:lnTo>
                  <a:cubicBezTo>
                    <a:pt x="725" y="851"/>
                    <a:pt x="820" y="756"/>
                    <a:pt x="820" y="630"/>
                  </a:cubicBezTo>
                  <a:lnTo>
                    <a:pt x="820" y="221"/>
                  </a:lnTo>
                  <a:cubicBezTo>
                    <a:pt x="820" y="95"/>
                    <a:pt x="725" y="0"/>
                    <a:pt x="6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649;p73"/>
            <p:cNvSpPr/>
            <p:nvPr/>
          </p:nvSpPr>
          <p:spPr>
            <a:xfrm>
              <a:off x="-58954200" y="2034825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221" y="0"/>
                  </a:moveTo>
                  <a:cubicBezTo>
                    <a:pt x="95" y="0"/>
                    <a:pt x="1" y="95"/>
                    <a:pt x="1" y="221"/>
                  </a:cubicBezTo>
                  <a:lnTo>
                    <a:pt x="1" y="630"/>
                  </a:lnTo>
                  <a:cubicBezTo>
                    <a:pt x="1" y="756"/>
                    <a:pt x="127" y="851"/>
                    <a:pt x="221" y="851"/>
                  </a:cubicBezTo>
                  <a:lnTo>
                    <a:pt x="631" y="851"/>
                  </a:lnTo>
                  <a:cubicBezTo>
                    <a:pt x="757" y="851"/>
                    <a:pt x="851" y="756"/>
                    <a:pt x="851" y="630"/>
                  </a:cubicBezTo>
                  <a:lnTo>
                    <a:pt x="851" y="221"/>
                  </a:lnTo>
                  <a:cubicBezTo>
                    <a:pt x="851" y="95"/>
                    <a:pt x="757" y="0"/>
                    <a:pt x="6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650;p73"/>
            <p:cNvSpPr/>
            <p:nvPr/>
          </p:nvSpPr>
          <p:spPr>
            <a:xfrm>
              <a:off x="-58891975" y="2034825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190" y="0"/>
                  </a:moveTo>
                  <a:cubicBezTo>
                    <a:pt x="95" y="0"/>
                    <a:pt x="1" y="95"/>
                    <a:pt x="1" y="221"/>
                  </a:cubicBezTo>
                  <a:lnTo>
                    <a:pt x="1" y="630"/>
                  </a:lnTo>
                  <a:cubicBezTo>
                    <a:pt x="1" y="756"/>
                    <a:pt x="127" y="851"/>
                    <a:pt x="190" y="851"/>
                  </a:cubicBezTo>
                  <a:lnTo>
                    <a:pt x="631" y="851"/>
                  </a:lnTo>
                  <a:cubicBezTo>
                    <a:pt x="757" y="851"/>
                    <a:pt x="851" y="756"/>
                    <a:pt x="851" y="630"/>
                  </a:cubicBezTo>
                  <a:lnTo>
                    <a:pt x="851" y="221"/>
                  </a:lnTo>
                  <a:cubicBezTo>
                    <a:pt x="851" y="95"/>
                    <a:pt x="757" y="0"/>
                    <a:pt x="6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651;p73"/>
            <p:cNvSpPr/>
            <p:nvPr/>
          </p:nvSpPr>
          <p:spPr>
            <a:xfrm>
              <a:off x="-59015625" y="2076550"/>
              <a:ext cx="20500" cy="20525"/>
            </a:xfrm>
            <a:custGeom>
              <a:avLst/>
              <a:gdLst/>
              <a:ahLst/>
              <a:cxnLst/>
              <a:rect l="l" t="t" r="r" b="b"/>
              <a:pathLst>
                <a:path w="820" h="821" extrusionOk="0">
                  <a:moveTo>
                    <a:pt x="189" y="1"/>
                  </a:moveTo>
                  <a:cubicBezTo>
                    <a:pt x="63" y="1"/>
                    <a:pt x="0" y="64"/>
                    <a:pt x="0" y="190"/>
                  </a:cubicBezTo>
                  <a:lnTo>
                    <a:pt x="0" y="631"/>
                  </a:lnTo>
                  <a:cubicBezTo>
                    <a:pt x="0" y="757"/>
                    <a:pt x="95" y="820"/>
                    <a:pt x="189" y="820"/>
                  </a:cubicBezTo>
                  <a:lnTo>
                    <a:pt x="630" y="820"/>
                  </a:lnTo>
                  <a:cubicBezTo>
                    <a:pt x="725" y="820"/>
                    <a:pt x="820" y="757"/>
                    <a:pt x="820" y="631"/>
                  </a:cubicBezTo>
                  <a:lnTo>
                    <a:pt x="820" y="190"/>
                  </a:lnTo>
                  <a:cubicBezTo>
                    <a:pt x="820" y="64"/>
                    <a:pt x="725" y="1"/>
                    <a:pt x="6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652;p73"/>
            <p:cNvSpPr/>
            <p:nvPr/>
          </p:nvSpPr>
          <p:spPr>
            <a:xfrm>
              <a:off x="-58954200" y="20765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221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221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653;p73"/>
            <p:cNvSpPr/>
            <p:nvPr/>
          </p:nvSpPr>
          <p:spPr>
            <a:xfrm>
              <a:off x="-58891975" y="20765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190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190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654;p73"/>
            <p:cNvSpPr/>
            <p:nvPr/>
          </p:nvSpPr>
          <p:spPr>
            <a:xfrm>
              <a:off x="-59100700" y="1911950"/>
              <a:ext cx="315875" cy="319000"/>
            </a:xfrm>
            <a:custGeom>
              <a:avLst/>
              <a:gdLst/>
              <a:ahLst/>
              <a:cxnLst/>
              <a:rect l="l" t="t" r="r" b="b"/>
              <a:pathLst>
                <a:path w="12635" h="12760" extrusionOk="0">
                  <a:moveTo>
                    <a:pt x="9169" y="788"/>
                  </a:moveTo>
                  <a:lnTo>
                    <a:pt x="9169" y="1607"/>
                  </a:lnTo>
                  <a:lnTo>
                    <a:pt x="3403" y="1607"/>
                  </a:lnTo>
                  <a:lnTo>
                    <a:pt x="3403" y="788"/>
                  </a:lnTo>
                  <a:close/>
                  <a:moveTo>
                    <a:pt x="1734" y="9074"/>
                  </a:moveTo>
                  <a:lnTo>
                    <a:pt x="1734" y="11815"/>
                  </a:lnTo>
                  <a:lnTo>
                    <a:pt x="788" y="11815"/>
                  </a:lnTo>
                  <a:lnTo>
                    <a:pt x="788" y="9074"/>
                  </a:lnTo>
                  <a:close/>
                  <a:moveTo>
                    <a:pt x="5861" y="9074"/>
                  </a:moveTo>
                  <a:lnTo>
                    <a:pt x="5861" y="11815"/>
                  </a:lnTo>
                  <a:lnTo>
                    <a:pt x="4223" y="11815"/>
                  </a:lnTo>
                  <a:lnTo>
                    <a:pt x="4223" y="9074"/>
                  </a:lnTo>
                  <a:close/>
                  <a:moveTo>
                    <a:pt x="8350" y="9074"/>
                  </a:moveTo>
                  <a:lnTo>
                    <a:pt x="8350" y="11815"/>
                  </a:lnTo>
                  <a:lnTo>
                    <a:pt x="6711" y="11815"/>
                  </a:lnTo>
                  <a:lnTo>
                    <a:pt x="6711" y="9074"/>
                  </a:lnTo>
                  <a:close/>
                  <a:moveTo>
                    <a:pt x="10051" y="2458"/>
                  </a:moveTo>
                  <a:lnTo>
                    <a:pt x="10051" y="11815"/>
                  </a:lnTo>
                  <a:lnTo>
                    <a:pt x="9169" y="11815"/>
                  </a:lnTo>
                  <a:lnTo>
                    <a:pt x="9169" y="8664"/>
                  </a:lnTo>
                  <a:cubicBezTo>
                    <a:pt x="9169" y="8444"/>
                    <a:pt x="8980" y="8223"/>
                    <a:pt x="8791" y="8223"/>
                  </a:cubicBezTo>
                  <a:lnTo>
                    <a:pt x="3813" y="8223"/>
                  </a:lnTo>
                  <a:cubicBezTo>
                    <a:pt x="3592" y="8223"/>
                    <a:pt x="3435" y="8444"/>
                    <a:pt x="3435" y="8664"/>
                  </a:cubicBezTo>
                  <a:lnTo>
                    <a:pt x="3435" y="11815"/>
                  </a:lnTo>
                  <a:lnTo>
                    <a:pt x="2616" y="11815"/>
                  </a:lnTo>
                  <a:lnTo>
                    <a:pt x="2616" y="2458"/>
                  </a:lnTo>
                  <a:close/>
                  <a:moveTo>
                    <a:pt x="11815" y="9074"/>
                  </a:moveTo>
                  <a:lnTo>
                    <a:pt x="11815" y="11815"/>
                  </a:lnTo>
                  <a:lnTo>
                    <a:pt x="10839" y="11815"/>
                  </a:lnTo>
                  <a:lnTo>
                    <a:pt x="10839" y="9074"/>
                  </a:lnTo>
                  <a:close/>
                  <a:moveTo>
                    <a:pt x="2994" y="0"/>
                  </a:moveTo>
                  <a:cubicBezTo>
                    <a:pt x="2773" y="0"/>
                    <a:pt x="2616" y="190"/>
                    <a:pt x="2616" y="410"/>
                  </a:cubicBezTo>
                  <a:lnTo>
                    <a:pt x="2616" y="1670"/>
                  </a:lnTo>
                  <a:lnTo>
                    <a:pt x="2206" y="1670"/>
                  </a:lnTo>
                  <a:cubicBezTo>
                    <a:pt x="1986" y="1670"/>
                    <a:pt x="1765" y="1859"/>
                    <a:pt x="1765" y="2080"/>
                  </a:cubicBezTo>
                  <a:lnTo>
                    <a:pt x="1765" y="8318"/>
                  </a:lnTo>
                  <a:lnTo>
                    <a:pt x="410" y="8318"/>
                  </a:lnTo>
                  <a:cubicBezTo>
                    <a:pt x="158" y="8318"/>
                    <a:pt x="1" y="8507"/>
                    <a:pt x="1" y="8727"/>
                  </a:cubicBezTo>
                  <a:lnTo>
                    <a:pt x="1" y="12319"/>
                  </a:lnTo>
                  <a:cubicBezTo>
                    <a:pt x="1" y="12571"/>
                    <a:pt x="190" y="12760"/>
                    <a:pt x="410" y="12760"/>
                  </a:cubicBezTo>
                  <a:lnTo>
                    <a:pt x="12256" y="12760"/>
                  </a:lnTo>
                  <a:cubicBezTo>
                    <a:pt x="12477" y="12760"/>
                    <a:pt x="12634" y="12571"/>
                    <a:pt x="12634" y="12319"/>
                  </a:cubicBezTo>
                  <a:lnTo>
                    <a:pt x="12634" y="8664"/>
                  </a:lnTo>
                  <a:cubicBezTo>
                    <a:pt x="12634" y="8444"/>
                    <a:pt x="12445" y="8223"/>
                    <a:pt x="12225" y="8223"/>
                  </a:cubicBezTo>
                  <a:lnTo>
                    <a:pt x="10839" y="8223"/>
                  </a:lnTo>
                  <a:lnTo>
                    <a:pt x="10839" y="2017"/>
                  </a:lnTo>
                  <a:cubicBezTo>
                    <a:pt x="10839" y="1765"/>
                    <a:pt x="10650" y="1576"/>
                    <a:pt x="10429" y="1576"/>
                  </a:cubicBezTo>
                  <a:lnTo>
                    <a:pt x="10019" y="1576"/>
                  </a:lnTo>
                  <a:lnTo>
                    <a:pt x="10019" y="410"/>
                  </a:lnTo>
                  <a:cubicBezTo>
                    <a:pt x="10019" y="158"/>
                    <a:pt x="9799" y="0"/>
                    <a:pt x="96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ZoneTexte 54"/>
          <p:cNvSpPr txBox="1"/>
          <p:nvPr/>
        </p:nvSpPr>
        <p:spPr>
          <a:xfrm>
            <a:off x="147902" y="2786467"/>
            <a:ext cx="1066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Company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1639680" y="2879348"/>
            <a:ext cx="1154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Thales ITSEF</a:t>
            </a: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050" y="2067241"/>
            <a:ext cx="899153" cy="899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8" name="Connecteur droit avec flèche 57"/>
          <p:cNvCxnSpPr/>
          <p:nvPr/>
        </p:nvCxnSpPr>
        <p:spPr>
          <a:xfrm flipV="1">
            <a:off x="1025754" y="2566524"/>
            <a:ext cx="790695" cy="6831"/>
          </a:xfrm>
          <a:prstGeom prst="straightConnector1">
            <a:avLst/>
          </a:prstGeom>
          <a:ln w="12700" cmpd="sng">
            <a:solidFill>
              <a:schemeClr val="bg2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à coins arrondis 58"/>
          <p:cNvSpPr/>
          <p:nvPr/>
        </p:nvSpPr>
        <p:spPr>
          <a:xfrm>
            <a:off x="4114689" y="836694"/>
            <a:ext cx="2112335" cy="474921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b="1" dirty="0"/>
              <a:t>Security </a:t>
            </a:r>
            <a:r>
              <a:rPr lang="fr-FR" sz="1400" b="1" dirty="0" err="1"/>
              <a:t>target</a:t>
            </a:r>
            <a:endParaRPr lang="fr-FR" sz="1400" b="1" dirty="0"/>
          </a:p>
        </p:txBody>
      </p:sp>
      <p:sp>
        <p:nvSpPr>
          <p:cNvPr id="60" name="Rectangle à coins arrondis 59"/>
          <p:cNvSpPr/>
          <p:nvPr/>
        </p:nvSpPr>
        <p:spPr>
          <a:xfrm>
            <a:off x="4114689" y="2118065"/>
            <a:ext cx="2112335" cy="474921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b="1" dirty="0" err="1"/>
              <a:t>Analysis</a:t>
            </a:r>
            <a:endParaRPr lang="fr-FR" sz="1400" b="1" dirty="0"/>
          </a:p>
        </p:txBody>
      </p:sp>
      <p:sp>
        <p:nvSpPr>
          <p:cNvPr id="61" name="Accolade ouvrante 60"/>
          <p:cNvSpPr/>
          <p:nvPr/>
        </p:nvSpPr>
        <p:spPr>
          <a:xfrm>
            <a:off x="6280298" y="460744"/>
            <a:ext cx="226828" cy="1226822"/>
          </a:xfrm>
          <a:prstGeom prst="leftBrace">
            <a:avLst/>
          </a:prstGeom>
          <a:ln w="9525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Accolade ouvrante 61"/>
          <p:cNvSpPr/>
          <p:nvPr/>
        </p:nvSpPr>
        <p:spPr>
          <a:xfrm>
            <a:off x="6280298" y="1924586"/>
            <a:ext cx="226828" cy="861881"/>
          </a:xfrm>
          <a:prstGeom prst="leftBrace">
            <a:avLst/>
          </a:prstGeom>
          <a:ln w="9525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space réservé du contenu 2"/>
          <p:cNvSpPr txBox="1">
            <a:spLocks/>
          </p:cNvSpPr>
          <p:nvPr/>
        </p:nvSpPr>
        <p:spPr>
          <a:xfrm>
            <a:off x="6053471" y="2038889"/>
            <a:ext cx="2941674" cy="716126"/>
          </a:xfrm>
          <a:prstGeom prst="rect">
            <a:avLst/>
          </a:prstGeom>
        </p:spPr>
        <p:txBody>
          <a:bodyPr/>
          <a:lstStyle>
            <a:lvl1pPr marL="180975" indent="-134938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1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96000" indent="-184150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 typeface="Wingdings" panose="05000000000000000000" pitchFamily="2" charset="2"/>
              <a:buChar char="§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94000" indent="-177800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9200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fr-FR" sz="1100" dirty="0" err="1"/>
              <a:t>Documentary</a:t>
            </a:r>
            <a:r>
              <a:rPr lang="fr-FR" sz="1100" dirty="0"/>
              <a:t> </a:t>
            </a:r>
            <a:r>
              <a:rPr lang="fr-FR" sz="1100" dirty="0" err="1"/>
              <a:t>analysis</a:t>
            </a:r>
            <a:endParaRPr lang="fr-FR" sz="1100" dirty="0"/>
          </a:p>
          <a:p>
            <a:pPr lvl="2"/>
            <a:r>
              <a:rPr lang="fr-FR" sz="1100" dirty="0" err="1"/>
              <a:t>Cryptographic</a:t>
            </a:r>
            <a:r>
              <a:rPr lang="fr-FR" sz="1100" dirty="0"/>
              <a:t> </a:t>
            </a:r>
            <a:r>
              <a:rPr lang="fr-FR" sz="1100" dirty="0" err="1"/>
              <a:t>analysis</a:t>
            </a:r>
            <a:endParaRPr lang="fr-FR" sz="1100" dirty="0"/>
          </a:p>
          <a:p>
            <a:pPr lvl="2"/>
            <a:r>
              <a:rPr lang="fr-FR" sz="1100" dirty="0"/>
              <a:t>Audit code</a:t>
            </a:r>
          </a:p>
        </p:txBody>
      </p:sp>
      <p:sp>
        <p:nvSpPr>
          <p:cNvPr id="64" name="Rectangle à coins arrondis 63"/>
          <p:cNvSpPr/>
          <p:nvPr/>
        </p:nvSpPr>
        <p:spPr>
          <a:xfrm>
            <a:off x="4114688" y="3269926"/>
            <a:ext cx="2112335" cy="474921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b="1" dirty="0"/>
              <a:t>Identification</a:t>
            </a:r>
          </a:p>
        </p:txBody>
      </p:sp>
      <p:sp>
        <p:nvSpPr>
          <p:cNvPr id="65" name="Accolade ouvrante 64"/>
          <p:cNvSpPr/>
          <p:nvPr/>
        </p:nvSpPr>
        <p:spPr>
          <a:xfrm>
            <a:off x="6280298" y="3068792"/>
            <a:ext cx="226828" cy="861881"/>
          </a:xfrm>
          <a:prstGeom prst="leftBrace">
            <a:avLst/>
          </a:prstGeom>
          <a:ln w="9525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space réservé du contenu 2"/>
          <p:cNvSpPr txBox="1">
            <a:spLocks/>
          </p:cNvSpPr>
          <p:nvPr/>
        </p:nvSpPr>
        <p:spPr>
          <a:xfrm>
            <a:off x="6053472" y="4191370"/>
            <a:ext cx="2941674" cy="833329"/>
          </a:xfrm>
          <a:prstGeom prst="rect">
            <a:avLst/>
          </a:prstGeom>
        </p:spPr>
        <p:txBody>
          <a:bodyPr/>
          <a:lstStyle>
            <a:lvl1pPr marL="180975" indent="-134938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1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96000" indent="-184150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 typeface="Wingdings" panose="05000000000000000000" pitchFamily="2" charset="2"/>
              <a:buChar char="§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94000" indent="-177800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9200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fr-FR" sz="1100" dirty="0"/>
              <a:t>Test plan</a:t>
            </a:r>
          </a:p>
          <a:p>
            <a:pPr lvl="2"/>
            <a:r>
              <a:rPr lang="fr-FR" sz="1100" dirty="0"/>
              <a:t>Exploitation of one or </a:t>
            </a:r>
            <a:r>
              <a:rPr lang="fr-FR" sz="1100" dirty="0" err="1"/>
              <a:t>most</a:t>
            </a:r>
            <a:r>
              <a:rPr lang="fr-FR" sz="1100" dirty="0"/>
              <a:t> </a:t>
            </a:r>
            <a:r>
              <a:rPr lang="fr-FR" sz="1100" dirty="0" err="1"/>
              <a:t>weaknesses</a:t>
            </a:r>
            <a:endParaRPr lang="fr-FR" sz="1100" dirty="0"/>
          </a:p>
          <a:p>
            <a:pPr lvl="2"/>
            <a:r>
              <a:rPr lang="fr-FR" sz="1100" dirty="0"/>
              <a:t>Verdict</a:t>
            </a:r>
          </a:p>
          <a:p>
            <a:pPr lvl="2"/>
            <a:endParaRPr lang="fr-FR" sz="1100" dirty="0"/>
          </a:p>
        </p:txBody>
      </p:sp>
      <p:sp>
        <p:nvSpPr>
          <p:cNvPr id="67" name="Rectangle à coins arrondis 66"/>
          <p:cNvSpPr/>
          <p:nvPr/>
        </p:nvSpPr>
        <p:spPr>
          <a:xfrm>
            <a:off x="4114689" y="4367052"/>
            <a:ext cx="2112335" cy="474921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b="1" dirty="0"/>
              <a:t>Exploitation</a:t>
            </a:r>
          </a:p>
        </p:txBody>
      </p:sp>
      <p:sp>
        <p:nvSpPr>
          <p:cNvPr id="68" name="Accolade ouvrante 67"/>
          <p:cNvSpPr/>
          <p:nvPr/>
        </p:nvSpPr>
        <p:spPr>
          <a:xfrm>
            <a:off x="6280299" y="4165918"/>
            <a:ext cx="226828" cy="861881"/>
          </a:xfrm>
          <a:prstGeom prst="leftBrace">
            <a:avLst/>
          </a:prstGeom>
          <a:ln w="9525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9" name="Connecteur en angle 68"/>
          <p:cNvCxnSpPr>
            <a:stCxn id="57" idx="3"/>
            <a:endCxn id="59" idx="1"/>
          </p:cNvCxnSpPr>
          <p:nvPr/>
        </p:nvCxnSpPr>
        <p:spPr>
          <a:xfrm flipV="1">
            <a:off x="2694203" y="1074155"/>
            <a:ext cx="1420486" cy="1442663"/>
          </a:xfrm>
          <a:prstGeom prst="bentConnector3">
            <a:avLst/>
          </a:prstGeom>
          <a:ln w="12700" cmpd="sng">
            <a:solidFill>
              <a:schemeClr val="bg2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en angle 69"/>
          <p:cNvCxnSpPr>
            <a:stCxn id="59" idx="2"/>
            <a:endCxn id="60" idx="0"/>
          </p:cNvCxnSpPr>
          <p:nvPr/>
        </p:nvCxnSpPr>
        <p:spPr>
          <a:xfrm rot="5400000">
            <a:off x="4767632" y="1714840"/>
            <a:ext cx="806450" cy="12700"/>
          </a:xfrm>
          <a:prstGeom prst="bentConnector3">
            <a:avLst>
              <a:gd name="adj1" fmla="val -2738"/>
            </a:avLst>
          </a:prstGeom>
          <a:ln w="12700" cmpd="sng">
            <a:solidFill>
              <a:schemeClr val="bg2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en angle 70"/>
          <p:cNvCxnSpPr>
            <a:stCxn id="60" idx="2"/>
            <a:endCxn id="64" idx="0"/>
          </p:cNvCxnSpPr>
          <p:nvPr/>
        </p:nvCxnSpPr>
        <p:spPr>
          <a:xfrm rot="5400000">
            <a:off x="4832387" y="2931456"/>
            <a:ext cx="676940" cy="1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bg2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en angle 71"/>
          <p:cNvCxnSpPr>
            <a:stCxn id="64" idx="2"/>
            <a:endCxn id="67" idx="0"/>
          </p:cNvCxnSpPr>
          <p:nvPr/>
        </p:nvCxnSpPr>
        <p:spPr>
          <a:xfrm rot="16200000" flipH="1">
            <a:off x="4859754" y="4055948"/>
            <a:ext cx="622205" cy="1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bg2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3" name="Image 7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385" y="4319207"/>
            <a:ext cx="524029" cy="570609"/>
          </a:xfrm>
          <a:prstGeom prst="rect">
            <a:avLst/>
          </a:prstGeom>
        </p:spPr>
      </p:pic>
      <p:pic>
        <p:nvPicPr>
          <p:cNvPr id="74" name="Image 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553" y="892156"/>
            <a:ext cx="639342" cy="639342"/>
          </a:xfrm>
          <a:prstGeom prst="rect">
            <a:avLst/>
          </a:prstGeom>
        </p:spPr>
      </p:pic>
      <p:sp>
        <p:nvSpPr>
          <p:cNvPr id="75" name="ZoneTexte 74"/>
          <p:cNvSpPr txBox="1"/>
          <p:nvPr/>
        </p:nvSpPr>
        <p:spPr>
          <a:xfrm>
            <a:off x="1188317" y="1567301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ANSSI</a:t>
            </a:r>
          </a:p>
        </p:txBody>
      </p:sp>
      <p:cxnSp>
        <p:nvCxnSpPr>
          <p:cNvPr id="77" name="Connecteur en angle 76"/>
          <p:cNvCxnSpPr>
            <a:stCxn id="57" idx="0"/>
            <a:endCxn id="74" idx="3"/>
          </p:cNvCxnSpPr>
          <p:nvPr/>
        </p:nvCxnSpPr>
        <p:spPr>
          <a:xfrm rot="16200000" flipV="1">
            <a:off x="1623054" y="1445668"/>
            <a:ext cx="855414" cy="387732"/>
          </a:xfrm>
          <a:prstGeom prst="bentConnector2">
            <a:avLst/>
          </a:prstGeom>
          <a:ln w="12700" cmpd="sng">
            <a:solidFill>
              <a:schemeClr val="bg2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ZoneTexte 78"/>
          <p:cNvSpPr txBox="1"/>
          <p:nvPr/>
        </p:nvSpPr>
        <p:spPr>
          <a:xfrm>
            <a:off x="2234595" y="1563714"/>
            <a:ext cx="8659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</a:rPr>
              <a:t>Evaluation</a:t>
            </a:r>
          </a:p>
        </p:txBody>
      </p:sp>
      <p:sp>
        <p:nvSpPr>
          <p:cNvPr id="84" name="ZoneTexte 83"/>
          <p:cNvSpPr txBox="1"/>
          <p:nvPr/>
        </p:nvSpPr>
        <p:spPr>
          <a:xfrm>
            <a:off x="-23199" y="1567301"/>
            <a:ext cx="7040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</a:rPr>
              <a:t>Certifies</a:t>
            </a:r>
          </a:p>
        </p:txBody>
      </p:sp>
      <p:cxnSp>
        <p:nvCxnSpPr>
          <p:cNvPr id="85" name="Connecteur en angle 84"/>
          <p:cNvCxnSpPr>
            <a:stCxn id="74" idx="1"/>
          </p:cNvCxnSpPr>
          <p:nvPr/>
        </p:nvCxnSpPr>
        <p:spPr>
          <a:xfrm rot="10800000" flipV="1">
            <a:off x="688619" y="1211826"/>
            <a:ext cx="528935" cy="1061225"/>
          </a:xfrm>
          <a:prstGeom prst="bentConnector2">
            <a:avLst/>
          </a:prstGeom>
          <a:ln w="12700" cmpd="sng">
            <a:solidFill>
              <a:schemeClr val="bg2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Rectangle à coins arrondis 20">
            <a:extLst>
              <a:ext uri="{FF2B5EF4-FFF2-40B4-BE49-F238E27FC236}">
                <a16:creationId xmlns:a16="http://schemas.microsoft.com/office/drawing/2014/main" id="{7CE6E4A1-615C-4E28-AAF3-582DB30F5DD6}"/>
              </a:ext>
            </a:extLst>
          </p:cNvPr>
          <p:cNvSpPr/>
          <p:nvPr/>
        </p:nvSpPr>
        <p:spPr>
          <a:xfrm>
            <a:off x="6656898" y="4422819"/>
            <a:ext cx="2101283" cy="364183"/>
          </a:xfrm>
          <a:prstGeom prst="roundRect">
            <a:avLst>
              <a:gd name="adj" fmla="val 7435"/>
            </a:avLst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24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7284E-6 L -0.07569 -0.33518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5" y="-16759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55" grpId="0"/>
      <p:bldP spid="56" grpId="0"/>
      <p:bldP spid="59" grpId="0" animBg="1"/>
      <p:bldP spid="60" grpId="0" animBg="1"/>
      <p:bldP spid="61" grpId="0" animBg="1"/>
      <p:bldP spid="62" grpId="0" animBg="1"/>
      <p:bldP spid="63" grpId="0"/>
      <p:bldP spid="64" grpId="0" animBg="1"/>
      <p:bldP spid="65" grpId="0" animBg="1"/>
      <p:bldP spid="66" grpId="0"/>
      <p:bldP spid="67" grpId="0" animBg="1"/>
      <p:bldP spid="68" grpId="0" animBg="1"/>
      <p:bldP spid="75" grpId="0"/>
      <p:bldP spid="79" grpId="0"/>
      <p:bldP spid="84" grpId="0"/>
      <p:bldP spid="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6804" y="2156985"/>
            <a:ext cx="8674683" cy="276999"/>
          </a:xfrm>
        </p:spPr>
        <p:txBody>
          <a:bodyPr/>
          <a:lstStyle/>
          <a:p>
            <a:r>
              <a:rPr lang="fr-FR" sz="2000" dirty="0"/>
              <a:t>Physical </a:t>
            </a:r>
            <a:r>
              <a:rPr lang="fr-FR" sz="2000" dirty="0" err="1"/>
              <a:t>attacks</a:t>
            </a:r>
            <a:r>
              <a:rPr lang="fr-FR" sz="2000" dirty="0"/>
              <a:t> &amp; </a:t>
            </a:r>
            <a:r>
              <a:rPr lang="fr-FR" sz="2000" dirty="0" err="1"/>
              <a:t>Side-channel</a:t>
            </a:r>
            <a:r>
              <a:rPr lang="fr-FR" sz="2000" dirty="0"/>
              <a:t> </a:t>
            </a:r>
            <a:r>
              <a:rPr lang="fr-FR" sz="2000" dirty="0" err="1"/>
              <a:t>attacks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667958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a57fcc416eb8d4fb1b22fa3cc8c045595dbc87"/>
  <p:tag name="ISPRING_RESOURCE_PATHS_HASH_PRESENTER" val="43c9451427ba15b6cf8b1b95558292c7785ae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heme/theme1.xml><?xml version="1.0" encoding="utf-8"?>
<a:theme xmlns:a="http://schemas.openxmlformats.org/drawingml/2006/main" name="Thales_global_16.9_VF">
  <a:themeElements>
    <a:clrScheme name="THALES 01">
      <a:dk1>
        <a:srgbClr val="242A75"/>
      </a:dk1>
      <a:lt1>
        <a:srgbClr val="FFFFFF"/>
      </a:lt1>
      <a:dk2>
        <a:srgbClr val="242A75"/>
      </a:dk2>
      <a:lt2>
        <a:srgbClr val="309DB5"/>
      </a:lt2>
      <a:accent1>
        <a:srgbClr val="B42573"/>
      </a:accent1>
      <a:accent2>
        <a:srgbClr val="7D7EAB"/>
      </a:accent2>
      <a:accent3>
        <a:srgbClr val="69A3B9"/>
      </a:accent3>
      <a:accent4>
        <a:srgbClr val="253746"/>
      </a:accent4>
      <a:accent5>
        <a:srgbClr val="C3D600"/>
      </a:accent5>
      <a:accent6>
        <a:srgbClr val="E1CD00"/>
      </a:accent6>
      <a:hlink>
        <a:srgbClr val="242A75"/>
      </a:hlink>
      <a:folHlink>
        <a:srgbClr val="242A75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bg2"/>
          </a:solidFill>
          <a:prstDash val="dash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23" id="{72344226-B95F-3A49-8C7D-0EEDA1B0D97F}" vid="{491DDD7D-C24C-E84A-A743-68B6F377417D}"/>
    </a:ext>
  </a:extLst>
</a:theme>
</file>

<file path=ppt/theme/theme2.xml><?xml version="1.0" encoding="utf-8"?>
<a:theme xmlns:a="http://schemas.openxmlformats.org/drawingml/2006/main" name="Title">
  <a:themeElements>
    <a:clrScheme name="Thales NEW">
      <a:dk1>
        <a:srgbClr val="242A75"/>
      </a:dk1>
      <a:lt1>
        <a:srgbClr val="FFFFFF"/>
      </a:lt1>
      <a:dk2>
        <a:srgbClr val="242A75"/>
      </a:dk2>
      <a:lt2>
        <a:srgbClr val="309DB5"/>
      </a:lt2>
      <a:accent1>
        <a:srgbClr val="B42573"/>
      </a:accent1>
      <a:accent2>
        <a:srgbClr val="7D7EAB"/>
      </a:accent2>
      <a:accent3>
        <a:srgbClr val="69A3B9"/>
      </a:accent3>
      <a:accent4>
        <a:srgbClr val="253746"/>
      </a:accent4>
      <a:accent5>
        <a:srgbClr val="C3D600"/>
      </a:accent5>
      <a:accent6>
        <a:srgbClr val="E1CD00"/>
      </a:accent6>
      <a:hlink>
        <a:srgbClr val="242A75"/>
      </a:hlink>
      <a:folHlink>
        <a:srgbClr val="242A75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23" id="{72344226-B95F-3A49-8C7D-0EEDA1B0D97F}" vid="{491DDD7D-C24C-E84A-A743-68B6F377417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ontrol xmlns="http://schemas.microsoft.com/VisualStudio/2011/storyboarding/control">
  <Id Name="c4b477b7-b45b-4633-aa19-2aca1335f9d0" Revision="1" Stencil="System.MyShapes" StencilVersion="1.0"/>
</Control>
</file>

<file path=customXml/itemProps1.xml><?xml version="1.0" encoding="utf-8"?>
<ds:datastoreItem xmlns:ds="http://schemas.openxmlformats.org/officeDocument/2006/customXml" ds:itemID="{B181E9EB-6B60-4A85-A42B-EB20B16E3A16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Thales_global_16.9_new_VA</Template>
  <TotalTime>21490</TotalTime>
  <Words>2294</Words>
  <Application>Microsoft Macintosh PowerPoint</Application>
  <PresentationFormat>Affichage à l'écran (16:9)</PresentationFormat>
  <Paragraphs>406</Paragraphs>
  <Slides>33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33</vt:i4>
      </vt:variant>
    </vt:vector>
  </HeadingPairs>
  <TitlesOfParts>
    <vt:vector size="43" baseType="lpstr">
      <vt:lpstr>Arial</vt:lpstr>
      <vt:lpstr>Calibri</vt:lpstr>
      <vt:lpstr>Calibri Light (En-têtes)</vt:lpstr>
      <vt:lpstr>Cambria Math</vt:lpstr>
      <vt:lpstr>Century Gothic</vt:lpstr>
      <vt:lpstr>Lucida Grande</vt:lpstr>
      <vt:lpstr>Open Sans</vt:lpstr>
      <vt:lpstr>Wingdings</vt:lpstr>
      <vt:lpstr>Thales_global_16.9_VF</vt:lpstr>
      <vt:lpstr>Title</vt:lpstr>
      <vt:lpstr>Towards the certification of AI Systems  Example of a physical attack  Gabriel ZAID</vt:lpstr>
      <vt:lpstr>Who am I?</vt:lpstr>
      <vt:lpstr>Agenda</vt:lpstr>
      <vt:lpstr>Context</vt:lpstr>
      <vt:lpstr>Context</vt:lpstr>
      <vt:lpstr>Context</vt:lpstr>
      <vt:lpstr>Context</vt:lpstr>
      <vt:lpstr>Evaluation process</vt:lpstr>
      <vt:lpstr>Physical attacks &amp; Side-channel attacks</vt:lpstr>
      <vt:lpstr>Physical attacks</vt:lpstr>
      <vt:lpstr>Side-channel attacks</vt:lpstr>
      <vt:lpstr>Attack on AI systems</vt:lpstr>
      <vt:lpstr>Attack on AI systems</vt:lpstr>
      <vt:lpstr>Physical Attacks against Neural Networks</vt:lpstr>
      <vt:lpstr>Fidelity-based vs. Accuracy-based extraction attack</vt:lpstr>
      <vt:lpstr>Fidelity-based extraction attack</vt:lpstr>
      <vt:lpstr>Fidelity-based extraction attack</vt:lpstr>
      <vt:lpstr>Fidelity-based extraction attack</vt:lpstr>
      <vt:lpstr>Fidelity-based extraction attack</vt:lpstr>
      <vt:lpstr>Using side-channel attacks to extract the critical points (Attack overview) </vt:lpstr>
      <vt:lpstr>Fidelity-based extraction attack</vt:lpstr>
      <vt:lpstr>Fidelity-based extraction attack</vt:lpstr>
      <vt:lpstr>Using side-channel attacks to extract the critical points (SCA Vulnerability) </vt:lpstr>
      <vt:lpstr>Fidelity-based extraction attack</vt:lpstr>
      <vt:lpstr>Fidelity-based extraction attack</vt:lpstr>
      <vt:lpstr>Fidelity-based extraction attack</vt:lpstr>
      <vt:lpstr>Fidelity-based extraction attack</vt:lpstr>
      <vt:lpstr>Fidelity-based extraction attack</vt:lpstr>
      <vt:lpstr>Fidelity-based extraction attack</vt:lpstr>
      <vt:lpstr>Fidelity-based extraction attack (for classification task)</vt:lpstr>
      <vt:lpstr>Conclusion</vt:lpstr>
      <vt:lpstr>Personal recommendations</vt:lpstr>
      <vt:lpstr>Merci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Microsoft Office User</cp:lastModifiedBy>
  <cp:revision>873</cp:revision>
  <dcterms:created xsi:type="dcterms:W3CDTF">2017-01-11T15:45:22Z</dcterms:created>
  <dcterms:modified xsi:type="dcterms:W3CDTF">2025-11-05T14:22:40Z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MSIP_Label_64c9cc36-7289-4c96-81d0-25ee8eefd11d_Enabled">
    <vt:lpwstr>true</vt:lpwstr>
  </property>
  <property fmtid="{D5CDD505-2E9C-101B-9397-08002B2CF9AE}" pid="4" name="MSIP_Label_64c9cc36-7289-4c96-81d0-25ee8eefd11d_SetDate">
    <vt:lpwstr>2024-03-07T14:04:00Z</vt:lpwstr>
  </property>
  <property fmtid="{D5CDD505-2E9C-101B-9397-08002B2CF9AE}" pid="5" name="MSIP_Label_64c9cc36-7289-4c96-81d0-25ee8eefd11d_Method">
    <vt:lpwstr>Privileged</vt:lpwstr>
  </property>
  <property fmtid="{D5CDD505-2E9C-101B-9397-08002B2CF9AE}" pid="6" name="MSIP_Label_64c9cc36-7289-4c96-81d0-25ee8eefd11d_Name">
    <vt:lpwstr>THALES-CORE-01</vt:lpwstr>
  </property>
  <property fmtid="{D5CDD505-2E9C-101B-9397-08002B2CF9AE}" pid="7" name="MSIP_Label_64c9cc36-7289-4c96-81d0-25ee8eefd11d_SiteId">
    <vt:lpwstr>6e603289-5e46-4e26-ac7c-03a85420a9a5</vt:lpwstr>
  </property>
  <property fmtid="{D5CDD505-2E9C-101B-9397-08002B2CF9AE}" pid="8" name="MSIP_Label_64c9cc36-7289-4c96-81d0-25ee8eefd11d_ActionId">
    <vt:lpwstr>20cb8bb0-bb62-45ad-8e00-3b30404cd5be</vt:lpwstr>
  </property>
  <property fmtid="{D5CDD505-2E9C-101B-9397-08002B2CF9AE}" pid="9" name="MSIP_Label_64c9cc36-7289-4c96-81d0-25ee8eefd11d_ContentBits">
    <vt:lpwstr>3</vt:lpwstr>
  </property>
  <property fmtid="{D5CDD505-2E9C-101B-9397-08002B2CF9AE}" pid="10" name="Thales-Sensitivity">
    <vt:lpwstr>{TGOPEN}</vt:lpwstr>
  </property>
</Properties>
</file>