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99" r:id="rId3"/>
    <p:sldId id="270" r:id="rId4"/>
    <p:sldId id="258" r:id="rId5"/>
    <p:sldId id="273" r:id="rId6"/>
    <p:sldId id="315" r:id="rId7"/>
    <p:sldId id="351" r:id="rId8"/>
    <p:sldId id="350" r:id="rId9"/>
    <p:sldId id="352" r:id="rId10"/>
    <p:sldId id="340" r:id="rId11"/>
    <p:sldId id="306" r:id="rId12"/>
    <p:sldId id="305" r:id="rId13"/>
    <p:sldId id="307" r:id="rId14"/>
    <p:sldId id="308" r:id="rId15"/>
    <p:sldId id="353" r:id="rId16"/>
    <p:sldId id="309" r:id="rId17"/>
    <p:sldId id="310" r:id="rId18"/>
    <p:sldId id="311" r:id="rId19"/>
    <p:sldId id="312" r:id="rId20"/>
    <p:sldId id="335" r:id="rId21"/>
    <p:sldId id="338" r:id="rId22"/>
    <p:sldId id="332" r:id="rId23"/>
    <p:sldId id="313" r:id="rId24"/>
    <p:sldId id="331" r:id="rId25"/>
    <p:sldId id="339" r:id="rId26"/>
    <p:sldId id="314" r:id="rId27"/>
    <p:sldId id="268" r:id="rId28"/>
    <p:sldId id="29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7F93B"/>
    <a:srgbClr val="3621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0" autoAdjust="0"/>
    <p:restoredTop sz="84398" autoAdjust="0"/>
  </p:normalViewPr>
  <p:slideViewPr>
    <p:cSldViewPr snapToGrid="0">
      <p:cViewPr varScale="1">
        <p:scale>
          <a:sx n="96" d="100"/>
          <a:sy n="96" d="100"/>
        </p:scale>
        <p:origin x="10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89C2-E0D8-435C-889C-71582D182806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2553-712B-41C0-9E6E-7C6014A6C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6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66A-139F-4571-A7D7-7F1E9A8B347A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F169-8DCC-4115-903A-5F219091F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8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7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1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7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107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770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541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25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55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236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94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79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18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562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9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440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153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91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571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64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0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46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34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88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baseline="0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The</a:t>
                </a:r>
                <a:r>
                  <a:rPr lang="fr-FR" baseline="0" dirty="0" smtClean="0"/>
                  <a:t> optimal goal of the </a:t>
                </a:r>
                <a:r>
                  <a:rPr lang="fr-FR" baseline="0" dirty="0" err="1" smtClean="0"/>
                  <a:t>adversary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is</a:t>
                </a:r>
                <a:r>
                  <a:rPr lang="fr-FR" baseline="0" dirty="0" smtClean="0"/>
                  <a:t> to </a:t>
                </a:r>
                <a:r>
                  <a:rPr lang="fr-FR" baseline="0" dirty="0" err="1" smtClean="0"/>
                  <a:t>find</a:t>
                </a:r>
                <a:r>
                  <a:rPr lang="fr-FR" baseline="0" dirty="0" smtClean="0"/>
                  <a:t> a model </a:t>
                </a:r>
                <a:r>
                  <a:rPr lang="fr-FR" baseline="0" dirty="0" err="1" smtClean="0"/>
                  <a:t>that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maximizes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success</a:t>
                </a:r>
                <a:r>
                  <a:rPr lang="fr-FR" baseline="0" dirty="0" smtClean="0"/>
                  <a:t> rate </a:t>
                </a:r>
                <a:r>
                  <a:rPr lang="fr-FR" baseline="0" dirty="0" err="1" smtClean="0"/>
                  <a:t>metric</a:t>
                </a:r>
                <a:r>
                  <a:rPr lang="fr-FR" baseline="0" dirty="0" smtClean="0"/>
                  <a:t> for a minimum </a:t>
                </a:r>
                <a:r>
                  <a:rPr lang="fr-FR" baseline="0" dirty="0" err="1" smtClean="0"/>
                  <a:t>number</a:t>
                </a:r>
                <a:r>
                  <a:rPr lang="fr-FR" baseline="0" dirty="0" smtClean="0"/>
                  <a:t> of traces. </a:t>
                </a:r>
                <a:r>
                  <a:rPr lang="fr-FR" baseline="0" dirty="0" err="1" smtClean="0"/>
                  <a:t>Thus</a:t>
                </a:r>
                <a:r>
                  <a:rPr lang="fr-FR" baseline="0" dirty="0" smtClean="0"/>
                  <a:t>, the gradient </a:t>
                </a:r>
                <a:r>
                  <a:rPr lang="fr-FR" baseline="0" dirty="0" err="1" smtClean="0"/>
                  <a:t>descent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algorithm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should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optimize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parameters</a:t>
                </a:r>
                <a:r>
                  <a:rPr lang="fr-FR" baseline="0" dirty="0" smtClean="0"/>
                  <a:t>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𝜃</a:t>
                </a:r>
                <a:r>
                  <a:rPr lang="fr-FR" baseline="0" dirty="0" smtClean="0"/>
                  <a:t> in </a:t>
                </a:r>
                <a:r>
                  <a:rPr lang="fr-FR" baseline="0" dirty="0" err="1" smtClean="0"/>
                  <a:t>order</a:t>
                </a:r>
                <a:r>
                  <a:rPr lang="fr-FR" baseline="0" dirty="0" smtClean="0"/>
                  <a:t> to </a:t>
                </a:r>
                <a:r>
                  <a:rPr lang="fr-FR" baseline="0" dirty="0" err="1" smtClean="0"/>
                  <a:t>penalize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error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provided</a:t>
                </a:r>
                <a:r>
                  <a:rPr lang="fr-FR" baseline="0" dirty="0" smtClean="0"/>
                  <a:t> on the </a:t>
                </a:r>
                <a:r>
                  <a:rPr lang="fr-FR" baseline="0" dirty="0" err="1" smtClean="0"/>
                  <a:t>success</a:t>
                </a:r>
                <a:r>
                  <a:rPr lang="fr-FR" baseline="0" dirty="0" smtClean="0"/>
                  <a:t> rate.</a:t>
                </a:r>
              </a:p>
              <a:p>
                <a:r>
                  <a:rPr lang="fr-FR" baseline="0" dirty="0" err="1" smtClean="0"/>
                  <a:t>Consequently</a:t>
                </a:r>
                <a:r>
                  <a:rPr lang="fr-FR" baseline="0" dirty="0" smtClean="0"/>
                  <a:t>, if </a:t>
                </a:r>
                <a:r>
                  <a:rPr lang="fr-FR" baseline="0" dirty="0" err="1" smtClean="0"/>
                  <a:t>we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compute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derivative</a:t>
                </a:r>
                <a:r>
                  <a:rPr lang="fr-FR" baseline="0" dirty="0" smtClean="0"/>
                  <a:t> of the </a:t>
                </a:r>
                <a:r>
                  <a:rPr lang="fr-FR" baseline="0" dirty="0" err="1" smtClean="0"/>
                  <a:t>loss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function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respect to </a:t>
                </a:r>
                <a:r>
                  <a:rPr lang="fr-FR" baseline="0" dirty="0" err="1" smtClean="0"/>
                  <a:t>each</a:t>
                </a:r>
                <a:r>
                  <a:rPr lang="fr-FR" baseline="0" dirty="0" smtClean="0"/>
                  <a:t> class, </a:t>
                </a:r>
                <a:r>
                  <a:rPr lang="fr-FR" baseline="0" dirty="0" err="1" smtClean="0"/>
                  <a:t>two</a:t>
                </a:r>
                <a:r>
                  <a:rPr lang="fr-FR" baseline="0" dirty="0" smtClean="0"/>
                  <a:t> scenarios </a:t>
                </a:r>
                <a:r>
                  <a:rPr lang="fr-FR" baseline="0" dirty="0" err="1" smtClean="0"/>
                  <a:t>should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be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observed</a:t>
                </a:r>
                <a:r>
                  <a:rPr lang="fr-FR" baseline="0" dirty="0" smtClean="0"/>
                  <a:t>:</a:t>
                </a:r>
              </a:p>
              <a:p>
                <a:endParaRPr lang="fr-FR" baseline="0" dirty="0" smtClean="0"/>
              </a:p>
              <a:p>
                <a:r>
                  <a:rPr lang="fr-FR" baseline="0" dirty="0" smtClean="0"/>
                  <a:t>1- First, if the </a:t>
                </a:r>
                <a:r>
                  <a:rPr lang="fr-FR" baseline="0" dirty="0" err="1" smtClean="0"/>
                  <a:t>derivative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is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computed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respect to the </a:t>
                </a:r>
                <a:r>
                  <a:rPr lang="fr-FR" baseline="0" dirty="0" err="1" smtClean="0"/>
                  <a:t>targeted</a:t>
                </a:r>
                <a:r>
                  <a:rPr lang="fr-FR" baseline="0" dirty="0" smtClean="0"/>
                  <a:t> class, </a:t>
                </a:r>
                <a:r>
                  <a:rPr lang="fr-FR" baseline="0" dirty="0" err="1" smtClean="0"/>
                  <a:t>then</a:t>
                </a:r>
                <a:r>
                  <a:rPr lang="fr-FR" baseline="0" dirty="0" smtClean="0"/>
                  <a:t>, the </a:t>
                </a:r>
                <a:r>
                  <a:rPr lang="fr-FR" baseline="0" dirty="0" err="1" smtClean="0"/>
                  <a:t>penalization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term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should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reflect</a:t>
                </a:r>
                <a:r>
                  <a:rPr lang="fr-FR" baseline="0" dirty="0" smtClean="0"/>
                  <a:t> the impact of </a:t>
                </a:r>
                <a:r>
                  <a:rPr lang="fr-FR" baseline="0" dirty="0" err="1" smtClean="0"/>
                  <a:t>each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irrelevant</a:t>
                </a:r>
                <a:r>
                  <a:rPr lang="fr-FR" baseline="0" dirty="0" smtClean="0"/>
                  <a:t> score on the correct output. This </a:t>
                </a:r>
                <a:r>
                  <a:rPr lang="fr-FR" baseline="0" dirty="0" err="1" smtClean="0"/>
                  <a:t>is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exactly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what</a:t>
                </a:r>
                <a:r>
                  <a:rPr lang="fr-FR" baseline="0" dirty="0" smtClean="0"/>
                  <a:t> the cross </a:t>
                </a:r>
                <a:r>
                  <a:rPr lang="fr-FR" baseline="0" dirty="0" err="1" smtClean="0"/>
                  <a:t>entropy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does</a:t>
                </a:r>
                <a:r>
                  <a:rPr lang="fr-FR" baseline="0" dirty="0" smtClean="0"/>
                  <a:t> as </a:t>
                </a:r>
                <a:r>
                  <a:rPr lang="fr-FR" baseline="0" dirty="0" err="1" smtClean="0"/>
                  <a:t>it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penalizes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related</a:t>
                </a:r>
                <a:r>
                  <a:rPr lang="fr-FR" baseline="0" dirty="0" smtClean="0"/>
                  <a:t> output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respect to the </a:t>
                </a:r>
                <a:r>
                  <a:rPr lang="fr-FR" baseline="0" dirty="0" err="1" smtClean="0"/>
                  <a:t>probability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error</a:t>
                </a:r>
                <a:r>
                  <a:rPr lang="fr-FR" baseline="0" dirty="0" smtClean="0"/>
                  <a:t>.</a:t>
                </a:r>
              </a:p>
              <a:p>
                <a:endParaRPr lang="fr-FR" baseline="0" dirty="0" smtClean="0"/>
              </a:p>
              <a:p>
                <a:r>
                  <a:rPr lang="fr-FR" baseline="0" dirty="0" smtClean="0"/>
                  <a:t>2 – </a:t>
                </a:r>
                <a:r>
                  <a:rPr lang="fr-FR" baseline="0" dirty="0" err="1" smtClean="0"/>
                  <a:t>Then</a:t>
                </a:r>
                <a:r>
                  <a:rPr lang="fr-FR" baseline="0" dirty="0" smtClean="0"/>
                  <a:t>, if the </a:t>
                </a:r>
                <a:r>
                  <a:rPr lang="fr-FR" baseline="0" dirty="0" err="1" smtClean="0"/>
                  <a:t>derivative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is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computed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respect to the </a:t>
                </a:r>
                <a:r>
                  <a:rPr lang="fr-FR" baseline="0" dirty="0" err="1" smtClean="0"/>
                  <a:t>untargeted</a:t>
                </a:r>
                <a:r>
                  <a:rPr lang="fr-FR" baseline="0" dirty="0" smtClean="0"/>
                  <a:t> class, the </a:t>
                </a:r>
                <a:r>
                  <a:rPr lang="fr-FR" baseline="0" dirty="0" err="1" smtClean="0"/>
                  <a:t>penalization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should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be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only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dependent</a:t>
                </a:r>
                <a:r>
                  <a:rPr lang="fr-FR" baseline="0" dirty="0" smtClean="0"/>
                  <a:t> on the </a:t>
                </a:r>
                <a:r>
                  <a:rPr lang="fr-FR" baseline="0" dirty="0" err="1" smtClean="0"/>
                  <a:t>score’s</a:t>
                </a:r>
                <a:r>
                  <a:rPr lang="fr-FR" baseline="0" dirty="0" smtClean="0"/>
                  <a:t> distance </a:t>
                </a:r>
                <a:r>
                  <a:rPr lang="fr-FR" baseline="0" dirty="0" err="1" smtClean="0"/>
                  <a:t>between</a:t>
                </a:r>
                <a:r>
                  <a:rPr lang="fr-FR" baseline="0" dirty="0" smtClean="0"/>
                  <a:t>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𝑘</a:t>
                </a:r>
                <a:r>
                  <a:rPr lang="fr-FR" baseline="0" dirty="0" smtClean="0"/>
                  <a:t> and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𝑘^∗</a:t>
                </a:r>
                <a:r>
                  <a:rPr lang="fr-FR" baseline="0" dirty="0" smtClean="0"/>
                  <a:t>. </a:t>
                </a:r>
                <a:r>
                  <a:rPr lang="fr-FR" baseline="0" dirty="0" err="1" smtClean="0"/>
                  <a:t>Indeed</a:t>
                </a:r>
                <a:r>
                  <a:rPr lang="fr-FR" baseline="0" dirty="0" smtClean="0"/>
                  <a:t>, </a:t>
                </a:r>
                <a:r>
                  <a:rPr lang="fr-FR" baseline="0" dirty="0" err="1" smtClean="0"/>
                  <a:t>following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Success</a:t>
                </a:r>
                <a:r>
                  <a:rPr lang="fr-FR" baseline="0" dirty="0" smtClean="0"/>
                  <a:t> Rate </a:t>
                </a:r>
                <a:r>
                  <a:rPr lang="fr-FR" baseline="0" dirty="0" err="1" smtClean="0"/>
                  <a:t>metric</a:t>
                </a:r>
                <a:r>
                  <a:rPr lang="fr-FR" baseline="0" dirty="0" smtClean="0"/>
                  <a:t>, </a:t>
                </a:r>
                <a:r>
                  <a:rPr lang="fr-FR" baseline="0" dirty="0" err="1" smtClean="0"/>
                  <a:t>we</a:t>
                </a:r>
                <a:r>
                  <a:rPr lang="fr-FR" baseline="0" dirty="0" smtClean="0"/>
                  <a:t> look for </a:t>
                </a:r>
                <a:r>
                  <a:rPr lang="fr-FR" baseline="0" dirty="0" err="1" smtClean="0"/>
                  <a:t>maximize</a:t>
                </a:r>
                <a:r>
                  <a:rPr lang="fr-FR" baseline="0" dirty="0" smtClean="0"/>
                  <a:t> the score of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𝑘^∗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respect to </a:t>
                </a:r>
                <a:r>
                  <a:rPr lang="fr-FR" baseline="0" dirty="0" err="1" smtClean="0"/>
                  <a:t>each</a:t>
                </a:r>
                <a:r>
                  <a:rPr lang="fr-FR" baseline="0" dirty="0" smtClean="0"/>
                  <a:t> key </a:t>
                </a:r>
                <a:r>
                  <a:rPr lang="fr-FR" baseline="0" dirty="0" err="1" smtClean="0"/>
                  <a:t>hypothesis</a:t>
                </a:r>
                <a:r>
                  <a:rPr lang="fr-FR" baseline="0" dirty="0" smtClean="0"/>
                  <a:t>. </a:t>
                </a:r>
                <a:r>
                  <a:rPr lang="fr-FR" baseline="0" dirty="0" err="1" smtClean="0"/>
                  <a:t>However</a:t>
                </a:r>
                <a:r>
                  <a:rPr lang="fr-FR" baseline="0" dirty="0" smtClean="0"/>
                  <a:t>, as </a:t>
                </a:r>
                <a:r>
                  <a:rPr lang="fr-FR" baseline="0" dirty="0" err="1" smtClean="0"/>
                  <a:t>illustrated</a:t>
                </a:r>
                <a:r>
                  <a:rPr lang="fr-FR" baseline="0" dirty="0" smtClean="0"/>
                  <a:t>, </a:t>
                </a:r>
                <a:r>
                  <a:rPr lang="fr-FR" baseline="0" dirty="0" err="1" smtClean="0"/>
                  <a:t>this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derivative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does</a:t>
                </a:r>
                <a:r>
                  <a:rPr lang="fr-FR" baseline="0" dirty="0" smtClean="0"/>
                  <a:t> not </a:t>
                </a:r>
                <a:r>
                  <a:rPr lang="fr-FR" baseline="0" dirty="0" err="1" smtClean="0"/>
                  <a:t>reflect</a:t>
                </a:r>
                <a:r>
                  <a:rPr lang="fr-FR" baseline="0" dirty="0" smtClean="0"/>
                  <a:t> the relative </a:t>
                </a:r>
                <a:r>
                  <a:rPr lang="fr-FR" baseline="0" dirty="0" err="1" smtClean="0"/>
                  <a:t>order</a:t>
                </a:r>
                <a:r>
                  <a:rPr lang="fr-FR" baseline="0" dirty="0" smtClean="0"/>
                  <a:t> of the </a:t>
                </a:r>
                <a:r>
                  <a:rPr lang="fr-FR" baseline="0" dirty="0" err="1" smtClean="0"/>
                  <a:t>untargeted</a:t>
                </a:r>
                <a:r>
                  <a:rPr lang="fr-FR" baseline="0" dirty="0" smtClean="0"/>
                  <a:t> class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respect to the </a:t>
                </a:r>
                <a:r>
                  <a:rPr lang="fr-FR" baseline="0" dirty="0" err="1" smtClean="0"/>
                  <a:t>targeted</a:t>
                </a:r>
                <a:r>
                  <a:rPr lang="fr-FR" baseline="0" dirty="0" smtClean="0"/>
                  <a:t> one. The CCE </a:t>
                </a:r>
                <a:r>
                  <a:rPr lang="fr-FR" baseline="0" dirty="0" err="1" smtClean="0"/>
                  <a:t>combined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softmax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function</a:t>
                </a:r>
                <a:r>
                  <a:rPr lang="fr-FR" baseline="0" dirty="0" smtClean="0"/>
                  <a:t> carries more about the </a:t>
                </a:r>
                <a:r>
                  <a:rPr lang="fr-FR" baseline="0" dirty="0" err="1" smtClean="0"/>
                  <a:t>absolute</a:t>
                </a:r>
                <a:r>
                  <a:rPr lang="fr-FR" baseline="0" dirty="0" smtClean="0"/>
                  <a:t> value of a class </a:t>
                </a:r>
                <a:r>
                  <a:rPr lang="fr-FR" baseline="0" dirty="0" err="1" smtClean="0"/>
                  <a:t>with</a:t>
                </a:r>
                <a:r>
                  <a:rPr lang="fr-FR" baseline="0" dirty="0" smtClean="0"/>
                  <a:t> respect to </a:t>
                </a:r>
                <a:r>
                  <a:rPr lang="fr-FR" baseline="0" dirty="0" err="1" smtClean="0"/>
                  <a:t>each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other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which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can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induce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blurred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results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regarding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optimization</a:t>
                </a:r>
                <a:r>
                  <a:rPr lang="fr-FR" baseline="0" dirty="0" smtClean="0"/>
                  <a:t> of the </a:t>
                </a:r>
                <a:r>
                  <a:rPr lang="fr-FR" baseline="0" dirty="0" err="1" smtClean="0"/>
                  <a:t>success</a:t>
                </a:r>
                <a:r>
                  <a:rPr lang="fr-FR" baseline="0" dirty="0" smtClean="0"/>
                  <a:t> rate. </a:t>
                </a:r>
                <a:r>
                  <a:rPr lang="fr-FR" baseline="0" dirty="0" err="1" smtClean="0"/>
                  <a:t>Thus</a:t>
                </a:r>
                <a:r>
                  <a:rPr lang="fr-FR" baseline="0" dirty="0" smtClean="0"/>
                  <a:t>, </a:t>
                </a:r>
                <a:r>
                  <a:rPr lang="fr-FR" baseline="0" dirty="0" err="1" smtClean="0"/>
                  <a:t>this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result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suggests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that</a:t>
                </a:r>
                <a:r>
                  <a:rPr lang="fr-FR" baseline="0" dirty="0" smtClean="0"/>
                  <a:t> the CCE </a:t>
                </a:r>
                <a:r>
                  <a:rPr lang="fr-FR" baseline="0" dirty="0" err="1" smtClean="0"/>
                  <a:t>does</a:t>
                </a:r>
                <a:r>
                  <a:rPr lang="fr-FR" baseline="0" dirty="0" smtClean="0"/>
                  <a:t> not </a:t>
                </a:r>
                <a:r>
                  <a:rPr lang="fr-FR" baseline="0" dirty="0" err="1" smtClean="0"/>
                  <a:t>totally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reflect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probability</a:t>
                </a:r>
                <a:r>
                  <a:rPr lang="fr-FR" baseline="0" dirty="0" smtClean="0"/>
                  <a:t> distribution the </a:t>
                </a:r>
                <a:r>
                  <a:rPr lang="fr-FR" baseline="0" dirty="0" err="1" smtClean="0"/>
                  <a:t>adversary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wants</a:t>
                </a:r>
                <a:r>
                  <a:rPr lang="fr-FR" baseline="0" dirty="0" smtClean="0"/>
                  <a:t> to </a:t>
                </a:r>
                <a:r>
                  <a:rPr lang="fr-FR" baseline="0" dirty="0" err="1" smtClean="0"/>
                  <a:t>optimize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during</a:t>
                </a:r>
                <a:r>
                  <a:rPr lang="fr-FR" baseline="0" dirty="0" smtClean="0"/>
                  <a:t> the training </a:t>
                </a:r>
                <a:r>
                  <a:rPr lang="fr-FR" baseline="0" dirty="0" err="1" smtClean="0"/>
                  <a:t>process</a:t>
                </a:r>
                <a:r>
                  <a:rPr lang="fr-FR" baseline="0" dirty="0" smtClean="0"/>
                  <a:t>. In the </a:t>
                </a:r>
                <a:r>
                  <a:rPr lang="fr-FR" baseline="0" dirty="0" err="1" smtClean="0"/>
                  <a:t>following</a:t>
                </a:r>
                <a:r>
                  <a:rPr lang="fr-FR" baseline="0" dirty="0" smtClean="0"/>
                  <a:t>, </a:t>
                </a:r>
                <a:r>
                  <a:rPr lang="fr-FR" baseline="0" dirty="0" err="1" smtClean="0"/>
                  <a:t>we</a:t>
                </a:r>
                <a:r>
                  <a:rPr lang="fr-FR" baseline="0" dirty="0" smtClean="0"/>
                  <a:t> call </a:t>
                </a:r>
                <a:r>
                  <a:rPr lang="fr-FR" baseline="0" dirty="0" err="1" smtClean="0"/>
                  <a:t>this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error</a:t>
                </a:r>
                <a:r>
                  <a:rPr lang="fr-FR" baseline="0" dirty="0" smtClean="0"/>
                  <a:t> as the </a:t>
                </a:r>
                <a:r>
                  <a:rPr lang="fr-FR" i="1" baseline="0" dirty="0" smtClean="0"/>
                  <a:t>Approximation </a:t>
                </a:r>
                <a:r>
                  <a:rPr lang="fr-FR" i="1" baseline="0" dirty="0" err="1" smtClean="0"/>
                  <a:t>Error</a:t>
                </a:r>
                <a:r>
                  <a:rPr lang="fr-FR" i="0" baseline="0" dirty="0" smtClean="0"/>
                  <a:t>.</a:t>
                </a:r>
                <a:endParaRPr lang="fr-FR" baseline="0" dirty="0"/>
              </a:p>
              <a:p>
                <a:endParaRPr lang="fr-FR" baseline="0" dirty="0"/>
              </a:p>
              <a:p>
                <a:r>
                  <a:rPr lang="fr-FR" baseline="0" dirty="0" err="1" smtClean="0"/>
                  <a:t>However</a:t>
                </a:r>
                <a:r>
                  <a:rPr lang="fr-FR" baseline="0" dirty="0" smtClean="0"/>
                  <a:t>, Masure et al. </a:t>
                </a:r>
                <a:r>
                  <a:rPr lang="fr-FR" baseline="0" dirty="0" err="1" smtClean="0"/>
                  <a:t>highlight</a:t>
                </a:r>
                <a:r>
                  <a:rPr lang="fr-FR" baseline="0" dirty="0" smtClean="0"/>
                  <a:t> the </a:t>
                </a:r>
                <a:r>
                  <a:rPr lang="fr-FR" baseline="0" dirty="0" err="1" smtClean="0"/>
                  <a:t>benefits</a:t>
                </a:r>
                <a:r>
                  <a:rPr lang="fr-FR" baseline="0" dirty="0" smtClean="0"/>
                  <a:t> of the CCE </a:t>
                </a:r>
                <a:r>
                  <a:rPr lang="fr-FR" baseline="0" dirty="0" err="1" smtClean="0"/>
                  <a:t>loss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function</a:t>
                </a:r>
                <a:r>
                  <a:rPr lang="fr-FR" baseline="0" dirty="0" smtClean="0"/>
                  <a:t> in </a:t>
                </a:r>
                <a:r>
                  <a:rPr lang="fr-FR" baseline="0" dirty="0" err="1" smtClean="0"/>
                  <a:t>side-channel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context</a:t>
                </a:r>
                <a:r>
                  <a:rPr lang="fr-FR" baseline="0" dirty="0" smtClean="0"/>
                  <a:t>.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6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2D45-56F0-4CC8-8D09-3846AB79EE34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3049-5BF6-49EF-A573-B2C70981639D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3501-E604-4E79-9082-28BD3AB2E427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B91-1AE3-422F-931B-289DCE780BC5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111B-5996-4D6A-9B6B-DB3CBBECC272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91FB-07C4-4620-96C5-7854DB86AFC9}" type="datetime1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0F6-0BC7-4270-A685-507152514B52}" type="datetime1">
              <a:rPr lang="fr-FR" smtClean="0"/>
              <a:t>05/09/2021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DED5-35F5-4562-BBCF-4F50A3C59B83}" type="datetime1">
              <a:rPr lang="fr-FR" smtClean="0"/>
              <a:t>05/09/2021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FEC7-6936-4E86-B37F-733C135610F0}" type="datetime1">
              <a:rPr lang="fr-FR" smtClean="0"/>
              <a:t>05/09/2021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91A-4EEB-4F7B-A8A5-C17CFA785890}" type="datetime1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4772-79C3-4629-AA63-1848FAECA933}" type="datetime1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8A20-605E-41EF-9474-42FD31AFB60A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8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480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41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48.png"/><Relationship Id="rId10" Type="http://schemas.openxmlformats.org/officeDocument/2006/relationships/image" Target="../media/image71.png"/><Relationship Id="rId4" Type="http://schemas.openxmlformats.org/officeDocument/2006/relationships/image" Target="../media/image47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81.png"/><Relationship Id="rId3" Type="http://schemas.openxmlformats.org/officeDocument/2006/relationships/image" Target="../media/image610.png"/><Relationship Id="rId7" Type="http://schemas.openxmlformats.org/officeDocument/2006/relationships/image" Target="../media/image78.png"/><Relationship Id="rId12" Type="http://schemas.openxmlformats.org/officeDocument/2006/relationships/image" Target="../media/image67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661.png"/><Relationship Id="rId5" Type="http://schemas.openxmlformats.org/officeDocument/2006/relationships/image" Target="../media/image52.png"/><Relationship Id="rId15" Type="http://schemas.openxmlformats.org/officeDocument/2006/relationships/image" Target="../media/image79.png"/><Relationship Id="rId10" Type="http://schemas.openxmlformats.org/officeDocument/2006/relationships/image" Target="../media/image650.png"/><Relationship Id="rId4" Type="http://schemas.openxmlformats.org/officeDocument/2006/relationships/image" Target="../media/image620.png"/><Relationship Id="rId9" Type="http://schemas.openxmlformats.org/officeDocument/2006/relationships/image" Target="../media/image780.png"/><Relationship Id="rId14" Type="http://schemas.openxmlformats.org/officeDocument/2006/relationships/image" Target="../media/image6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7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0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github.com/gabzai/Ranking-Loss-SCA" TargetMode="External"/><Relationship Id="rId4" Type="http://schemas.openxmlformats.org/officeDocument/2006/relationships/hyperlink" Target="mailto:gabriel.zaid@univ-st-etienne.fr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6.gif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NULL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76220" y="1088571"/>
            <a:ext cx="10844922" cy="1463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latin typeface="Century Gothic (En-têtes)"/>
                <a:sym typeface="Wingdings" pitchFamily="2" charset="2"/>
              </a:rPr>
              <a:t>Ranking Loss: Maximizing the Success Rate in Deep Learning Side-Channel Analysis</a:t>
            </a:r>
            <a:endParaRPr lang="fr-FR" sz="4800" b="1" dirty="0">
              <a:latin typeface="Century Gothic (En-têtes)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23109" y="3136468"/>
            <a:ext cx="9649093" cy="907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u="sng" dirty="0"/>
              <a:t>Gabriel ZAID</a:t>
            </a:r>
            <a:r>
              <a:rPr lang="fr-FR" sz="2400" dirty="0"/>
              <a:t>, </a:t>
            </a:r>
            <a:r>
              <a:rPr lang="fr-FR" sz="2400" b="0" dirty="0"/>
              <a:t>Lilian BOSSUET, François </a:t>
            </a:r>
            <a:r>
              <a:rPr lang="fr-FR" sz="2400" b="0" dirty="0" err="1"/>
              <a:t>Dassance</a:t>
            </a:r>
            <a:r>
              <a:rPr lang="fr-FR" sz="2400" b="0" dirty="0"/>
              <a:t>, Amaury HABRARD, Alexandre VENELLI</a:t>
            </a:r>
          </a:p>
          <a:p>
            <a:pPr marL="0" indent="0">
              <a:buNone/>
            </a:pPr>
            <a:r>
              <a:rPr lang="fr-FR" sz="1600" i="1" dirty="0" err="1"/>
              <a:t>Univ</a:t>
            </a:r>
            <a:r>
              <a:rPr lang="fr-FR" sz="1600" i="1" dirty="0"/>
              <a:t> Lyon, UJM-Saint-Etienne, CNRS Laboratoire Hubert Curien UMR 5516 F-42023, Saint-Etienne, France</a:t>
            </a:r>
          </a:p>
          <a:p>
            <a:pPr marL="0" indent="0">
              <a:buNone/>
            </a:pPr>
            <a:r>
              <a:rPr lang="fr-FR" sz="1600" i="1" dirty="0"/>
              <a:t>Thales ITSEF, Toulouse, France</a:t>
            </a:r>
          </a:p>
          <a:p>
            <a:pPr marL="0" indent="0">
              <a:buNone/>
            </a:pPr>
            <a:r>
              <a:rPr lang="fr-FR" sz="1600" i="1" dirty="0"/>
              <a:t>NXP </a:t>
            </a:r>
            <a:r>
              <a:rPr lang="fr-FR" sz="1600" i="1" dirty="0" err="1"/>
              <a:t>Semiconductors</a:t>
            </a:r>
            <a:r>
              <a:rPr lang="fr-FR" sz="1600" i="1" dirty="0"/>
              <a:t>, Toulouse, France</a:t>
            </a:r>
          </a:p>
          <a:p>
            <a:pPr marL="0" indent="0" algn="ctr">
              <a:buNone/>
            </a:pPr>
            <a:r>
              <a:rPr lang="fr-FR" sz="1800" b="1" dirty="0"/>
              <a:t>       TCHES 2021  – Virtual Event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96E787-7425-4C69-B057-2FF4B8F4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54" y="5365102"/>
            <a:ext cx="3538485" cy="14681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7" y="5663860"/>
            <a:ext cx="3762102" cy="9794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5586335"/>
            <a:ext cx="3762104" cy="102941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3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" y="1560601"/>
            <a:ext cx="12002412" cy="1090608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96598"/>
              </p:ext>
            </p:extLst>
          </p:nvPr>
        </p:nvGraphicFramePr>
        <p:xfrm>
          <a:off x="571497" y="3600449"/>
          <a:ext cx="11363328" cy="308225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840832">
                  <a:extLst>
                    <a:ext uri="{9D8B030D-6E8A-4147-A177-3AD203B41FA5}">
                      <a16:colId xmlns:a16="http://schemas.microsoft.com/office/drawing/2014/main" val="2737768960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3273981196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554545008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4096738544"/>
                    </a:ext>
                  </a:extLst>
                </a:gridCol>
              </a:tblGrid>
              <a:tr h="800101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14445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algn="ctr"/>
                      <a:r>
                        <a:rPr lang="en-US" sz="2000" b="1" noProof="0" dirty="0"/>
                        <a:t>Cross-Entropy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0429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r>
                        <a:rPr lang="en-US" sz="2000" b="1" noProof="0" dirty="0"/>
                        <a:t>Optimal Solution</a:t>
                      </a:r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279367" y="4668445"/>
                <a:ext cx="24217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367" y="4668445"/>
                <a:ext cx="2421778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9395459" y="5704522"/>
                <a:ext cx="23037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59" y="5704522"/>
                <a:ext cx="230377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10</a:t>
            </a:fld>
            <a:endParaRPr lang="fr-FR" dirty="0"/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31" y="279918"/>
            <a:ext cx="11532443" cy="1328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Cross-</a:t>
            </a:r>
            <a:r>
              <a:rPr lang="fr-FR" b="1" u="sng" dirty="0" err="1"/>
              <a:t>Entropy</a:t>
            </a:r>
            <a:r>
              <a:rPr lang="fr-FR" b="1" u="sng" dirty="0"/>
              <a:t> </a:t>
            </a:r>
            <a:r>
              <a:rPr lang="fr-FR" b="1" u="sng" dirty="0" err="1"/>
              <a:t>interpretation</a:t>
            </a:r>
            <a:r>
              <a:rPr lang="fr-FR" b="1" u="sng" dirty="0"/>
              <a:t> [MDP20]</a:t>
            </a:r>
          </a:p>
          <a:p>
            <a:pPr marL="0" indent="0">
              <a:buNone/>
            </a:pPr>
            <a:r>
              <a:rPr lang="en-US" sz="2400" dirty="0"/>
              <a:t>Minimizing the cross-entropy is asymptotically equivalent to maximizing the perceived information</a:t>
            </a:r>
            <a:r>
              <a:rPr lang="fr-FR" sz="2400" dirty="0"/>
              <a:t> [RSVC+11] </a:t>
            </a:r>
            <a:r>
              <a:rPr lang="en-US" sz="2400" dirty="0"/>
              <a:t>:</a:t>
            </a:r>
            <a:endParaRPr lang="fr-FR" sz="24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3740150"/>
            <a:ext cx="615479" cy="54435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36" y="5814827"/>
            <a:ext cx="258918" cy="25389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163175" y="1721889"/>
            <a:ext cx="1962150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85" y="4776973"/>
            <a:ext cx="260661" cy="255600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777442" y="3814827"/>
            <a:ext cx="21577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Optimization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4310959" y="4395549"/>
                <a:ext cx="1072666" cy="103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959" y="4395549"/>
                <a:ext cx="1072666" cy="1031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3345194" y="5395931"/>
                <a:ext cx="3004197" cy="150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 optimization algorithm (</a:t>
                </a:r>
                <a:r>
                  <a:rPr lang="en-US" i="1" dirty="0" err="1"/>
                  <a:t>eg</a:t>
                </a:r>
                <a:r>
                  <a:rPr lang="en-US" dirty="0"/>
                  <a:t>. </a:t>
                </a:r>
                <a:r>
                  <a:rPr lang="en-US" i="1" dirty="0"/>
                  <a:t>Stochastic Gradient Descent</a:t>
                </a:r>
                <a:r>
                  <a:rPr lang="en-US" dirty="0"/>
                  <a:t>) converges towards the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94" y="5395931"/>
                <a:ext cx="3004197" cy="1500988"/>
              </a:xfrm>
              <a:prstGeom prst="rect">
                <a:avLst/>
              </a:prstGeom>
              <a:blipFill>
                <a:blip r:embed="rId9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6763420" y="3818824"/>
            <a:ext cx="19107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Estimation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7069840" y="4374985"/>
                <a:ext cx="1273747" cy="104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840" y="4374985"/>
                <a:ext cx="1273747" cy="10441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6926593" y="5705443"/>
                <a:ext cx="1560238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93" y="5705443"/>
                <a:ext cx="1560238" cy="7671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/>
          <p:cNvSpPr txBox="1"/>
          <p:nvPr/>
        </p:nvSpPr>
        <p:spPr>
          <a:xfrm>
            <a:off x="9347925" y="3816039"/>
            <a:ext cx="23685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Approximation Error</a:t>
            </a:r>
          </a:p>
          <a:p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9111007" y="3333749"/>
            <a:ext cx="2712000" cy="3463309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28" grpId="0" animBg="1"/>
      <p:bldP spid="28" grpId="1" animBg="1"/>
      <p:bldP spid="38" grpId="0"/>
      <p:bldP spid="39" grpId="0"/>
      <p:bldP spid="40" grpId="0"/>
      <p:bldP spid="41" grpId="0"/>
      <p:bldP spid="42" grpId="0"/>
      <p:bldP spid="43" grpId="0"/>
      <p:bldP spid="46" grpId="0"/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Ranking</a:t>
            </a:r>
            <a:r>
              <a:rPr lang="fr-FR" b="1" dirty="0"/>
              <a:t> </a:t>
            </a:r>
            <a:r>
              <a:rPr lang="fr-FR" b="1" dirty="0" err="1"/>
              <a:t>Loss</a:t>
            </a:r>
            <a:r>
              <a:rPr lang="fr-FR" b="1" dirty="0"/>
              <a:t>: </a:t>
            </a:r>
            <a:r>
              <a:rPr lang="fr-FR" b="1" dirty="0" err="1"/>
              <a:t>Maximizing</a:t>
            </a:r>
            <a:r>
              <a:rPr lang="fr-FR" b="1" dirty="0"/>
              <a:t> the </a:t>
            </a:r>
            <a:r>
              <a:rPr lang="fr-FR" b="1" dirty="0" err="1"/>
              <a:t>Success</a:t>
            </a:r>
            <a:r>
              <a:rPr lang="fr-FR" b="1" dirty="0"/>
              <a:t> Rate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0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8" y="1576745"/>
            <a:ext cx="7619337" cy="132892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16" y="531845"/>
            <a:ext cx="3750022" cy="2779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16" y="3759712"/>
            <a:ext cx="3750067" cy="277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2" y="279918"/>
                <a:ext cx="7224334" cy="1328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Goal</a:t>
                </a:r>
              </a:p>
              <a:p>
                <a:pPr marL="0" indent="0">
                  <a:buNone/>
                </a:pPr>
                <a:r>
                  <a:rPr lang="fr-FR" sz="2400" dirty="0" err="1"/>
                  <a:t>Find</a:t>
                </a:r>
                <a:r>
                  <a:rPr lang="fr-FR" sz="2400" dirty="0"/>
                  <a:t>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that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maximizes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Success</a:t>
                </a:r>
                <a:r>
                  <a:rPr lang="fr-FR" sz="2400" dirty="0"/>
                  <a:t> Rate for a minimum </a:t>
                </a:r>
                <a:r>
                  <a:rPr lang="fr-FR" sz="2400" dirty="0" err="1"/>
                  <a:t>number</a:t>
                </a:r>
                <a:r>
                  <a:rPr lang="fr-FR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400" dirty="0"/>
                  <a:t> traces:</a:t>
                </a:r>
              </a:p>
            </p:txBody>
          </p:sp>
        </mc:Choice>
        <mc:Fallback xmlns="">
          <p:sp>
            <p:nvSpPr>
              <p:cNvPr id="1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2" y="279918"/>
                <a:ext cx="7224334" cy="1328923"/>
              </a:xfrm>
              <a:blipFill>
                <a:blip r:embed="rId6"/>
                <a:stretch>
                  <a:fillRect l="-1688" t="-7798" b="-5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743326" y="2019300"/>
            <a:ext cx="2876550" cy="585699"/>
          </a:xfrm>
          <a:prstGeom prst="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>
            <a:stCxn id="29" idx="2"/>
            <a:endCxn id="10" idx="0"/>
          </p:cNvCxnSpPr>
          <p:nvPr/>
        </p:nvCxnSpPr>
        <p:spPr>
          <a:xfrm rot="5400000">
            <a:off x="3485184" y="3132904"/>
            <a:ext cx="2224322" cy="1168513"/>
          </a:xfrm>
          <a:prstGeom prst="bentConnector3">
            <a:avLst>
              <a:gd name="adj1" fmla="val 50000"/>
            </a:avLst>
          </a:prstGeom>
          <a:ln w="57150">
            <a:solidFill>
              <a:srgbClr val="27F9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267016" y="3306701"/>
            <a:ext cx="198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F93B"/>
                </a:solidFill>
              </a:rPr>
              <a:t>Estimation [QLL10]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0" y="4829321"/>
            <a:ext cx="7804375" cy="6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6" y="4969051"/>
            <a:ext cx="2715832" cy="3558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2" y="1420091"/>
            <a:ext cx="11084958" cy="161473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1" y="279918"/>
                <a:ext cx="11599507" cy="10823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Ranking </a:t>
                </a:r>
                <a:r>
                  <a:rPr lang="fr-FR" b="1" u="sng" dirty="0" err="1"/>
                  <a:t>Loss</a:t>
                </a:r>
                <a:endParaRPr lang="fr-FR" b="1" u="sng" dirty="0"/>
              </a:p>
              <a:p>
                <a:pPr marL="0" indent="0">
                  <a:buNone/>
                </a:pPr>
                <a:r>
                  <a:rPr lang="fr-FR" sz="2400" dirty="0" err="1"/>
                  <a:t>We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want</a:t>
                </a:r>
                <a:r>
                  <a:rPr lang="fr-FR" sz="2400" dirty="0"/>
                  <a:t> to </a:t>
                </a:r>
                <a:r>
                  <a:rPr lang="fr-FR" sz="2400" dirty="0" err="1"/>
                  <a:t>penalize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learning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process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when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not </a:t>
                </a:r>
                <a:r>
                  <a:rPr lang="fr-FR" sz="2400" dirty="0" err="1"/>
                  <a:t>respected</a:t>
                </a:r>
                <a:r>
                  <a:rPr lang="fr-FR" sz="2400" dirty="0"/>
                  <a:t>:</a:t>
                </a:r>
              </a:p>
            </p:txBody>
          </p:sp>
        </mc:Choice>
        <mc:Fallback xmlns="">
          <p:sp>
            <p:nvSpPr>
              <p:cNvPr id="1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1" y="279918"/>
                <a:ext cx="11599507" cy="1082351"/>
              </a:xfrm>
              <a:blipFill>
                <a:blip r:embed="rId5"/>
                <a:stretch>
                  <a:fillRect l="-1051" t="-9605" r="-6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9319976" y="2486655"/>
            <a:ext cx="271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27F93B"/>
                </a:solidFill>
              </a:rPr>
              <a:t>Partial </a:t>
            </a:r>
            <a:r>
              <a:rPr lang="fr-FR" sz="2400" b="1" dirty="0" err="1">
                <a:solidFill>
                  <a:srgbClr val="27F93B"/>
                </a:solidFill>
              </a:rPr>
              <a:t>Ranking</a:t>
            </a:r>
            <a:r>
              <a:rPr lang="fr-FR" sz="2400" b="1" dirty="0">
                <a:solidFill>
                  <a:srgbClr val="27F93B"/>
                </a:solidFill>
              </a:rPr>
              <a:t> </a:t>
            </a:r>
            <a:r>
              <a:rPr lang="fr-FR" sz="2400" b="1" dirty="0" err="1">
                <a:solidFill>
                  <a:srgbClr val="27F93B"/>
                </a:solidFill>
              </a:rPr>
              <a:t>Loss</a:t>
            </a:r>
            <a:endParaRPr lang="fr-FR" sz="2400" b="1" dirty="0">
              <a:solidFill>
                <a:srgbClr val="27F93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1" y="3426603"/>
                <a:ext cx="11599507" cy="10823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/>
                  <a:t>Given a </a:t>
                </a:r>
                <a:r>
                  <a:rPr lang="fr-FR" sz="2400" dirty="0" err="1"/>
                  <a:t>profiling</a:t>
                </a:r>
                <a:r>
                  <a:rPr lang="fr-FR" sz="2400" dirty="0"/>
                  <a:t> set     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400" dirty="0"/>
                  <a:t>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400" dirty="0"/>
                  <a:t>,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/>
                  <a:t> and a </a:t>
                </a:r>
                <a:r>
                  <a:rPr lang="fr-FR" sz="2400" dirty="0" err="1"/>
                  <a:t>number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attack</a:t>
                </a:r>
                <a:r>
                  <a:rPr lang="fr-FR" sz="2400" dirty="0"/>
                  <a:t> 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such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that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:r>
                  <a:rPr lang="fr-FR" sz="2400" dirty="0" err="1"/>
                  <a:t>we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define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ranking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loss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function</a:t>
                </a:r>
                <a:r>
                  <a:rPr lang="fr-FR" sz="2400" dirty="0"/>
                  <a:t> as </a:t>
                </a:r>
                <a:r>
                  <a:rPr lang="fr-FR" sz="2400" dirty="0" err="1"/>
                  <a:t>follows</a:t>
                </a:r>
                <a:r>
                  <a:rPr lang="fr-FR" sz="2400" dirty="0"/>
                  <a:t>:</a:t>
                </a:r>
              </a:p>
            </p:txBody>
          </p:sp>
        </mc:Choice>
        <mc:Fallback xmlns="">
          <p:sp>
            <p:nvSpPr>
              <p:cNvPr id="35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1" y="3426603"/>
                <a:ext cx="11599507" cy="1082351"/>
              </a:xfrm>
              <a:blipFill>
                <a:blip r:embed="rId6"/>
                <a:stretch>
                  <a:fillRect l="-788" t="-7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501390"/>
            <a:ext cx="229373" cy="224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45" y="4705349"/>
            <a:ext cx="8906085" cy="110053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71450" y="4437346"/>
            <a:ext cx="3082595" cy="1419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contenu 3"/>
          <p:cNvSpPr>
            <a:spLocks noGrp="1"/>
          </p:cNvSpPr>
          <p:nvPr>
            <p:ph sz="half" idx="1"/>
          </p:nvPr>
        </p:nvSpPr>
        <p:spPr>
          <a:xfrm>
            <a:off x="268842" y="6265983"/>
            <a:ext cx="11599507" cy="441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/>
              <a:t>where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88" y="6265983"/>
            <a:ext cx="5704899" cy="37129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6243115" y="717938"/>
            <a:ext cx="3347693" cy="603956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148919" y="2208872"/>
            <a:ext cx="7157646" cy="11118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135508" y="2321612"/>
            <a:ext cx="5184468" cy="738559"/>
          </a:xfrm>
          <a:prstGeom prst="roundRect">
            <a:avLst/>
          </a:prstGeom>
          <a:noFill/>
          <a:ln w="762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3391" y="1209784"/>
            <a:ext cx="11428954" cy="11118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9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5" grpId="0" build="p"/>
      <p:bldP spid="36" grpId="0" animBg="1"/>
      <p:bldP spid="37" grpId="0" build="p"/>
      <p:bldP spid="15" grpId="0" animBg="1"/>
      <p:bldP spid="15" grpId="1" animBg="1"/>
      <p:bldP spid="15" grpId="2" animBg="1"/>
      <p:bldP spid="7" grpId="0" animBg="1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Cross-</a:t>
            </a:r>
            <a:r>
              <a:rPr lang="fr-FR" b="1" dirty="0" err="1"/>
              <a:t>Entropy</a:t>
            </a:r>
            <a:r>
              <a:rPr lang="fr-FR" b="1" dirty="0"/>
              <a:t> vs. </a:t>
            </a:r>
            <a:r>
              <a:rPr lang="fr-FR" b="1" dirty="0" err="1"/>
              <a:t>Ranking</a:t>
            </a:r>
            <a:r>
              <a:rPr lang="fr-FR" b="1" dirty="0"/>
              <a:t> </a:t>
            </a:r>
            <a:r>
              <a:rPr lang="fr-FR" b="1" dirty="0" err="1"/>
              <a:t>Loss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4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046123"/>
                  </p:ext>
                </p:extLst>
              </p:nvPr>
            </p:nvGraphicFramePr>
            <p:xfrm>
              <a:off x="399025" y="2905537"/>
              <a:ext cx="11093319" cy="3543301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697773">
                      <a:extLst>
                        <a:ext uri="{9D8B030D-6E8A-4147-A177-3AD203B41FA5}">
                          <a16:colId xmlns:a16="http://schemas.microsoft.com/office/drawing/2014/main" val="2737768960"/>
                        </a:ext>
                      </a:extLst>
                    </a:gridCol>
                    <a:gridCol w="3697773">
                      <a:extLst>
                        <a:ext uri="{9D8B030D-6E8A-4147-A177-3AD203B41FA5}">
                          <a16:colId xmlns:a16="http://schemas.microsoft.com/office/drawing/2014/main" val="3273981196"/>
                        </a:ext>
                      </a:extLst>
                    </a:gridCol>
                    <a:gridCol w="3697773">
                      <a:extLst>
                        <a:ext uri="{9D8B030D-6E8A-4147-A177-3AD203B41FA5}">
                          <a16:colId xmlns:a16="http://schemas.microsoft.com/office/drawing/2014/main" val="554545008"/>
                        </a:ext>
                      </a:extLst>
                    </a:gridCol>
                  </a:tblGrid>
                  <a:tr h="800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noProof="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noProof="0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sz="2000" b="1" i="1" noProof="0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fr-FR" sz="2000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1" i="1" noProof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2000" noProof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 noProof="0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fr-FR" sz="2000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1" i="1" noProof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sz="20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noProof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fr-FR" b="1" i="1" noProof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fr-FR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noProof="0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fr-FR" b="1" i="1" noProof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1" noProof="0" dirty="0"/>
                            <a:t> </a:t>
                          </a:r>
                          <a:r>
                            <a:rPr lang="en-US" b="1" noProof="0" dirty="0" err="1"/>
                            <a:t>s.t.</a:t>
                          </a:r>
                          <a:r>
                            <a:rPr lang="en-US" b="1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fr-FR" b="1" i="1" noProof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fr-FR" b="1" i="1" noProof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fr-FR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noProof="0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fr-FR" b="1" i="1" noProof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1" noProof="0" dirty="0"/>
                            <a:t> s.t.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5214445"/>
                      </a:ext>
                    </a:extLst>
                  </a:tr>
                  <a:tr h="788632">
                    <a:tc>
                      <a:txBody>
                        <a:bodyPr/>
                        <a:lstStyle/>
                        <a:p>
                          <a:pPr algn="ctr"/>
                          <a:endParaRPr lang="en-US" b="1" noProof="0" dirty="0"/>
                        </a:p>
                        <a:p>
                          <a:pPr algn="ctr"/>
                          <a:endParaRPr lang="en-US" sz="2000" b="1" noProof="0" dirty="0"/>
                        </a:p>
                        <a:p>
                          <a:pPr algn="ctr"/>
                          <a:endParaRPr lang="en-US" sz="2000" b="1" noProof="0" dirty="0"/>
                        </a:p>
                        <a:p>
                          <a:pPr algn="ctr"/>
                          <a:endParaRPr lang="en-US" sz="20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noProof="0" dirty="0"/>
                        </a:p>
                        <a:p>
                          <a:pPr algn="ctr"/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50429"/>
                      </a:ext>
                    </a:extLst>
                  </a:tr>
                  <a:tr h="788632">
                    <a:tc>
                      <a:txBody>
                        <a:bodyPr/>
                        <a:lstStyle/>
                        <a:p>
                          <a:pPr algn="ctr"/>
                          <a:endParaRPr lang="en-US" b="1" noProof="0" dirty="0"/>
                        </a:p>
                        <a:p>
                          <a:pPr algn="ctr"/>
                          <a:endParaRPr lang="en-US" b="1" noProof="0" dirty="0"/>
                        </a:p>
                        <a:p>
                          <a:pPr algn="ctr"/>
                          <a:endParaRPr lang="en-US" b="1" noProof="0" dirty="0"/>
                        </a:p>
                        <a:p>
                          <a:pPr algn="ctr"/>
                          <a:endParaRPr lang="en-US" b="1" noProof="0" dirty="0"/>
                        </a:p>
                        <a:p>
                          <a:pPr algn="ctr"/>
                          <a:endParaRPr lang="en-US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b="0" i="1" noProof="0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09864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046123"/>
                  </p:ext>
                </p:extLst>
              </p:nvPr>
            </p:nvGraphicFramePr>
            <p:xfrm>
              <a:off x="399025" y="2905537"/>
              <a:ext cx="11093319" cy="3543301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697773">
                      <a:extLst>
                        <a:ext uri="{9D8B030D-6E8A-4147-A177-3AD203B41FA5}">
                          <a16:colId xmlns:a16="http://schemas.microsoft.com/office/drawing/2014/main" val="2737768960"/>
                        </a:ext>
                      </a:extLst>
                    </a:gridCol>
                    <a:gridCol w="3697773">
                      <a:extLst>
                        <a:ext uri="{9D8B030D-6E8A-4147-A177-3AD203B41FA5}">
                          <a16:colId xmlns:a16="http://schemas.microsoft.com/office/drawing/2014/main" val="3273981196"/>
                        </a:ext>
                      </a:extLst>
                    </a:gridCol>
                    <a:gridCol w="3697773">
                      <a:extLst>
                        <a:ext uri="{9D8B030D-6E8A-4147-A177-3AD203B41FA5}">
                          <a16:colId xmlns:a16="http://schemas.microsoft.com/office/drawing/2014/main" val="554545008"/>
                        </a:ext>
                      </a:extLst>
                    </a:gridCol>
                  </a:tblGrid>
                  <a:tr h="80010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t="-3817" r="-200165" b="-345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817" r="-100165" b="-345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817" r="-165" b="-3450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5214445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pPr algn="ctr"/>
                          <a:endParaRPr lang="en-US" b="1" noProof="0" dirty="0" smtClean="0"/>
                        </a:p>
                        <a:p>
                          <a:pPr algn="ctr"/>
                          <a:endParaRPr lang="en-US" sz="2000" b="1" noProof="0" dirty="0" smtClean="0"/>
                        </a:p>
                        <a:p>
                          <a:pPr algn="ctr"/>
                          <a:endParaRPr lang="en-US" sz="2000" b="1" noProof="0" dirty="0" smtClean="0"/>
                        </a:p>
                        <a:p>
                          <a:pPr algn="ctr"/>
                          <a:endParaRPr lang="en-US" sz="2000" b="1" noProof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noProof="0" dirty="0" smtClean="0"/>
                        </a:p>
                        <a:p>
                          <a:pPr algn="ctr"/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50429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endParaRPr lang="en-US" b="1" noProof="0" dirty="0" smtClean="0"/>
                        </a:p>
                        <a:p>
                          <a:pPr algn="ctr"/>
                          <a:endParaRPr lang="en-US" b="1" noProof="0" dirty="0" smtClean="0"/>
                        </a:p>
                        <a:p>
                          <a:pPr algn="ctr"/>
                          <a:endParaRPr lang="en-US" b="1" noProof="0" dirty="0" smtClean="0"/>
                        </a:p>
                        <a:p>
                          <a:pPr algn="ctr"/>
                          <a:endParaRPr lang="en-US" b="1" noProof="0" dirty="0" smtClean="0"/>
                        </a:p>
                        <a:p>
                          <a:pPr algn="ctr"/>
                          <a:endParaRPr lang="en-US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b="0" i="1" noProof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09864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à coins arrondis 14"/>
          <p:cNvSpPr/>
          <p:nvPr/>
        </p:nvSpPr>
        <p:spPr>
          <a:xfrm>
            <a:off x="0" y="0"/>
            <a:ext cx="12192000" cy="2410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15</a:t>
            </a:fld>
            <a:endParaRPr lang="fr-FR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63" y="966648"/>
            <a:ext cx="7619337" cy="1328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2" y="60843"/>
                <a:ext cx="11846768" cy="1328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Goal</a:t>
                </a:r>
              </a:p>
              <a:p>
                <a:pPr marL="0" indent="0">
                  <a:buNone/>
                </a:pPr>
                <a:r>
                  <a:rPr lang="fr-FR" sz="2400" dirty="0" err="1"/>
                  <a:t>Find</a:t>
                </a:r>
                <a:r>
                  <a:rPr lang="fr-FR" sz="2400" dirty="0"/>
                  <a:t>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that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maximizes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Success</a:t>
                </a:r>
                <a:r>
                  <a:rPr lang="fr-FR" sz="2400" dirty="0"/>
                  <a:t> Rate for a minimum </a:t>
                </a:r>
                <a:r>
                  <a:rPr lang="fr-FR" sz="2400" dirty="0" err="1"/>
                  <a:t>number</a:t>
                </a:r>
                <a:r>
                  <a:rPr lang="fr-FR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400" dirty="0"/>
                  <a:t> traces:</a:t>
                </a:r>
              </a:p>
            </p:txBody>
          </p:sp>
        </mc:Choice>
        <mc:Fallback xmlns="">
          <p:sp>
            <p:nvSpPr>
              <p:cNvPr id="45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2" y="60843"/>
                <a:ext cx="11846768" cy="1328923"/>
              </a:xfrm>
              <a:blipFill>
                <a:blip r:embed="rId5"/>
                <a:stretch>
                  <a:fillRect l="-1029" t="-77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Espace réservé du contenu 3"/>
          <p:cNvSpPr txBox="1">
            <a:spLocks/>
          </p:cNvSpPr>
          <p:nvPr/>
        </p:nvSpPr>
        <p:spPr>
          <a:xfrm>
            <a:off x="318762" y="2471191"/>
            <a:ext cx="11846768" cy="132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u="sng" dirty="0"/>
              <a:t>Gradient computation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026959"/>
            <a:ext cx="2532761" cy="7957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45" y="4026960"/>
            <a:ext cx="2672800" cy="8682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61" y="4026960"/>
            <a:ext cx="3037045" cy="8456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9" y="3316153"/>
            <a:ext cx="1366691" cy="24345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91" y="3333046"/>
            <a:ext cx="1366691" cy="243459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6192416" y="4483180"/>
            <a:ext cx="148208" cy="2862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contenu 3"/>
              <p:cNvSpPr txBox="1">
                <a:spLocks/>
              </p:cNvSpPr>
              <p:nvPr/>
            </p:nvSpPr>
            <p:spPr>
              <a:xfrm>
                <a:off x="66966" y="4201873"/>
                <a:ext cx="910035" cy="4958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" y="4201873"/>
                <a:ext cx="910035" cy="4958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61" y="5328846"/>
            <a:ext cx="3156545" cy="9892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" y="5225959"/>
            <a:ext cx="2917260" cy="8570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72" y="5261222"/>
            <a:ext cx="3012222" cy="82176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439005" y="5660541"/>
            <a:ext cx="1338839" cy="459704"/>
          </a:xfrm>
          <a:prstGeom prst="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F93B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464206" y="6057899"/>
            <a:ext cx="435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27F93B"/>
                </a:solidFill>
              </a:rPr>
              <a:t>Prevent</a:t>
            </a:r>
            <a:r>
              <a:rPr lang="fr-FR" sz="2400" b="1" dirty="0">
                <a:solidFill>
                  <a:srgbClr val="27F93B"/>
                </a:solidFill>
              </a:rPr>
              <a:t> the Approximation </a:t>
            </a:r>
            <a:r>
              <a:rPr lang="fr-FR" sz="2400" b="1" dirty="0" err="1">
                <a:solidFill>
                  <a:srgbClr val="27F93B"/>
                </a:solidFill>
              </a:rPr>
              <a:t>Error</a:t>
            </a:r>
            <a:endParaRPr lang="fr-FR" sz="2400" b="1" dirty="0">
              <a:solidFill>
                <a:srgbClr val="27F93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39006" y="4495056"/>
            <a:ext cx="995940" cy="459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F9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5" grpId="0"/>
      <p:bldP spid="29" grpId="0" animBg="1"/>
      <p:bldP spid="29" grpId="1" animBg="1"/>
      <p:bldP spid="30" grpId="0"/>
      <p:bldP spid="30" grpId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6" y="1731528"/>
            <a:ext cx="10601325" cy="10601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8" y="4047137"/>
            <a:ext cx="11049000" cy="203592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1" y="279919"/>
                <a:ext cx="11599507" cy="13488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Estimation of the Optimal </a:t>
                </a:r>
                <a:r>
                  <a:rPr lang="fr-FR" b="1" u="sng" dirty="0" err="1"/>
                  <a:t>Distinguisher</a:t>
                </a:r>
                <a:r>
                  <a:rPr lang="fr-FR" b="1" u="sng" dirty="0"/>
                  <a:t> </a:t>
                </a:r>
                <a:r>
                  <a:rPr lang="fr-FR" b="1" u="sng" dirty="0" err="1"/>
                  <a:t>Rule</a:t>
                </a:r>
                <a:endParaRPr lang="fr-FR" b="1" u="sng" dirty="0"/>
              </a:p>
              <a:p>
                <a:pPr marL="0" indent="0">
                  <a:buNone/>
                </a:pPr>
                <a:r>
                  <a:rPr lang="fr-FR" sz="2400" dirty="0" err="1"/>
                  <a:t>Given</a:t>
                </a:r>
                <a:r>
                  <a:rPr lang="fr-FR" sz="2400" dirty="0"/>
                  <a:t> a </a:t>
                </a:r>
                <a:r>
                  <a:rPr lang="fr-FR" sz="2400" dirty="0" err="1"/>
                  <a:t>conditional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probability</a:t>
                </a:r>
                <a:r>
                  <a:rPr lang="fr-FR" sz="2400" dirty="0"/>
                  <a:t>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/>
                  <a:t>, </a:t>
                </a:r>
                <a:r>
                  <a:rPr lang="fr-FR" sz="2400" dirty="0" err="1"/>
                  <a:t>maximizing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success</a:t>
                </a:r>
                <a:r>
                  <a:rPr lang="fr-FR" sz="2400" dirty="0"/>
                  <a:t> rate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equivalent</a:t>
                </a:r>
                <a:r>
                  <a:rPr lang="fr-FR" sz="2400" dirty="0"/>
                  <a:t> to </a:t>
                </a:r>
                <a:r>
                  <a:rPr lang="fr-FR" sz="2400" dirty="0" err="1"/>
                  <a:t>finding</a:t>
                </a:r>
                <a:r>
                  <a:rPr lang="fr-FR" sz="2400" dirty="0"/>
                  <a:t> an estimation of the Optimal </a:t>
                </a:r>
                <a:r>
                  <a:rPr lang="fr-FR" sz="2400" dirty="0" err="1"/>
                  <a:t>Distinguisher</a:t>
                </a:r>
                <a:r>
                  <a:rPr lang="fr-FR" sz="2400" dirty="0"/>
                  <a:t>:</a:t>
                </a:r>
              </a:p>
            </p:txBody>
          </p:sp>
        </mc:Choice>
        <mc:Fallback xmlns="">
          <p:sp>
            <p:nvSpPr>
              <p:cNvPr id="6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1" y="279919"/>
                <a:ext cx="11599507" cy="1348856"/>
              </a:xfrm>
              <a:blipFill>
                <a:blip r:embed="rId5"/>
                <a:stretch>
                  <a:fillRect l="-1051" t="-7692" b="-40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à coins arrondis 12"/>
          <p:cNvSpPr/>
          <p:nvPr/>
        </p:nvSpPr>
        <p:spPr>
          <a:xfrm>
            <a:off x="3962400" y="1508828"/>
            <a:ext cx="7459428" cy="1520017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6839775" y="2541250"/>
            <a:ext cx="2944749" cy="9515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err="1">
                <a:solidFill>
                  <a:srgbClr val="3621FF"/>
                </a:solidFill>
              </a:rPr>
              <a:t>Ranking</a:t>
            </a:r>
            <a:r>
              <a:rPr lang="fr-FR" b="1" dirty="0">
                <a:solidFill>
                  <a:srgbClr val="3621FF"/>
                </a:solidFill>
              </a:rPr>
              <a:t> </a:t>
            </a:r>
            <a:r>
              <a:rPr lang="fr-FR" b="1" dirty="0" err="1">
                <a:solidFill>
                  <a:srgbClr val="3621FF"/>
                </a:solidFill>
              </a:rPr>
              <a:t>Loss</a:t>
            </a:r>
            <a:endParaRPr lang="fr-FR" b="1" dirty="0">
              <a:solidFill>
                <a:srgbClr val="3621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27" y="3318134"/>
            <a:ext cx="9382974" cy="64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err="1"/>
              <a:t>Mutual</a:t>
            </a:r>
            <a:r>
              <a:rPr lang="fr-FR" b="1" u="sng" dirty="0"/>
              <a:t> Information Estimation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39584" y="5179516"/>
            <a:ext cx="11428954" cy="11118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5124449" y="3890269"/>
            <a:ext cx="6553201" cy="1358394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268598" y="4718204"/>
            <a:ext cx="470240" cy="3096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64698" y="4695765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98" y="4695765"/>
                <a:ext cx="3741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à coins arrondis 13"/>
          <p:cNvSpPr/>
          <p:nvPr/>
        </p:nvSpPr>
        <p:spPr>
          <a:xfrm>
            <a:off x="10858500" y="4439115"/>
            <a:ext cx="311320" cy="279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754116" y="4335689"/>
                <a:ext cx="45730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116" y="4335689"/>
                <a:ext cx="45730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2" grpId="0"/>
      <p:bldP spid="22" grpId="1"/>
      <p:bldP spid="23" grpId="0" build="p"/>
      <p:bldP spid="11" grpId="0" animBg="1"/>
      <p:bldP spid="27" grpId="0" animBg="1"/>
      <p:bldP spid="27" grpId="1" animBg="1"/>
      <p:bldP spid="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6912"/>
              </p:ext>
            </p:extLst>
          </p:nvPr>
        </p:nvGraphicFramePr>
        <p:xfrm>
          <a:off x="581022" y="1579786"/>
          <a:ext cx="11363328" cy="436626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840832">
                  <a:extLst>
                    <a:ext uri="{9D8B030D-6E8A-4147-A177-3AD203B41FA5}">
                      <a16:colId xmlns:a16="http://schemas.microsoft.com/office/drawing/2014/main" val="2737768960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3273981196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554545008"/>
                    </a:ext>
                  </a:extLst>
                </a:gridCol>
                <a:gridCol w="2840832">
                  <a:extLst>
                    <a:ext uri="{9D8B030D-6E8A-4147-A177-3AD203B41FA5}">
                      <a16:colId xmlns:a16="http://schemas.microsoft.com/office/drawing/2014/main" val="4096738544"/>
                    </a:ext>
                  </a:extLst>
                </a:gridCol>
              </a:tblGrid>
              <a:tr h="800101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14445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rgbClr val="27F93B"/>
                          </a:solidFill>
                        </a:rPr>
                        <a:t>Ranking</a:t>
                      </a:r>
                      <a:r>
                        <a:rPr lang="en-US" sz="2400" b="1" baseline="0" noProof="0" dirty="0">
                          <a:solidFill>
                            <a:srgbClr val="27F93B"/>
                          </a:solidFill>
                        </a:rPr>
                        <a:t> </a:t>
                      </a:r>
                      <a:r>
                        <a:rPr lang="en-US" sz="2400" b="1" noProof="0" dirty="0">
                          <a:solidFill>
                            <a:srgbClr val="27F93B"/>
                          </a:solidFill>
                        </a:rPr>
                        <a:t>Loss</a:t>
                      </a:r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0429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noProof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rgbClr val="FF0000"/>
                          </a:solidFill>
                        </a:rPr>
                        <a:t>Cross-Entropy Loss</a:t>
                      </a:r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615976"/>
                  </a:ext>
                </a:extLst>
              </a:tr>
              <a:tr h="788632">
                <a:tc>
                  <a:txBody>
                    <a:bodyPr/>
                    <a:lstStyle/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r>
                        <a:rPr lang="en-US" sz="2400" b="1" noProof="0" dirty="0"/>
                        <a:t>Optimal Solution</a:t>
                      </a:r>
                    </a:p>
                    <a:p>
                      <a:pPr algn="ctr"/>
                      <a:endParaRPr lang="en-US" b="1" noProof="0" dirty="0"/>
                    </a:p>
                    <a:p>
                      <a:pPr algn="ctr"/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47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31" y="279919"/>
            <a:ext cx="11599507" cy="661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err="1"/>
              <a:t>Error</a:t>
            </a:r>
            <a:r>
              <a:rPr lang="fr-FR" b="1" u="sng" dirty="0"/>
              <a:t> </a:t>
            </a:r>
            <a:r>
              <a:rPr lang="fr-FR" b="1" u="sng" dirty="0" err="1"/>
              <a:t>Analysis</a:t>
            </a:r>
            <a:endParaRPr lang="fr-F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9381023" y="3639749"/>
                <a:ext cx="22468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023" y="3639749"/>
                <a:ext cx="224686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396658" y="4874145"/>
                <a:ext cx="23943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658" y="4874145"/>
                <a:ext cx="239438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231805-0E78-476E-9243-23C8DDD90E97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720850"/>
            <a:ext cx="615479" cy="5443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0" y="4981077"/>
            <a:ext cx="260661" cy="255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68" y="3738114"/>
            <a:ext cx="260662" cy="2556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614881" y="1742128"/>
            <a:ext cx="25533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Optimization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310958" y="3369013"/>
                <a:ext cx="1072666" cy="103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958" y="3369013"/>
                <a:ext cx="1072666" cy="1031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345194" y="4639646"/>
                <a:ext cx="30041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 optimization algorithm (</a:t>
                </a:r>
                <a:r>
                  <a:rPr lang="en-US" i="1" dirty="0" err="1"/>
                  <a:t>eg</a:t>
                </a:r>
                <a:r>
                  <a:rPr lang="en-US" dirty="0"/>
                  <a:t>. </a:t>
                </a:r>
                <a:r>
                  <a:rPr lang="en-US" i="1" dirty="0"/>
                  <a:t>Stochastic Gradient Descent</a:t>
                </a:r>
                <a:r>
                  <a:rPr lang="en-US" dirty="0"/>
                  <a:t>) converges towards the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94" y="4639646"/>
                <a:ext cx="3004197" cy="1200329"/>
              </a:xfrm>
              <a:prstGeom prst="rect">
                <a:avLst/>
              </a:prstGeom>
              <a:blipFill>
                <a:blip r:embed="rId9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6505253" y="1733457"/>
            <a:ext cx="2258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Estimation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041263" y="3364807"/>
                <a:ext cx="1273747" cy="104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63" y="3364807"/>
                <a:ext cx="1273747" cy="10441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926594" y="4936123"/>
                <a:ext cx="1560238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94" y="4936123"/>
                <a:ext cx="1560238" cy="7671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9100847" y="1731969"/>
            <a:ext cx="28017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Approximation Error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41097" y="2369141"/>
                <a:ext cx="1273747" cy="104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097" y="2369141"/>
                <a:ext cx="1273747" cy="10441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336691" y="2342105"/>
                <a:ext cx="1072666" cy="103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91" y="2342105"/>
                <a:ext cx="1072666" cy="10311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473221" y="2652492"/>
                <a:ext cx="21802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(    , 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27F93B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21" y="2652492"/>
                <a:ext cx="2180299" cy="738664"/>
              </a:xfrm>
              <a:prstGeom prst="rect">
                <a:avLst/>
              </a:prstGeom>
              <a:blipFill>
                <a:blip r:embed="rId14"/>
                <a:stretch>
                  <a:fillRect r="-11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773" y="2773476"/>
            <a:ext cx="260662" cy="255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98334" y="6125517"/>
            <a:ext cx="657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The </a:t>
            </a:r>
            <a:r>
              <a:rPr lang="fr-FR" sz="2400" dirty="0" err="1">
                <a:sym typeface="Wingdings" panose="05000000000000000000" pitchFamily="2" charset="2"/>
              </a:rPr>
              <a:t>Ranking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Loss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prevents</a:t>
            </a:r>
            <a:r>
              <a:rPr lang="fr-FR" sz="2400" dirty="0">
                <a:sym typeface="Wingdings" panose="05000000000000000000" pitchFamily="2" charset="2"/>
              </a:rPr>
              <a:t> the Approximation </a:t>
            </a:r>
            <a:r>
              <a:rPr lang="fr-FR" sz="2400" dirty="0" err="1">
                <a:sym typeface="Wingdings" panose="05000000000000000000" pitchFamily="2" charset="2"/>
              </a:rPr>
              <a:t>Error</a:t>
            </a:r>
            <a:endParaRPr lang="fr-FR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260218" y="6138859"/>
            <a:ext cx="365758" cy="365760"/>
            <a:chOff x="545593" y="5669278"/>
            <a:chExt cx="365758" cy="36576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1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Experimental</a:t>
            </a:r>
            <a:r>
              <a:rPr lang="fr-FR" b="1" dirty="0"/>
              <a:t> </a:t>
            </a:r>
            <a:r>
              <a:rPr lang="fr-FR" b="1" dirty="0" err="1"/>
              <a:t>Results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41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00" y="3976012"/>
            <a:ext cx="6141876" cy="2455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6969" y="886968"/>
                <a:ext cx="5542583" cy="265176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b="1" dirty="0" err="1"/>
                  <a:t>ChipWhisperer</a:t>
                </a:r>
                <a:r>
                  <a:rPr lang="fr-FR" b="1" dirty="0"/>
                  <a:t>* (AES-128)</a:t>
                </a:r>
              </a:p>
              <a:p>
                <a:pPr lvl="1">
                  <a:buFontTx/>
                  <a:buChar char="-"/>
                </a:pPr>
                <a:r>
                  <a:rPr lang="fr-FR" dirty="0"/>
                  <a:t>8-bit AVR </a:t>
                </a:r>
                <a:r>
                  <a:rPr lang="fr-FR" dirty="0" err="1"/>
                  <a:t>microcontroller</a:t>
                </a:r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/>
                  <a:t>Sensitive variable: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𝑆𝑏𝑜𝑥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 err="1"/>
                  <a:t>Unprotected</a:t>
                </a:r>
                <a:r>
                  <a:rPr lang="fr-FR" dirty="0"/>
                  <a:t> implementation</a:t>
                </a:r>
              </a:p>
              <a:p>
                <a:pPr marL="457200" lvl="1" indent="0">
                  <a:buNone/>
                </a:pPr>
                <a:endParaRPr lang="fr-F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9" y="886968"/>
                <a:ext cx="5542583" cy="2651760"/>
              </a:xfrm>
              <a:blipFill>
                <a:blip r:embed="rId4"/>
                <a:stretch>
                  <a:fillRect l="-2310" t="-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>
              <a:xfrm>
                <a:off x="87073" y="3877056"/>
                <a:ext cx="5542583" cy="265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fr-FR" b="1" dirty="0"/>
                  <a:t>ASCAD-v1 (AES-128) [BPS+20]</a:t>
                </a:r>
              </a:p>
              <a:p>
                <a:pPr lvl="1">
                  <a:buFontTx/>
                  <a:buChar char="-"/>
                </a:pPr>
                <a:r>
                  <a:rPr lang="fr-FR" dirty="0"/>
                  <a:t>8-bit AVR </a:t>
                </a:r>
                <a:r>
                  <a:rPr lang="fr-FR" dirty="0" err="1"/>
                  <a:t>microcontroller</a:t>
                </a:r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/>
                  <a:t>Sensitive variable: </a:t>
                </a:r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fr-FR" dirty="0"/>
                  <a:t>- </a:t>
                </a:r>
                <a:r>
                  <a:rPr lang="fr-FR" dirty="0" err="1"/>
                  <a:t>Countermeasure</a:t>
                </a:r>
                <a:r>
                  <a:rPr lang="fr-FR" dirty="0"/>
                  <a:t>: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delay</a:t>
                </a:r>
                <a:r>
                  <a:rPr lang="fr-FR" dirty="0"/>
                  <a:t> + 1</a:t>
                </a:r>
                <a:r>
                  <a:rPr lang="fr-FR" baseline="30000" dirty="0"/>
                  <a:t>st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</a:t>
                </a:r>
                <a:r>
                  <a:rPr lang="fr-FR" dirty="0" err="1"/>
                  <a:t>masking</a:t>
                </a:r>
                <a:endParaRPr lang="fr-FR" dirty="0"/>
              </a:p>
            </p:txBody>
          </p:sp>
        </mc:Choice>
        <mc:Fallback xmlns=""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3" y="3877056"/>
                <a:ext cx="5542583" cy="2651760"/>
              </a:xfrm>
              <a:prstGeom prst="rect">
                <a:avLst/>
              </a:prstGeom>
              <a:blipFill>
                <a:blip r:embed="rId6"/>
                <a:stretch>
                  <a:fillRect l="-2308" t="-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30224" y="-233014"/>
            <a:ext cx="10515600" cy="1325563"/>
          </a:xfrm>
        </p:spPr>
        <p:txBody>
          <a:bodyPr/>
          <a:lstStyle/>
          <a:p>
            <a:pPr algn="ctr"/>
            <a:r>
              <a:rPr lang="fr-FR" b="1" dirty="0" err="1"/>
              <a:t>Datasets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1153944"/>
            <a:ext cx="5869051" cy="2531894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87073" y="6431300"/>
            <a:ext cx="5542583" cy="3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/>
              <a:t>*https://newae.com/tools/chipwhisperer/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7073" y="3869537"/>
            <a:ext cx="12104927" cy="25932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a </a:t>
            </a:r>
            <a:r>
              <a:rPr lang="fr-FR" b="1" dirty="0" err="1"/>
              <a:t>Side</a:t>
            </a:r>
            <a:r>
              <a:rPr lang="fr-FR" b="1" dirty="0"/>
              <a:t>-Channel Attack?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5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26718" y="309938"/>
            <a:ext cx="11512734" cy="385964"/>
            <a:chOff x="348341" y="1372384"/>
            <a:chExt cx="11512734" cy="38596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9" y="2031236"/>
            <a:ext cx="8778240" cy="4574499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5119920" y="2047628"/>
            <a:ext cx="0" cy="4159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/>
              <p:cNvSpPr txBox="1">
                <a:spLocks/>
              </p:cNvSpPr>
              <p:nvPr/>
            </p:nvSpPr>
            <p:spPr>
              <a:xfrm>
                <a:off x="1280148" y="1153794"/>
                <a:ext cx="10154207" cy="478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i="1" dirty="0"/>
                  <a:t>We </a:t>
                </a:r>
                <a:r>
                  <a:rPr lang="fr-FR" i="1" dirty="0" err="1"/>
                  <a:t>compute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𝑁𝑡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𝐺𝐸</m:t>
                        </m:r>
                      </m:sub>
                    </m:sSub>
                  </m:oMath>
                </a14:m>
                <a:r>
                  <a:rPr lang="fr-FR" i="1" dirty="0"/>
                  <a:t> over 100 tests and </a:t>
                </a:r>
                <a:r>
                  <a:rPr lang="fr-FR" i="1" dirty="0" err="1"/>
                  <a:t>denote</a:t>
                </a:r>
                <a:r>
                  <a:rPr lang="fr-FR" i="1" dirty="0"/>
                  <a:t> the final </a:t>
                </a:r>
                <a:r>
                  <a:rPr lang="fr-FR" i="1" dirty="0" err="1"/>
                  <a:t>result</a:t>
                </a:r>
                <a:r>
                  <a:rPr lang="fr-FR" i="1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𝑁𝑡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𝐺𝐸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</a:p>
            </p:txBody>
          </p:sp>
        </mc:Choice>
        <mc:Fallback xmlns="">
          <p:sp>
            <p:nvSpPr>
              <p:cNvPr id="1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48" y="1153794"/>
                <a:ext cx="10154207" cy="478971"/>
              </a:xfrm>
              <a:prstGeom prst="rect">
                <a:avLst/>
              </a:prstGeom>
              <a:blipFill>
                <a:blip r:embed="rId4"/>
                <a:stretch>
                  <a:fillRect l="-1261" t="-20253" b="-354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217" y="6222017"/>
                <a:ext cx="313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𝑵𝒕</m:t>
                              </m:r>
                            </m:e>
                          </m:acc>
                        </m:e>
                        <m:sub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𝑮𝑬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17" y="6222017"/>
                <a:ext cx="313509" cy="400110"/>
              </a:xfrm>
              <a:prstGeom prst="rect">
                <a:avLst/>
              </a:prstGeom>
              <a:blipFill>
                <a:blip r:embed="rId5"/>
                <a:stretch>
                  <a:fillRect r="-129412"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9" y="2038331"/>
            <a:ext cx="8776800" cy="45756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Chipwhisperer</a:t>
            </a:r>
            <a:r>
              <a:rPr lang="fr-FR" b="1" dirty="0"/>
              <a:t>: A Partial Exploitation of the </a:t>
            </a:r>
            <a:r>
              <a:rPr lang="fr-FR" b="1" dirty="0" err="1"/>
              <a:t>Leakages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923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 txBox="1">
            <a:spLocks/>
          </p:cNvSpPr>
          <p:nvPr/>
        </p:nvSpPr>
        <p:spPr>
          <a:xfrm>
            <a:off x="9181194" y="1024233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Ranking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Loss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91" y="3339737"/>
            <a:ext cx="6769956" cy="3104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3334924"/>
            <a:ext cx="6790943" cy="3114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3" y="3337653"/>
            <a:ext cx="6779044" cy="310877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9" y="290208"/>
            <a:ext cx="1082412" cy="1442920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660883" y="194691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86" y="2373866"/>
            <a:ext cx="871439" cy="87143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427895" y="2624919"/>
            <a:ext cx="17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Model </a:t>
            </a:r>
            <a:r>
              <a:rPr lang="fr-FR" b="1" u="sng" dirty="0" err="1"/>
              <a:t>Trained</a:t>
            </a:r>
            <a:r>
              <a:rPr lang="fr-FR" b="1" u="sng" dirty="0"/>
              <a:t> !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22</a:t>
            </a:fld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81" y="4243101"/>
            <a:ext cx="1070472" cy="10704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18" y="4246245"/>
            <a:ext cx="1070472" cy="1070472"/>
          </a:xfrm>
          <a:prstGeom prst="rect">
            <a:avLst/>
          </a:prstGeom>
        </p:spPr>
      </p:pic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8958289" y="290208"/>
            <a:ext cx="3058510" cy="528253"/>
          </a:xfr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0" name="Titre 1"/>
          <p:cNvSpPr txBox="1">
            <a:spLocks/>
          </p:cNvSpPr>
          <p:nvPr/>
        </p:nvSpPr>
        <p:spPr>
          <a:xfrm>
            <a:off x="9181194" y="1029045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Cross </a:t>
            </a:r>
            <a:r>
              <a:rPr lang="fr-FR" sz="2000" b="1" dirty="0" err="1">
                <a:solidFill>
                  <a:schemeClr val="tx1"/>
                </a:solidFill>
              </a:rPr>
              <a:t>Entropy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41" y="1029045"/>
            <a:ext cx="3696202" cy="24597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8" y="1029045"/>
            <a:ext cx="3690928" cy="24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23 C -0.0043 0.00486 -0.00925 0.0081 -0.01276 0.01458 C -0.01458 0.01736 -0.01628 0.0206 -0.0181 0.02361 C -0.01927 0.02546 -0.0207 0.02731 -0.02188 0.02916 C -0.02292 0.03101 -0.02357 0.03402 -0.02487 0.03564 C -0.02617 0.03796 -0.028 0.03888 -0.0293 0.0412 C -0.03047 0.04282 -0.03125 0.04583 -0.03229 0.04768 L -0.04362 0.06759 C -0.04453 0.06944 -0.0457 0.07106 -0.04662 0.07314 C -0.05625 0.09351 -0.04401 0.06828 -0.05482 0.08888 C -0.06276 0.10439 -0.05456 0.08888 -0.06159 0.10763 C -0.06237 0.10972 -0.06354 0.11111 -0.06458 0.11296 C -0.06836 0.1331 -0.06367 0.10787 -0.06758 0.13032 C -0.06797 0.1331 -0.06836 0.13588 -0.06901 0.13842 C -0.06992 0.14166 -0.07123 0.14444 -0.07201 0.14768 C -0.07331 0.153 -0.07422 0.16388 -0.07513 0.16898 C -0.07539 0.17129 -0.07604 0.17338 -0.07656 0.17569 C -0.07734 0.1831 -0.07774 0.19097 -0.07878 0.19838 C -0.07995 0.20671 -0.0793 0.20185 -0.08112 0.21296 C -0.0819 0.22638 -0.08255 0.23078 -0.08112 0.24629 C -0.08073 0.24953 -0.07956 0.25254 -0.07878 0.25555 C -0.07852 0.25694 -0.07826 0.25833 -0.07813 0.25972 C -0.078 0.26157 -0.07774 0.28518 -0.07578 0.29027 C -0.07487 0.29305 -0.0737 0.2956 -0.07279 0.29838 C -0.07175 0.30185 -0.07136 0.30625 -0.06979 0.30902 C -0.0681 0.31203 -0.06706 0.31319 -0.06602 0.31689 C -0.06576 0.31828 -0.06563 0.31967 -0.06537 0.32106 C -0.06237 0.3331 -0.06498 0.31805 -0.06237 0.33703 L -0.06159 0.34236 C -0.06133 0.34421 -0.06107 0.34606 -0.06081 0.34768 C -0.06055 0.35254 -0.06068 0.3574 -0.06003 0.36226 C -0.0599 0.36388 -0.05899 0.36504 -0.05859 0.3662 C -0.05781 0.36851 -0.05703 0.37083 -0.05638 0.37291 C -0.05586 0.3743 -0.05547 0.37592 -0.05482 0.37708 C -0.05352 0.37939 -0.05208 0.38009 -0.05026 0.38101 L -0.04727 0.3824 C -0.04076 0.39004 -0.0513 0.378 -0.04063 0.38773 C -0.03958 0.38842 -0.03854 0.38958 -0.03763 0.39027 C -0.03607 0.39143 -0.03438 0.39143 -0.03307 0.39305 C -0.02995 0.39675 -0.03151 0.39444 -0.02852 0.39953 C -0.02761 0.40463 -0.0405 0.39768 -0.03828 0.39976 " pathEditMode="relative" rAng="0" ptsTypes="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18519E-6 L -1.04167E-6 5.18519E-6 C -0.00234 0.00024 -0.00469 0.00047 -0.0069 0.00116 C -0.00781 0.0014 -0.00846 0.00232 -0.00924 0.00255 C -0.01224 0.00417 -0.01536 0.00533 -0.01849 0.00672 L -0.02148 0.00811 L -0.02461 0.0095 C -0.03112 0.01714 -0.02279 0.00788 -0.02917 0.01343 C -0.03503 0.01876 -0.02799 0.01413 -0.03372 0.0176 C -0.03451 0.01945 -0.03516 0.02153 -0.03607 0.02292 C -0.03672 0.02408 -0.03763 0.02477 -0.03828 0.0257 C -0.03919 0.02709 -0.03984 0.02848 -0.04063 0.02987 C -0.04193 0.03172 -0.04323 0.03334 -0.0444 0.03519 C -0.04557 0.03704 -0.04635 0.03936 -0.04753 0.04075 C -0.04987 0.04352 -0.0526 0.04515 -0.05521 0.04746 C -0.05625 0.04839 -0.05729 0.04908 -0.0582 0.05024 C -0.05898 0.05116 -0.05977 0.05186 -0.06055 0.05302 C -0.06107 0.05371 -0.06146 0.0551 -0.06211 0.05579 C -0.06276 0.05649 -0.06354 0.05649 -0.06432 0.05695 C -0.0651 0.05927 -0.06589 0.06158 -0.06667 0.0639 C -0.06784 0.06714 -0.06875 0.06968 -0.07044 0.072 C -0.07161 0.07362 -0.07305 0.07477 -0.07435 0.07616 C -0.07513 0.07802 -0.07565 0.0801 -0.07656 0.08149 C -0.07799 0.0838 -0.07969 0.08519 -0.08125 0.08704 C -0.08229 0.0882 -0.08333 0.08959 -0.08424 0.09098 C -0.08503 0.09237 -0.08568 0.09399 -0.08659 0.09515 C -0.08802 0.09723 -0.09115 0.1007 -0.09115 0.1007 C -0.09167 0.10186 -0.09232 0.10325 -0.09271 0.10464 C -0.09492 0.11552 -0.09219 0.10765 -0.09427 0.11552 C -0.09518 0.11922 -0.09727 0.1264 -0.09727 0.1264 C -0.10104 0.15302 -0.09727 0.12524 -0.09961 0.14422 C -0.09974 0.14607 -0.10013 0.14769 -0.10039 0.14954 C -0.10065 0.15325 -0.10091 0.15695 -0.10104 0.16042 C -0.10091 0.17686 -0.10065 0.19306 -0.10039 0.2095 C -0.10026 0.21413 -0.09961 0.24283 -0.09883 0.25163 C -0.09844 0.25533 -0.09792 0.25903 -0.09727 0.26251 L -0.09427 0.27894 C -0.09401 0.28033 -0.09362 0.28149 -0.09349 0.28288 C -0.09297 0.28612 -0.09258 0.28936 -0.09193 0.29237 C -0.09154 0.29399 -0.09089 0.29515 -0.09036 0.29653 C -0.08984 0.29931 -0.0888 0.30556 -0.08815 0.30741 C -0.0875 0.30903 -0.08659 0.31019 -0.08581 0.31158 C -0.08529 0.3139 -0.0849 0.31621 -0.08424 0.31829 C -0.08385 0.31945 -0.08307 0.31991 -0.08268 0.32107 C -0.08216 0.32315 -0.08268 0.32593 -0.08203 0.32778 C -0.08099 0.33056 -0.07917 0.33218 -0.07813 0.33473 C -0.07734 0.33658 -0.07409 0.34468 -0.07279 0.34561 L -0.07044 0.347 C -0.06745 0.35487 -0.07083 0.34746 -0.06589 0.35371 C -0.06497 0.35487 -0.06445 0.35649 -0.06354 0.35788 C -0.06159 0.36089 -0.06068 0.36089 -0.0582 0.3632 C -0.05742 0.36413 -0.05677 0.36528 -0.05599 0.36598 C -0.05443 0.36714 -0.05286 0.36783 -0.0513 0.36876 C -0.05052 0.36922 -0.04974 0.36922 -0.04909 0.37015 C -0.04831 0.37107 -0.04766 0.37223 -0.04674 0.37269 C -0.03867 0.37802 -0.04297 0.37269 -0.03763 0.37825 C -0.03672 0.37894 -0.03607 0.3801 -0.03529 0.38102 C -0.03451 0.38149 -0.03294 0.38241 -0.03294 0.38241 " pathEditMode="relative" ptsTypes="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7" grpId="0"/>
      <p:bldP spid="37" grpId="1"/>
      <p:bldP spid="56" grpId="0" animBg="1"/>
      <p:bldP spid="60" grpId="0" animBg="1"/>
      <p:bldP spid="60" grpId="1" animBg="1"/>
      <p:bldP spid="6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9" y="1690688"/>
            <a:ext cx="3323888" cy="22119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0" y="4548174"/>
            <a:ext cx="3316785" cy="2210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66" y="2733676"/>
            <a:ext cx="3672468" cy="257968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079711" y="2760044"/>
            <a:ext cx="380412" cy="889912"/>
          </a:xfrm>
          <a:prstGeom prst="ellipse">
            <a:avLst/>
          </a:prstGeom>
          <a:solidFill>
            <a:srgbClr val="00FFFF">
              <a:alpha val="27059"/>
            </a:srgbClr>
          </a:solidFill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96897" y="3457575"/>
            <a:ext cx="2143985" cy="369332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FFFF"/>
                </a:solidFill>
              </a:rPr>
              <a:t>Approximation </a:t>
            </a:r>
            <a:r>
              <a:rPr lang="fr-FR" b="1" dirty="0" err="1">
                <a:solidFill>
                  <a:srgbClr val="00FFFF"/>
                </a:solidFill>
              </a:rPr>
              <a:t>Error</a:t>
            </a:r>
            <a:endParaRPr lang="fr-FR" b="1" dirty="0">
              <a:solidFill>
                <a:srgbClr val="00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31600" y="1253317"/>
            <a:ext cx="150938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Cross-</a:t>
            </a:r>
            <a:r>
              <a:rPr lang="fr-FR" b="1" dirty="0" err="1">
                <a:solidFill>
                  <a:schemeClr val="tx1"/>
                </a:solidFill>
              </a:rPr>
              <a:t>Entropy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82415" y="4081917"/>
            <a:ext cx="140775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tx1"/>
                </a:solidFill>
              </a:rPr>
              <a:t>Ranking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Loss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39175" y="2254359"/>
            <a:ext cx="307481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SNR on </a:t>
            </a:r>
            <a:r>
              <a:rPr lang="fr-FR" b="1" dirty="0" err="1">
                <a:solidFill>
                  <a:schemeClr val="tx1"/>
                </a:solidFill>
              </a:rPr>
              <a:t>Chipwhisperer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dataset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030224" y="-233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Partial </a:t>
            </a:r>
            <a:r>
              <a:rPr lang="fr-FR" b="1" dirty="0" err="1"/>
              <a:t>Leakage</a:t>
            </a:r>
            <a:r>
              <a:rPr lang="fr-FR" b="1" dirty="0"/>
              <a:t> Exploitation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893618" y="1690688"/>
            <a:ext cx="841664" cy="1852612"/>
          </a:xfrm>
          <a:prstGeom prst="roundRect">
            <a:avLst/>
          </a:prstGeom>
          <a:solidFill>
            <a:srgbClr val="27F93B">
              <a:alpha val="36078"/>
            </a:srgbClr>
          </a:solidFill>
          <a:ln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93618" y="4548174"/>
            <a:ext cx="841664" cy="1852612"/>
          </a:xfrm>
          <a:prstGeom prst="roundRect">
            <a:avLst/>
          </a:prstGeom>
          <a:solidFill>
            <a:srgbClr val="27F93B">
              <a:alpha val="36078"/>
            </a:srgbClr>
          </a:solidFill>
          <a:ln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8521568" y="2760044"/>
            <a:ext cx="841664" cy="2148506"/>
          </a:xfrm>
          <a:prstGeom prst="roundRect">
            <a:avLst/>
          </a:prstGeom>
          <a:solidFill>
            <a:srgbClr val="27F93B">
              <a:alpha val="36078"/>
            </a:srgbClr>
          </a:solidFill>
          <a:ln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9916113" y="4029079"/>
            <a:ext cx="380412" cy="889912"/>
          </a:xfrm>
          <a:prstGeom prst="ellipse">
            <a:avLst/>
          </a:prstGeom>
          <a:solidFill>
            <a:srgbClr val="00FFFF">
              <a:alpha val="27059"/>
            </a:srgbClr>
          </a:solidFill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079711" y="5510874"/>
            <a:ext cx="380412" cy="889912"/>
          </a:xfrm>
          <a:prstGeom prst="ellipse">
            <a:avLst/>
          </a:prstGeom>
          <a:solidFill>
            <a:srgbClr val="00FFFF">
              <a:alpha val="27059"/>
            </a:srgbClr>
          </a:solidFill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3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6" y="1084442"/>
            <a:ext cx="4598193" cy="30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89" y="1084442"/>
            <a:ext cx="459164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04711"/>
                  </p:ext>
                </p:extLst>
              </p:nvPr>
            </p:nvGraphicFramePr>
            <p:xfrm>
              <a:off x="838201" y="4632108"/>
              <a:ext cx="10906128" cy="176400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609724">
                      <a:extLst>
                        <a:ext uri="{9D8B030D-6E8A-4147-A177-3AD203B41FA5}">
                          <a16:colId xmlns:a16="http://schemas.microsoft.com/office/drawing/2014/main" val="2938752743"/>
                        </a:ext>
                      </a:extLst>
                    </a:gridCol>
                    <a:gridCol w="813860">
                      <a:extLst>
                        <a:ext uri="{9D8B030D-6E8A-4147-A177-3AD203B41FA5}">
                          <a16:colId xmlns:a16="http://schemas.microsoft.com/office/drawing/2014/main" val="595406225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21005170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70477267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07785236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7712094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23980749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07008934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089712753"/>
                        </a:ext>
                      </a:extLst>
                    </a:gridCol>
                  </a:tblGrid>
                  <a:tr h="56196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dirty="0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dirty="0" smtClean="0">
                                        <a:latin typeface="Cambria Math" panose="02040503050406030204" pitchFamily="18" charset="0"/>
                                      </a:rPr>
                                      <m:t>𝑮𝑬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Training</a:t>
                          </a:r>
                          <a:r>
                            <a:rPr lang="fr-FR" baseline="0" dirty="0"/>
                            <a:t> Time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5754330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Cross-</a:t>
                          </a:r>
                          <a:r>
                            <a:rPr lang="fr-FR" dirty="0" err="1"/>
                            <a:t>Entropy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3,958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81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004298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 err="1"/>
                            <a:t>Ranking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Loss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27F93B"/>
                              </a:solidFill>
                            </a:rPr>
                            <a:t>2,927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FF0000"/>
                              </a:solidFill>
                            </a:rPr>
                            <a:t>294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23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04711"/>
                  </p:ext>
                </p:extLst>
              </p:nvPr>
            </p:nvGraphicFramePr>
            <p:xfrm>
              <a:off x="838201" y="4632108"/>
              <a:ext cx="10906128" cy="176400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609724">
                      <a:extLst>
                        <a:ext uri="{9D8B030D-6E8A-4147-A177-3AD203B41FA5}">
                          <a16:colId xmlns:a16="http://schemas.microsoft.com/office/drawing/2014/main" val="2938752743"/>
                        </a:ext>
                      </a:extLst>
                    </a:gridCol>
                    <a:gridCol w="813860">
                      <a:extLst>
                        <a:ext uri="{9D8B030D-6E8A-4147-A177-3AD203B41FA5}">
                          <a16:colId xmlns:a16="http://schemas.microsoft.com/office/drawing/2014/main" val="595406225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21005170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70477267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07785236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477120948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23980749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2107008934"/>
                        </a:ext>
                      </a:extLst>
                    </a:gridCol>
                    <a:gridCol w="1211792">
                      <a:extLst>
                        <a:ext uri="{9D8B030D-6E8A-4147-A177-3AD203B41FA5}">
                          <a16:colId xmlns:a16="http://schemas.microsoft.com/office/drawing/2014/main" val="308971275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5"/>
                          <a:stretch>
                            <a:fillRect t="-4717" r="-578409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4717" r="-600000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4717" r="-500000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402020" t="-4717" r="-402525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499497" t="-4717" r="-300503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599497" t="-4717" r="-200503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99497" t="-4717" r="-100503" b="-1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Training</a:t>
                          </a:r>
                          <a:r>
                            <a:rPr lang="fr-FR" baseline="0" dirty="0" smtClean="0"/>
                            <a:t> Time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5754330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Cross-</a:t>
                          </a:r>
                          <a:r>
                            <a:rPr lang="fr-FR" dirty="0" err="1" smtClean="0"/>
                            <a:t>Entropy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3,958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81 s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004298"/>
                      </a:ext>
                    </a:extLst>
                  </a:tr>
                  <a:tr h="561962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Ranking</a:t>
                          </a:r>
                          <a:r>
                            <a:rPr lang="fr-FR" dirty="0" smtClean="0"/>
                            <a:t> </a:t>
                          </a:r>
                          <a:r>
                            <a:rPr lang="fr-FR" dirty="0" err="1" smtClean="0"/>
                            <a:t>Loss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13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27F93B"/>
                              </a:solidFill>
                            </a:rPr>
                            <a:t>2,927</a:t>
                          </a:r>
                          <a:endParaRPr lang="fr-FR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294 s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23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ZoneTexte 8"/>
          <p:cNvSpPr txBox="1"/>
          <p:nvPr/>
        </p:nvSpPr>
        <p:spPr>
          <a:xfrm>
            <a:off x="1788775" y="369098"/>
            <a:ext cx="195989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Cross-</a:t>
            </a:r>
            <a:r>
              <a:rPr lang="fr-FR" sz="2400" b="1" dirty="0" err="1">
                <a:solidFill>
                  <a:schemeClr val="tx1"/>
                </a:solidFill>
              </a:rPr>
              <a:t>Entropy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38644" y="365943"/>
            <a:ext cx="181972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1"/>
                </a:solidFill>
              </a:rPr>
              <a:t>Ranking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Loss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8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ASCAD: A Total Exploitation of the </a:t>
            </a:r>
            <a:r>
              <a:rPr lang="fr-FR" b="1" dirty="0" err="1"/>
              <a:t>Leakages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8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8" y="3429000"/>
            <a:ext cx="3663169" cy="25463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68" y="3430149"/>
            <a:ext cx="3661515" cy="2545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55" y="3430149"/>
            <a:ext cx="3661515" cy="2545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5754" y="2334845"/>
            <a:ext cx="311091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ASCAD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(no </a:t>
            </a:r>
            <a:r>
              <a:rPr lang="fr-FR" sz="2400" b="1" dirty="0" err="1">
                <a:solidFill>
                  <a:schemeClr val="tx1"/>
                </a:solidFill>
              </a:rPr>
              <a:t>desynchronization</a:t>
            </a:r>
            <a:r>
              <a:rPr lang="fr-FR" sz="2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20990" y="2334844"/>
            <a:ext cx="309168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ASCAD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(</a:t>
            </a:r>
            <a:r>
              <a:rPr lang="fr-FR" sz="2400" b="1" dirty="0" err="1">
                <a:solidFill>
                  <a:schemeClr val="tx1"/>
                </a:solidFill>
              </a:rPr>
              <a:t>desynchronization</a:t>
            </a:r>
            <a:r>
              <a:rPr lang="fr-FR" sz="2400" b="1" dirty="0">
                <a:solidFill>
                  <a:schemeClr val="tx1"/>
                </a:solidFill>
              </a:rPr>
              <a:t> 50)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56990" y="2334843"/>
            <a:ext cx="324717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ASCAD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(</a:t>
            </a:r>
            <a:r>
              <a:rPr lang="fr-FR" sz="2400" b="1" dirty="0" err="1">
                <a:solidFill>
                  <a:schemeClr val="tx1"/>
                </a:solidFill>
              </a:rPr>
              <a:t>desynchronization</a:t>
            </a:r>
            <a:r>
              <a:rPr lang="fr-FR" sz="2400" b="1" dirty="0">
                <a:solidFill>
                  <a:schemeClr val="tx1"/>
                </a:solidFill>
              </a:rPr>
              <a:t> 100)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"/>
          </p:nvPr>
        </p:nvSpPr>
        <p:spPr>
          <a:xfrm>
            <a:off x="269031" y="279919"/>
            <a:ext cx="11599507" cy="134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 Total Exploitation of the </a:t>
            </a:r>
            <a:r>
              <a:rPr lang="fr-FR" b="1" dirty="0" err="1"/>
              <a:t>Leakages</a:t>
            </a:r>
            <a:r>
              <a:rPr lang="fr-FR" b="1" dirty="0"/>
              <a:t>: 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000" dirty="0"/>
              <a:t>No Approximation </a:t>
            </a:r>
            <a:r>
              <a:rPr lang="fr-FR" sz="2000" dirty="0" err="1"/>
              <a:t>Error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b="1" u="sng" dirty="0" err="1"/>
              <a:t>Remaining</a:t>
            </a:r>
            <a:r>
              <a:rPr lang="fr-FR" sz="2000" b="1" u="sng" dirty="0"/>
              <a:t> </a:t>
            </a:r>
            <a:r>
              <a:rPr lang="fr-FR" sz="2000" b="1" u="sng" dirty="0" err="1"/>
              <a:t>errors</a:t>
            </a:r>
            <a:r>
              <a:rPr lang="fr-FR" sz="2000" dirty="0"/>
              <a:t>: Estimation </a:t>
            </a:r>
            <a:r>
              <a:rPr lang="fr-FR" sz="2000" dirty="0" err="1"/>
              <a:t>Error</a:t>
            </a:r>
            <a:r>
              <a:rPr lang="fr-FR" sz="2000" dirty="0"/>
              <a:t> and </a:t>
            </a:r>
            <a:r>
              <a:rPr lang="fr-FR" sz="2000" dirty="0" err="1"/>
              <a:t>Optimization</a:t>
            </a:r>
            <a:r>
              <a:rPr lang="fr-FR" sz="2000" dirty="0"/>
              <a:t> </a:t>
            </a:r>
            <a:r>
              <a:rPr lang="fr-FR" sz="2000" dirty="0" err="1"/>
              <a:t>Error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3698334" y="6125517"/>
            <a:ext cx="5956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The </a:t>
            </a:r>
            <a:r>
              <a:rPr lang="fr-FR" sz="2400" dirty="0" err="1">
                <a:sym typeface="Wingdings" panose="05000000000000000000" pitchFamily="2" charset="2"/>
              </a:rPr>
              <a:t>Ranking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Loss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reduces</a:t>
            </a:r>
            <a:r>
              <a:rPr lang="fr-FR" sz="2400" dirty="0">
                <a:sym typeface="Wingdings" panose="05000000000000000000" pitchFamily="2" charset="2"/>
              </a:rPr>
              <a:t> the Estimation </a:t>
            </a:r>
            <a:r>
              <a:rPr lang="fr-FR" sz="2400" dirty="0" err="1">
                <a:sym typeface="Wingdings" panose="05000000000000000000" pitchFamily="2" charset="2"/>
              </a:rPr>
              <a:t>Error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260218" y="6138859"/>
            <a:ext cx="365758" cy="365760"/>
            <a:chOff x="545593" y="5669278"/>
            <a:chExt cx="365758" cy="36576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cxnSp>
        <p:nvCxnSpPr>
          <p:cNvPr id="22" name="Connecteur droit avec flèche 21"/>
          <p:cNvCxnSpPr/>
          <p:nvPr/>
        </p:nvCxnSpPr>
        <p:spPr>
          <a:xfrm>
            <a:off x="1939290" y="5353050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352794" y="5341620"/>
            <a:ext cx="497586" cy="11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0382250" y="5353050"/>
            <a:ext cx="4320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8532" y="1891933"/>
            <a:ext cx="12104927" cy="409929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869" y="5044440"/>
            <a:ext cx="10515600" cy="1325563"/>
          </a:xfrm>
        </p:spPr>
        <p:txBody>
          <a:bodyPr/>
          <a:lstStyle/>
          <a:p>
            <a:pPr algn="ctr"/>
            <a:r>
              <a:rPr lang="fr-FR" b="1" u="sng" dirty="0"/>
              <a:t>MERCI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2370"/>
                <a:ext cx="10515600" cy="4616270"/>
              </a:xfrm>
            </p:spPr>
            <p:txBody>
              <a:bodyPr>
                <a:normAutofit fontScale="92500"/>
              </a:bodyPr>
              <a:lstStyle/>
              <a:p>
                <a:pPr>
                  <a:buFontTx/>
                  <a:buChar char="-"/>
                </a:pPr>
                <a:r>
                  <a:rPr lang="fr-FR" dirty="0"/>
                  <a:t>The R</a:t>
                </a:r>
                <a:r>
                  <a:rPr lang="en-US" dirty="0" err="1"/>
                  <a:t>anking</a:t>
                </a:r>
                <a:r>
                  <a:rPr lang="en-US" dirty="0"/>
                  <a:t> loss tends to maximize the success rate 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attack traces and converges towards the optimal model introduced in [BGH+17].</a:t>
                </a:r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/>
                  <a:t>Through this new proposition, we are more concerned with the relative order between the secret key and each key hypothesis.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>
                  <a:buFontTx/>
                  <a:buChar char="-"/>
                </a:pPr>
                <a:r>
                  <a:rPr lang="fr-FR" dirty="0"/>
                  <a:t>The Approximation </a:t>
                </a:r>
                <a:r>
                  <a:rPr lang="fr-FR" dirty="0" err="1"/>
                  <a:t>Error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prevented</a:t>
                </a:r>
                <a:r>
                  <a:rPr lang="fr-FR" dirty="0"/>
                  <a:t> </a:t>
                </a:r>
                <a:r>
                  <a:rPr lang="fr-FR" dirty="0" err="1"/>
                  <a:t>when</a:t>
                </a:r>
                <a:r>
                  <a:rPr lang="fr-FR" dirty="0"/>
                  <a:t> the </a:t>
                </a:r>
                <a:r>
                  <a:rPr lang="fr-FR" dirty="0" err="1"/>
                  <a:t>Ranking</a:t>
                </a:r>
                <a:r>
                  <a:rPr lang="fr-FR" dirty="0"/>
                  <a:t> </a:t>
                </a:r>
                <a:r>
                  <a:rPr lang="fr-FR" dirty="0" err="1"/>
                  <a:t>Loss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considered</a:t>
                </a:r>
                <a:r>
                  <a:rPr lang="fr-FR" dirty="0"/>
                  <a:t>.</a:t>
                </a:r>
              </a:p>
              <a:p>
                <a:pPr>
                  <a:buFontTx/>
                  <a:buChar char="-"/>
                </a:pPr>
                <a:endParaRPr lang="fr-FR" dirty="0"/>
              </a:p>
              <a:p>
                <a:pPr>
                  <a:buFontTx/>
                  <a:buChar char="-"/>
                </a:pPr>
                <a:r>
                  <a:rPr lang="en-US" dirty="0"/>
                  <a:t>Further investigations should be made on other “Learning To Rank” approaches.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2370"/>
                <a:ext cx="10515600" cy="4616270"/>
              </a:xfrm>
              <a:blipFill>
                <a:blip r:embed="rId3"/>
                <a:stretch>
                  <a:fillRect l="-1101" t="-2114" r="-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7916" y="6092777"/>
            <a:ext cx="1176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	Contact: </a:t>
            </a:r>
            <a:r>
              <a:rPr lang="fr-FR" sz="2000" dirty="0">
                <a:hlinkClick r:id="rId4"/>
              </a:rPr>
              <a:t>gabriel.zaid@univ-st-etienne.fr</a:t>
            </a:r>
            <a:r>
              <a:rPr lang="fr-FR" sz="2000" dirty="0"/>
              <a:t> </a:t>
            </a:r>
          </a:p>
          <a:p>
            <a:r>
              <a:rPr lang="fr-FR" sz="2000" dirty="0"/>
              <a:t>	GitHub: </a:t>
            </a:r>
            <a:r>
              <a:rPr lang="fr-FR" sz="2000" dirty="0">
                <a:hlinkClick r:id="rId5"/>
              </a:rPr>
              <a:t>https://github.com/gabzai/Ranking-Loss-SCA</a:t>
            </a:r>
            <a:r>
              <a:rPr lang="fr-FR" sz="2000" dirty="0"/>
              <a:t>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30224" y="-233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/>
              <a:t>Take-Away</a:t>
            </a:r>
            <a:r>
              <a:rPr lang="fr-FR" b="1" dirty="0"/>
              <a:t> Messages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27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33247" y="6053588"/>
            <a:ext cx="365758" cy="365760"/>
            <a:chOff x="545593" y="5669278"/>
            <a:chExt cx="365758" cy="36576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" y="6438396"/>
            <a:ext cx="385954" cy="3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0681252" cy="62399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/>
              <a:t>Bibliography</a:t>
            </a:r>
          </a:p>
          <a:p>
            <a:pPr algn="just">
              <a:buFontTx/>
              <a:buChar char="-"/>
            </a:pPr>
            <a:endParaRPr lang="en-US" sz="1800" b="1" dirty="0"/>
          </a:p>
          <a:p>
            <a:pPr algn="just">
              <a:buFontTx/>
              <a:buChar char="-"/>
            </a:pPr>
            <a:r>
              <a:rPr lang="en-US" sz="1800" b="1" dirty="0"/>
              <a:t>[BGH+17] </a:t>
            </a:r>
            <a:r>
              <a:rPr lang="en-US" sz="1800" dirty="0"/>
              <a:t>N. Bruneau, S. </a:t>
            </a:r>
            <a:r>
              <a:rPr lang="en-US" sz="1800" dirty="0" err="1"/>
              <a:t>Guilley</a:t>
            </a:r>
            <a:r>
              <a:rPr lang="en-US" sz="1800" dirty="0"/>
              <a:t>, A. Heuser, D. Marion, and O. </a:t>
            </a:r>
            <a:r>
              <a:rPr lang="en-US" sz="1800" dirty="0" err="1"/>
              <a:t>Rioul</a:t>
            </a:r>
            <a:r>
              <a:rPr lang="en-US" sz="1800" dirty="0"/>
              <a:t>. </a:t>
            </a:r>
            <a:r>
              <a:rPr lang="en-US" sz="1800" i="1" dirty="0"/>
              <a:t>Optimal side-channel attacks for multivariate leakages and multiple models</a:t>
            </a:r>
            <a:r>
              <a:rPr lang="en-US" sz="1800" dirty="0"/>
              <a:t>. J </a:t>
            </a:r>
            <a:r>
              <a:rPr lang="en-US" sz="1800" dirty="0" err="1"/>
              <a:t>Cryptogr</a:t>
            </a:r>
            <a:r>
              <a:rPr lang="en-US" sz="1800" dirty="0"/>
              <a:t> </a:t>
            </a:r>
            <a:r>
              <a:rPr lang="en-US" sz="1800" dirty="0" err="1"/>
              <a:t>Eng</a:t>
            </a:r>
            <a:r>
              <a:rPr lang="en-US" sz="1800" dirty="0"/>
              <a:t> 7, 331–341 (2017). </a:t>
            </a:r>
            <a:endParaRPr lang="fr-FR" sz="1800" u="sng" dirty="0"/>
          </a:p>
          <a:p>
            <a:pPr algn="just">
              <a:buFontTx/>
              <a:buChar char="-"/>
            </a:pPr>
            <a:r>
              <a:rPr lang="fr-FR" sz="1800" b="1" dirty="0"/>
              <a:t>[BPS+20] </a:t>
            </a:r>
            <a:r>
              <a:rPr lang="fr-FR" sz="1800" dirty="0"/>
              <a:t>R. </a:t>
            </a:r>
            <a:r>
              <a:rPr lang="fr-FR" sz="1800" dirty="0" err="1"/>
              <a:t>Benadjila</a:t>
            </a:r>
            <a:r>
              <a:rPr lang="fr-FR" sz="1800" dirty="0"/>
              <a:t>, E. </a:t>
            </a:r>
            <a:r>
              <a:rPr lang="fr-FR" sz="1800" dirty="0" err="1"/>
              <a:t>Prouff</a:t>
            </a:r>
            <a:r>
              <a:rPr lang="fr-FR" sz="1800" dirty="0"/>
              <a:t>, R. </a:t>
            </a:r>
            <a:r>
              <a:rPr lang="fr-FR" sz="1800" dirty="0" err="1"/>
              <a:t>Strullu</a:t>
            </a:r>
            <a:r>
              <a:rPr lang="fr-FR" sz="1800" dirty="0"/>
              <a:t>, E. </a:t>
            </a:r>
            <a:r>
              <a:rPr lang="fr-FR" sz="1800" dirty="0" err="1"/>
              <a:t>Cagli</a:t>
            </a:r>
            <a:r>
              <a:rPr lang="fr-FR" sz="1800" dirty="0"/>
              <a:t>, and C. Dumas. </a:t>
            </a:r>
            <a:r>
              <a:rPr lang="fr-FR" sz="1800" i="1" dirty="0" err="1"/>
              <a:t>Deep</a:t>
            </a:r>
            <a:r>
              <a:rPr lang="fr-FR" sz="1800" i="1" dirty="0"/>
              <a:t> </a:t>
            </a:r>
            <a:r>
              <a:rPr lang="fr-FR" sz="1800" i="1" dirty="0" err="1"/>
              <a:t>learning</a:t>
            </a:r>
            <a:r>
              <a:rPr lang="fr-FR" sz="1800" i="1" dirty="0"/>
              <a:t> for </a:t>
            </a:r>
            <a:r>
              <a:rPr lang="fr-FR" sz="1800" i="1" dirty="0" err="1"/>
              <a:t>side-channel</a:t>
            </a:r>
            <a:r>
              <a:rPr lang="fr-FR" sz="1800" i="1" dirty="0"/>
              <a:t> </a:t>
            </a:r>
            <a:r>
              <a:rPr lang="fr-FR" sz="1800" i="1" dirty="0" err="1"/>
              <a:t>analysis</a:t>
            </a:r>
            <a:r>
              <a:rPr lang="fr-FR" sz="1800" i="1" dirty="0"/>
              <a:t> and introduction to ASCAD </a:t>
            </a:r>
            <a:r>
              <a:rPr lang="fr-FR" sz="1800" i="1" dirty="0" err="1"/>
              <a:t>database</a:t>
            </a:r>
            <a:r>
              <a:rPr lang="fr-FR" sz="1800" dirty="0"/>
              <a:t>. J. </a:t>
            </a:r>
            <a:r>
              <a:rPr lang="fr-FR" sz="1800" dirty="0" err="1"/>
              <a:t>Cryptogr</a:t>
            </a:r>
            <a:r>
              <a:rPr lang="fr-FR" sz="1800" dirty="0"/>
              <a:t>. Eng., 10(2):163–188, 2020.</a:t>
            </a:r>
            <a:endParaRPr lang="fr-FR" sz="1800" u="sng" dirty="0"/>
          </a:p>
          <a:p>
            <a:pPr algn="just">
              <a:buFontTx/>
              <a:buChar char="-"/>
            </a:pPr>
            <a:r>
              <a:rPr lang="fr-FR" sz="1800" b="1" dirty="0"/>
              <a:t>[MDP20] </a:t>
            </a:r>
            <a:r>
              <a:rPr lang="fr-FR" sz="1800" dirty="0"/>
              <a:t>L. Masure, C. Dumas, and E. </a:t>
            </a:r>
            <a:r>
              <a:rPr lang="fr-FR" sz="1800" dirty="0" err="1"/>
              <a:t>Prouff</a:t>
            </a:r>
            <a:r>
              <a:rPr lang="fr-FR" sz="1800" dirty="0"/>
              <a:t>. </a:t>
            </a:r>
            <a:r>
              <a:rPr lang="fr-FR" sz="1800" i="1" dirty="0"/>
              <a:t>A </a:t>
            </a:r>
            <a:r>
              <a:rPr lang="fr-FR" sz="1800" i="1" dirty="0" err="1"/>
              <a:t>comprehensive</a:t>
            </a:r>
            <a:r>
              <a:rPr lang="fr-FR" sz="1800" i="1" dirty="0"/>
              <a:t> </a:t>
            </a:r>
            <a:r>
              <a:rPr lang="fr-FR" sz="1800" i="1" dirty="0" err="1"/>
              <a:t>study</a:t>
            </a:r>
            <a:r>
              <a:rPr lang="fr-FR" sz="1800" i="1" dirty="0"/>
              <a:t> of </a:t>
            </a:r>
            <a:r>
              <a:rPr lang="fr-FR" sz="1800" i="1" dirty="0" err="1"/>
              <a:t>deep</a:t>
            </a:r>
            <a:r>
              <a:rPr lang="fr-FR" sz="1800" i="1" dirty="0"/>
              <a:t> </a:t>
            </a:r>
            <a:r>
              <a:rPr lang="fr-FR" sz="1800" i="1" dirty="0" err="1"/>
              <a:t>learning</a:t>
            </a:r>
            <a:r>
              <a:rPr lang="fr-FR" sz="1800" i="1" dirty="0"/>
              <a:t> for </a:t>
            </a:r>
            <a:r>
              <a:rPr lang="fr-FR" sz="1800" i="1" dirty="0" err="1"/>
              <a:t>side-channel</a:t>
            </a:r>
            <a:r>
              <a:rPr lang="fr-FR" sz="1800" i="1" dirty="0"/>
              <a:t> </a:t>
            </a:r>
            <a:r>
              <a:rPr lang="fr-FR" sz="1800" i="1" dirty="0" err="1"/>
              <a:t>analysis</a:t>
            </a:r>
            <a:r>
              <a:rPr lang="fr-FR" sz="1800" dirty="0"/>
              <a:t>. IACR Transactions on </a:t>
            </a:r>
            <a:r>
              <a:rPr lang="fr-FR" sz="1800" dirty="0" err="1"/>
              <a:t>Cryptographic</a:t>
            </a:r>
            <a:r>
              <a:rPr lang="fr-FR" sz="1800" dirty="0"/>
              <a:t> Hardware and Embedded </a:t>
            </a:r>
            <a:r>
              <a:rPr lang="fr-FR" sz="1800" dirty="0" err="1"/>
              <a:t>Systems</a:t>
            </a:r>
            <a:r>
              <a:rPr lang="fr-FR" sz="1800" dirty="0"/>
              <a:t>, 2020(1):348–375, Nov. 2019.</a:t>
            </a:r>
          </a:p>
          <a:p>
            <a:pPr algn="just">
              <a:buFontTx/>
              <a:buChar char="-"/>
            </a:pPr>
            <a:r>
              <a:rPr lang="fr-FR" sz="1800" b="1" dirty="0"/>
              <a:t>[QLL10] </a:t>
            </a:r>
            <a:r>
              <a:rPr lang="en-US" sz="1800" dirty="0"/>
              <a:t>T. Qin, T-Y. Liu, and H. Li. </a:t>
            </a:r>
            <a:r>
              <a:rPr lang="en-US" sz="1800" i="1" dirty="0"/>
              <a:t>A general approximation framework for direct optimization of information retrieval measures</a:t>
            </a:r>
            <a:r>
              <a:rPr lang="en-US" sz="1800" dirty="0"/>
              <a:t>. Inf. </a:t>
            </a:r>
            <a:r>
              <a:rPr lang="en-US" sz="1800" dirty="0" err="1"/>
              <a:t>Retr</a:t>
            </a:r>
            <a:r>
              <a:rPr lang="en-US" sz="1800" dirty="0"/>
              <a:t>., 13(4):375–397, 2010.</a:t>
            </a:r>
            <a:endParaRPr lang="fr-FR" sz="1800" u="sng" dirty="0"/>
          </a:p>
          <a:p>
            <a:pPr algn="just">
              <a:buFontTx/>
              <a:buChar char="-"/>
            </a:pPr>
            <a:r>
              <a:rPr lang="fr-FR" sz="1800" b="1" dirty="0"/>
              <a:t>[RSVC+11] </a:t>
            </a:r>
            <a:r>
              <a:rPr lang="fr-FR" sz="1800" dirty="0"/>
              <a:t>M. Renauld, F-X. </a:t>
            </a:r>
            <a:r>
              <a:rPr lang="fr-FR" sz="1800" dirty="0" err="1"/>
              <a:t>Standaert</a:t>
            </a:r>
            <a:r>
              <a:rPr lang="fr-FR" sz="1800" dirty="0"/>
              <a:t>, N. Veyrat-</a:t>
            </a:r>
            <a:r>
              <a:rPr lang="fr-FR" sz="1800" dirty="0" err="1"/>
              <a:t>Charvillon</a:t>
            </a:r>
            <a:r>
              <a:rPr lang="fr-FR" sz="1800" dirty="0"/>
              <a:t>, D. Kamel, and D. Flandre. </a:t>
            </a:r>
            <a:r>
              <a:rPr lang="fr-FR" sz="1800" i="1" dirty="0"/>
              <a:t>A </a:t>
            </a:r>
            <a:r>
              <a:rPr lang="fr-FR" sz="1800" i="1" dirty="0" err="1"/>
              <a:t>formal</a:t>
            </a:r>
            <a:r>
              <a:rPr lang="fr-FR" sz="1800" i="1" dirty="0"/>
              <a:t> </a:t>
            </a:r>
            <a:r>
              <a:rPr lang="fr-FR" sz="1800" i="1" dirty="0" err="1"/>
              <a:t>study</a:t>
            </a:r>
            <a:r>
              <a:rPr lang="fr-FR" sz="1800" i="1" dirty="0"/>
              <a:t> of power </a:t>
            </a:r>
            <a:r>
              <a:rPr lang="fr-FR" sz="1800" i="1" dirty="0" err="1"/>
              <a:t>variability</a:t>
            </a:r>
            <a:r>
              <a:rPr lang="fr-FR" sz="1800" i="1" dirty="0"/>
              <a:t> issues and </a:t>
            </a:r>
            <a:r>
              <a:rPr lang="fr-FR" sz="1800" i="1" dirty="0" err="1"/>
              <a:t>sidechannel</a:t>
            </a:r>
            <a:r>
              <a:rPr lang="fr-FR" sz="1800" i="1" dirty="0"/>
              <a:t> </a:t>
            </a:r>
            <a:r>
              <a:rPr lang="fr-FR" sz="1800" i="1" dirty="0" err="1"/>
              <a:t>attacks</a:t>
            </a:r>
            <a:r>
              <a:rPr lang="fr-FR" sz="1800" i="1" dirty="0"/>
              <a:t> for </a:t>
            </a:r>
            <a:r>
              <a:rPr lang="fr-FR" sz="1800" i="1" dirty="0" err="1"/>
              <a:t>nanoscale</a:t>
            </a:r>
            <a:r>
              <a:rPr lang="fr-FR" sz="1800" i="1" dirty="0"/>
              <a:t> </a:t>
            </a:r>
            <a:r>
              <a:rPr lang="fr-FR" sz="1800" i="1" dirty="0" err="1"/>
              <a:t>devices</a:t>
            </a:r>
            <a:r>
              <a:rPr lang="fr-FR" sz="1800" dirty="0"/>
              <a:t>. In K.G. Paterson, editor, </a:t>
            </a:r>
            <a:r>
              <a:rPr lang="fr-FR" sz="1800" dirty="0" err="1"/>
              <a:t>Advances</a:t>
            </a:r>
            <a:r>
              <a:rPr lang="fr-FR" sz="1800" dirty="0"/>
              <a:t> in </a:t>
            </a:r>
            <a:r>
              <a:rPr lang="fr-FR" sz="1800" dirty="0" err="1"/>
              <a:t>Cryptology</a:t>
            </a:r>
            <a:r>
              <a:rPr lang="fr-FR" sz="1800" dirty="0"/>
              <a:t> – EUROCRYPT 2011, pages 109–128, Berlin, Heidelberg, 2011. Springer Berlin Heidelberg.</a:t>
            </a:r>
            <a:endParaRPr lang="de-DE" sz="1800" dirty="0"/>
          </a:p>
          <a:p>
            <a:pPr algn="just">
              <a:buFontTx/>
              <a:buChar char="-"/>
            </a:pPr>
            <a:endParaRPr lang="fr-FR" sz="1800" dirty="0"/>
          </a:p>
          <a:p>
            <a:pPr algn="just">
              <a:buFontTx/>
              <a:buChar char="-"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17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le ronde 32"/>
          <p:cNvSpPr/>
          <p:nvPr/>
        </p:nvSpPr>
        <p:spPr>
          <a:xfrm flipH="1">
            <a:off x="5029203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0xda1294ddc28b466b</a:t>
            </a:r>
          </a:p>
          <a:p>
            <a:r>
              <a:rPr lang="fr-FR" b="1" dirty="0">
                <a:solidFill>
                  <a:srgbClr val="FFFF00"/>
                </a:solidFill>
              </a:rPr>
              <a:t>Secret Key = 0x89e8f11831b71a05</a:t>
            </a:r>
          </a:p>
        </p:txBody>
      </p:sp>
      <p:sp>
        <p:nvSpPr>
          <p:cNvPr id="34" name="Bulle ronde 33"/>
          <p:cNvSpPr/>
          <p:nvPr/>
        </p:nvSpPr>
        <p:spPr>
          <a:xfrm flipH="1">
            <a:off x="5029202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0x17130198f8adb9ab</a:t>
            </a:r>
          </a:p>
          <a:p>
            <a:r>
              <a:rPr lang="fr-FR" b="1" dirty="0">
                <a:solidFill>
                  <a:srgbClr val="00FFFF"/>
                </a:solidFill>
              </a:rPr>
              <a:t>Secret Key = 0x25404f9d6bcc3c68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732317"/>
            <a:ext cx="4876800" cy="48768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7" y="4503711"/>
            <a:ext cx="1837402" cy="107259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65" y="4503711"/>
            <a:ext cx="1825684" cy="108872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3968897"/>
            <a:ext cx="4232366" cy="2133672"/>
          </a:xfrm>
          <a:prstGeom prst="rect">
            <a:avLst/>
          </a:prstGeom>
        </p:spPr>
      </p:pic>
      <p:sp>
        <p:nvSpPr>
          <p:cNvPr id="48" name="Forme libre 47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14" y="161757"/>
            <a:ext cx="2067622" cy="275626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9968" y="3031575"/>
            <a:ext cx="245292" cy="220762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62534"/>
            <a:ext cx="245292" cy="2207620"/>
          </a:xfrm>
          <a:prstGeom prst="rect">
            <a:avLst/>
          </a:prstGeom>
        </p:spPr>
      </p:pic>
      <p:sp>
        <p:nvSpPr>
          <p:cNvPr id="60" name="Forme libre 59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>
            <a:solidFill>
              <a:srgbClr val="00FF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58261"/>
            <a:ext cx="245291" cy="2207622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7522827" y="4307659"/>
            <a:ext cx="2130764" cy="1316448"/>
            <a:chOff x="2908973" y="1017863"/>
            <a:chExt cx="3410732" cy="1344383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7506085" y="4292904"/>
            <a:ext cx="2147506" cy="1333410"/>
            <a:chOff x="3486261" y="738436"/>
            <a:chExt cx="2177986" cy="133341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8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02199 L 0.00079 0.02222 C -0.00247 0.02338 -0.00546 0.0243 -0.00859 0.02593 C -0.00963 0.02662 -0.01054 0.02801 -0.01158 0.0287 C -0.01354 0.02986 -0.01549 0.03032 -0.0177 0.03148 C -0.02239 0.03356 -0.01914 0.03403 -0.0276 0.03542 L -0.03593 0.0368 C -0.03789 0.03704 -0.03997 0.03773 -0.04205 0.03796 C -0.04505 0.03866 -0.04804 0.03866 -0.05117 0.03935 C -0.05468 0.04005 -0.05833 0.0412 -0.06184 0.04213 C -0.06354 0.04259 -0.06536 0.04305 -0.06718 0.04329 L -0.07487 0.04468 C -0.08372 0.05 -0.07721 0.04653 -0.0983 0.04745 L -0.14492 0.04861 C -0.16849 0.05255 -0.13945 0.04815 -0.19205 0.05139 C -0.19388 0.05139 -0.19557 0.05255 -0.19739 0.05278 C -0.20481 0.0537 -0.21211 0.05463 -0.21953 0.05532 C -0.23906 0.05741 -0.24414 0.05718 -0.26836 0.0581 C -0.31783 0.06435 -0.25898 0.05741 -0.31471 0.06204 C -0.31692 0.06227 -0.31927 0.06319 -0.32161 0.06343 C -0.32721 0.06389 -0.33268 0.06435 -0.33828 0.06481 C -0.3526 0.06435 -0.36666 0.06458 -0.38099 0.06343 C -0.38333 0.06319 -0.38554 0.06088 -0.38789 0.06065 C -0.39674 0.05972 -0.40559 0.05972 -0.41445 0.05926 L -0.41914 0.0581 C -0.42031 0.05764 -0.42161 0.05694 -0.42291 0.05671 C -0.42565 0.05602 -0.42851 0.05602 -0.43125 0.05532 C -0.43307 0.05509 -0.43476 0.0544 -0.43658 0.05393 C -0.44205 0.05093 -0.43515 0.05463 -0.44192 0.05139 C -0.44257 0.05093 -0.44336 0.05046 -0.44427 0.05 C -0.44544 0.04954 -0.44674 0.0493 -0.44804 0.04861 C -0.44882 0.04838 -0.44948 0.04792 -0.45026 0.04745 C -0.45156 0.04653 -0.45286 0.04514 -0.45416 0.04468 C -0.45729 0.04375 -0.46067 0.04375 -0.46406 0.04329 C -0.46471 0.04259 -0.46549 0.04143 -0.46627 0.04074 C -0.46692 0.04005 -0.4677 0.03981 -0.46849 0.03935 C -0.46979 0.03889 -0.47265 0.03773 -0.47395 0.0368 C -0.47669 0.03426 -0.47591 0.0338 -0.47851 0.03009 C -0.47916 0.02893 -0.47994 0.02801 -0.48073 0.02731 C -0.48216 0.02616 -0.48528 0.02477 -0.48528 0.025 C -0.48684 0.01968 -0.48711 0.01736 -0.48984 0.01412 C -0.49101 0.01273 -0.49244 0.0125 -0.49362 0.01134 C -0.49531 0.00972 -0.49674 0.00787 -0.4983 0.00602 C -0.49908 0.00509 -0.49974 0.00393 -0.50052 0.00347 C -0.50638 7.40741E-7 -0.49921 0.00463 -0.5052 -0.0007 C -0.50586 -0.00116 -0.50677 -0.00139 -0.50742 -0.00185 C -0.5082 -0.00278 -0.50885 -0.00394 -0.50963 -0.00463 C -0.51119 -0.00579 -0.51302 -0.00579 -0.51432 -0.00741 C -0.51757 -0.01111 -0.51562 -0.00972 -0.52044 -0.01134 C -0.52148 -0.01227 -0.52239 -0.0132 -0.52343 -0.01389 C -0.52408 -0.01458 -0.525 -0.01458 -0.52565 -0.01528 C -0.52773 -0.01713 -0.52864 -0.01898 -0.53033 -0.02199 C -0.53059 -0.02338 -0.53059 -0.02477 -0.53099 -0.02593 C -0.5332 -0.03171 -0.53385 -0.02963 -0.53789 -0.03125 C -0.53867 -0.03171 -0.53945 -0.03218 -0.54023 -0.03264 C -0.54088 -0.03403 -0.54153 -0.03565 -0.54244 -0.03657 C -0.54401 -0.03843 -0.55052 -0.03912 -0.55078 -0.03935 L -0.55299 -0.04051 " pathEditMode="relative" rAng="0" ptsTypes="AAAAAAAAAAAAAAAAAAAAAAAAAAAAAAAAAAAAAAAAAAAAAAAAAAAAAAAAAA">
                                      <p:cBhvr>
                                        <p:cTn id="29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1.85185E-6 C 0.00703 -0.03032 0.00326 -0.01759 0.01042 -0.03889 C 0.01341 -0.04768 0.0155 -0.05764 0.0194 -0.06551 C 0.01966 -0.06597 0.0263 -0.0787 0.02774 -0.08287 C 0.03034 -0.0912 0.03255 -0.09977 0.03516 -0.1081 C 0.03672 -0.11319 0.03854 -0.11805 0.04037 -0.12291 C 0.04102 -0.1243 0.04206 -0.12523 0.04271 -0.12685 C 0.04557 -0.13472 0.04805 -0.14305 0.05091 -0.15092 C 0.05313 -0.15671 0.05534 -0.1625 0.05768 -0.16828 C 0.05833 -0.16967 0.05925 -0.1706 0.0599 -0.17222 C 0.06354 -0.18102 0.06615 -0.1912 0.07044 -0.19884 C 0.07096 -0.2 0.10391 -0.2493 0.1086 -0.25092 L 0.12891 -0.25764 C 0.13112 -0.25949 0.1332 -0.26227 0.13568 -0.26296 C 0.15208 -0.26782 0.1612 -0.2669 0.17695 -0.2669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9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0.00023 C 0.00091 -0.00371 0.00182 -0.00764 0.00299 -0.01111 C 0.00351 -0.01273 0.00468 -0.01366 0.00533 -0.01505 C 0.00625 -0.01713 0.00677 -0.01968 0.00755 -0.02199 C 0.00807 -0.02338 0.00872 -0.02454 0.00911 -0.02593 C 0.00963 -0.02778 0.01002 -0.02963 0.01067 -0.03148 C 0.01132 -0.03334 0.01224 -0.03496 0.01289 -0.03681 C 0.01354 -0.0382 0.01393 -0.03959 0.01445 -0.04097 C 0.01458 -0.0419 0.01549 -0.04908 0.01601 -0.05046 C 0.0164 -0.05162 0.01705 -0.05232 0.01757 -0.05324 C 0.02382 -0.06667 0.01549 -0.04977 0.02213 -0.06551 C 0.02278 -0.0669 0.02382 -0.06806 0.02448 -0.06945 C 0.02591 -0.07338 0.02565 -0.07593 0.02747 -0.07917 C 0.02838 -0.08056 0.02955 -0.08171 0.03059 -0.0831 C 0.03138 -0.08542 0.03203 -0.08773 0.03281 -0.09005 C 0.03411 -0.09329 0.03489 -0.09283 0.03671 -0.09537 C 0.0375 -0.09653 0.03815 -0.09815 0.03893 -0.09954 C 0.03971 -0.10046 0.04062 -0.10116 0.04127 -0.10232 C 0.04244 -0.10417 0.04323 -0.10695 0.0444 -0.10903 C 0.05013 -0.12037 0.04648 -0.11134 0.04974 -0.11991 C 0.05 -0.1213 0.05 -0.12269 0.05052 -0.12408 C 0.05208 -0.12824 0.05416 -0.1294 0.05664 -0.13218 C 0.05768 -0.13334 0.05859 -0.13496 0.05963 -0.13634 C 0.06119 -0.1382 0.06289 -0.13935 0.06419 -0.14167 C 0.06471 -0.14259 0.06523 -0.14375 0.06575 -0.14445 C 0.06953 -0.14931 0.06992 -0.14931 0.07343 -0.15255 C 0.07474 -0.15949 0.07317 -0.1544 0.07643 -0.15949 C 0.07786 -0.16158 0.0789 -0.16412 0.08033 -0.16621 C 0.08398 -0.17153 0.08476 -0.17153 0.0888 -0.17431 C 0.08919 -0.1757 0.08958 -0.17732 0.09023 -0.17847 C 0.09088 -0.17963 0.09179 -0.18009 0.09257 -0.18125 C 0.09362 -0.18241 0.09466 -0.1838 0.09557 -0.18519 C 0.09739 -0.18796 0.09934 -0.19306 0.10169 -0.19468 C 0.10273 -0.1956 0.10377 -0.1956 0.10481 -0.19607 C 0.10559 -0.19653 0.10638 -0.19699 0.10716 -0.19746 C 0.11653 -0.20463 0.10481 -0.19607 0.1125 -0.20301 C 0.11315 -0.20347 0.11393 -0.20394 0.11471 -0.2044 C 0.11823 -0.20579 0.12096 -0.20625 0.12474 -0.20695 C 0.1263 -0.20787 0.12773 -0.20903 0.12929 -0.20972 C 0.13671 -0.21296 0.12747 -0.20903 0.13619 -0.2125 C 0.13724 -0.21296 0.13828 -0.21343 0.13932 -0.21389 C 0.1401 -0.21412 0.14075 -0.21482 0.14153 -0.21528 C 0.14336 -0.21574 0.14518 -0.21621 0.14687 -0.21644 C 0.1694 -0.21505 0.16119 -0.21528 0.17148 -0.21528 " pathEditMode="relative" rAng="0" ptsTypes="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8" grpId="0" animBg="1"/>
      <p:bldP spid="48" grpId="1" animBg="1"/>
      <p:bldP spid="60" grpId="1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91" y="3339737"/>
            <a:ext cx="6769956" cy="3104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3334924"/>
            <a:ext cx="6790943" cy="3114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3" y="3337653"/>
            <a:ext cx="6779044" cy="310877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3" y="3339692"/>
            <a:ext cx="6779044" cy="31087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9" y="290208"/>
            <a:ext cx="1082412" cy="1442920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13" y="3598170"/>
            <a:ext cx="1139951" cy="27477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92" y="2527698"/>
            <a:ext cx="1070472" cy="10704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24" y="3598171"/>
            <a:ext cx="982668" cy="27477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31" y="4903316"/>
            <a:ext cx="448368" cy="44836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44" y="2527698"/>
            <a:ext cx="1070472" cy="107047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88" y="194456"/>
            <a:ext cx="746454" cy="308169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660883" y="194691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86" y="2373866"/>
            <a:ext cx="871439" cy="871439"/>
          </a:xfrm>
          <a:prstGeom prst="rect">
            <a:avLst/>
          </a:prstGeom>
        </p:spPr>
      </p:pic>
      <p:sp>
        <p:nvSpPr>
          <p:cNvPr id="68" name="Bulle ronde 67"/>
          <p:cNvSpPr/>
          <p:nvPr/>
        </p:nvSpPr>
        <p:spPr>
          <a:xfrm>
            <a:off x="2945759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0x13c635b1ab74bab0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37467" y="1851291"/>
            <a:ext cx="2663292" cy="1039773"/>
            <a:chOff x="8588012" y="881666"/>
            <a:chExt cx="2663292" cy="103977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grpSp>
        <p:nvGrpSpPr>
          <p:cNvPr id="77" name="Groupe 76"/>
          <p:cNvGrpSpPr/>
          <p:nvPr/>
        </p:nvGrpSpPr>
        <p:grpSpPr>
          <a:xfrm>
            <a:off x="537467" y="1847535"/>
            <a:ext cx="2663292" cy="1039773"/>
            <a:chOff x="8588012" y="881666"/>
            <a:chExt cx="2663292" cy="1039773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sp>
        <p:nvSpPr>
          <p:cNvPr id="87" name="Bulle ronde 86"/>
          <p:cNvSpPr/>
          <p:nvPr/>
        </p:nvSpPr>
        <p:spPr>
          <a:xfrm>
            <a:off x="2945759" y="-26248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0x5e44a0b8cd0e4c5f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?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85" y="1081227"/>
            <a:ext cx="520115" cy="520115"/>
          </a:xfrm>
          <a:prstGeom prst="rect">
            <a:avLst/>
          </a:prstGeom>
        </p:spPr>
      </p:pic>
      <p:sp>
        <p:nvSpPr>
          <p:cNvPr id="89" name="Bulle ronde 88"/>
          <p:cNvSpPr/>
          <p:nvPr/>
        </p:nvSpPr>
        <p:spPr>
          <a:xfrm>
            <a:off x="2945759" y="-31536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0x5e44a0b8cd0e4c5f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427895" y="2624919"/>
            <a:ext cx="17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Model </a:t>
            </a:r>
            <a:r>
              <a:rPr lang="fr-FR" b="1" u="sng" dirty="0" err="1"/>
              <a:t>Trained</a:t>
            </a:r>
            <a:r>
              <a:rPr lang="fr-FR" b="1" u="sng" dirty="0"/>
              <a:t> !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4</a:t>
            </a:fld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81" y="4243101"/>
            <a:ext cx="1070472" cy="10704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18" y="4246245"/>
            <a:ext cx="1070472" cy="1070472"/>
          </a:xfrm>
          <a:prstGeom prst="rect">
            <a:avLst/>
          </a:prstGeom>
        </p:spPr>
      </p:pic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8958289" y="290208"/>
            <a:ext cx="3058510" cy="528253"/>
          </a:xfr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8958289" y="307480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Attack phase</a:t>
            </a:r>
          </a:p>
        </p:txBody>
      </p:sp>
      <p:sp>
        <p:nvSpPr>
          <p:cNvPr id="58" name="Bulle ronde 57"/>
          <p:cNvSpPr/>
          <p:nvPr/>
        </p:nvSpPr>
        <p:spPr>
          <a:xfrm>
            <a:off x="2945758" y="-24883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0xda1294ddc28b466b</a:t>
            </a:r>
          </a:p>
          <a:p>
            <a:r>
              <a:rPr lang="fr-FR" b="1" dirty="0">
                <a:solidFill>
                  <a:srgbClr val="FFFF00"/>
                </a:solidFill>
              </a:rPr>
              <a:t>Secret Key = 0x89e8f11831b71a05</a:t>
            </a:r>
          </a:p>
        </p:txBody>
      </p:sp>
      <p:sp>
        <p:nvSpPr>
          <p:cNvPr id="59" name="Bulle ronde 58"/>
          <p:cNvSpPr/>
          <p:nvPr/>
        </p:nvSpPr>
        <p:spPr>
          <a:xfrm>
            <a:off x="2945758" y="-29008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0x17130198f8adb9ab</a:t>
            </a:r>
          </a:p>
          <a:p>
            <a:r>
              <a:rPr lang="fr-FR" b="1" dirty="0">
                <a:solidFill>
                  <a:srgbClr val="00FFFF"/>
                </a:solidFill>
              </a:rPr>
              <a:t>Secret Key = 0x25404f9d6bcc3c68</a:t>
            </a:r>
          </a:p>
        </p:txBody>
      </p:sp>
    </p:spTree>
    <p:extLst>
      <p:ext uri="{BB962C8B-B14F-4D97-AF65-F5344CB8AC3E}">
        <p14:creationId xmlns:p14="http://schemas.microsoft.com/office/powerpoint/2010/main" val="8796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23 C -0.0043 0.00486 -0.00925 0.0081 -0.01276 0.01458 C -0.01458 0.01736 -0.01628 0.0206 -0.0181 0.02361 C -0.01927 0.02546 -0.0207 0.02731 -0.02188 0.02916 C -0.02292 0.03101 -0.02357 0.03402 -0.02487 0.03564 C -0.02617 0.03796 -0.028 0.03888 -0.0293 0.0412 C -0.03047 0.04282 -0.03125 0.04583 -0.03229 0.04768 L -0.04362 0.06759 C -0.04453 0.06944 -0.0457 0.07106 -0.04662 0.07314 C -0.05625 0.09351 -0.04401 0.06828 -0.05482 0.08888 C -0.06276 0.10439 -0.05456 0.08888 -0.06159 0.10763 C -0.06237 0.10972 -0.06354 0.11111 -0.06458 0.11296 C -0.06836 0.1331 -0.06367 0.10787 -0.06758 0.13032 C -0.06797 0.1331 -0.06836 0.13588 -0.06901 0.13842 C -0.06992 0.14166 -0.07123 0.14444 -0.07201 0.14768 C -0.07331 0.153 -0.07422 0.16388 -0.07513 0.16898 C -0.07539 0.17129 -0.07604 0.17338 -0.07656 0.17569 C -0.07734 0.1831 -0.07774 0.19097 -0.07878 0.19838 C -0.07995 0.20671 -0.0793 0.20185 -0.08112 0.21296 C -0.0819 0.22638 -0.08255 0.23078 -0.08112 0.24629 C -0.08073 0.24953 -0.07956 0.25254 -0.07878 0.25555 C -0.07852 0.25694 -0.07826 0.25833 -0.07813 0.25972 C -0.078 0.26157 -0.07774 0.28518 -0.07578 0.29027 C -0.07487 0.29305 -0.0737 0.2956 -0.07279 0.29838 C -0.07175 0.30185 -0.07136 0.30625 -0.06979 0.30902 C -0.0681 0.31203 -0.06706 0.31319 -0.06602 0.31689 C -0.06576 0.31828 -0.06563 0.31967 -0.06537 0.32106 C -0.06237 0.3331 -0.06498 0.31805 -0.06237 0.33703 L -0.06159 0.34236 C -0.06133 0.34421 -0.06107 0.34606 -0.06081 0.34768 C -0.06055 0.35254 -0.06068 0.3574 -0.06003 0.36226 C -0.0599 0.36388 -0.05899 0.36504 -0.05859 0.3662 C -0.05781 0.36851 -0.05703 0.37083 -0.05638 0.37291 C -0.05586 0.3743 -0.05547 0.37592 -0.05482 0.37708 C -0.05352 0.37939 -0.05208 0.38009 -0.05026 0.38101 L -0.04727 0.3824 C -0.04076 0.39004 -0.0513 0.378 -0.04063 0.38773 C -0.03958 0.38842 -0.03854 0.38958 -0.03763 0.39027 C -0.03607 0.39143 -0.03438 0.39143 -0.03307 0.39305 C -0.02995 0.39675 -0.03151 0.39444 -0.02852 0.39953 C -0.02761 0.40463 -0.0405 0.39768 -0.03828 0.39976 " pathEditMode="relative" rAng="0" ptsTypes="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18519E-6 L -1.04167E-6 5.18519E-6 C -0.00234 0.00024 -0.00469 0.00047 -0.0069 0.00116 C -0.00781 0.0014 -0.00846 0.00232 -0.00924 0.00255 C -0.01224 0.00417 -0.01536 0.00533 -0.01849 0.00672 L -0.02148 0.00811 L -0.02461 0.0095 C -0.03112 0.01714 -0.02279 0.00788 -0.02917 0.01343 C -0.03503 0.01876 -0.02799 0.01413 -0.03372 0.0176 C -0.03451 0.01945 -0.03516 0.02153 -0.03607 0.02292 C -0.03672 0.02408 -0.03763 0.02477 -0.03828 0.0257 C -0.03919 0.02709 -0.03984 0.02848 -0.04063 0.02987 C -0.04193 0.03172 -0.04323 0.03334 -0.0444 0.03519 C -0.04557 0.03704 -0.04635 0.03936 -0.04753 0.04075 C -0.04987 0.04352 -0.0526 0.04515 -0.05521 0.04746 C -0.05625 0.04839 -0.05729 0.04908 -0.0582 0.05024 C -0.05898 0.05116 -0.05977 0.05186 -0.06055 0.05302 C -0.06107 0.05371 -0.06146 0.0551 -0.06211 0.05579 C -0.06276 0.05649 -0.06354 0.05649 -0.06432 0.05695 C -0.0651 0.05927 -0.06589 0.06158 -0.06667 0.0639 C -0.06784 0.06714 -0.06875 0.06968 -0.07044 0.072 C -0.07161 0.07362 -0.07305 0.07477 -0.07435 0.07616 C -0.07513 0.07802 -0.07565 0.0801 -0.07656 0.08149 C -0.07799 0.0838 -0.07969 0.08519 -0.08125 0.08704 C -0.08229 0.0882 -0.08333 0.08959 -0.08424 0.09098 C -0.08503 0.09237 -0.08568 0.09399 -0.08659 0.09515 C -0.08802 0.09723 -0.09115 0.1007 -0.09115 0.1007 C -0.09167 0.10186 -0.09232 0.10325 -0.09271 0.10464 C -0.09492 0.11552 -0.09219 0.10765 -0.09427 0.11552 C -0.09518 0.11922 -0.09727 0.1264 -0.09727 0.1264 C -0.10104 0.15302 -0.09727 0.12524 -0.09961 0.14422 C -0.09974 0.14607 -0.10013 0.14769 -0.10039 0.14954 C -0.10065 0.15325 -0.10091 0.15695 -0.10104 0.16042 C -0.10091 0.17686 -0.10065 0.19306 -0.10039 0.2095 C -0.10026 0.21413 -0.09961 0.24283 -0.09883 0.25163 C -0.09844 0.25533 -0.09792 0.25903 -0.09727 0.26251 L -0.09427 0.27894 C -0.09401 0.28033 -0.09362 0.28149 -0.09349 0.28288 C -0.09297 0.28612 -0.09258 0.28936 -0.09193 0.29237 C -0.09154 0.29399 -0.09089 0.29515 -0.09036 0.29653 C -0.08984 0.29931 -0.0888 0.30556 -0.08815 0.30741 C -0.0875 0.30903 -0.08659 0.31019 -0.08581 0.31158 C -0.08529 0.3139 -0.0849 0.31621 -0.08424 0.31829 C -0.08385 0.31945 -0.08307 0.31991 -0.08268 0.32107 C -0.08216 0.32315 -0.08268 0.32593 -0.08203 0.32778 C -0.08099 0.33056 -0.07917 0.33218 -0.07813 0.33473 C -0.07734 0.33658 -0.07409 0.34468 -0.07279 0.34561 L -0.07044 0.347 C -0.06745 0.35487 -0.07083 0.34746 -0.06589 0.35371 C -0.06497 0.35487 -0.06445 0.35649 -0.06354 0.35788 C -0.06159 0.36089 -0.06068 0.36089 -0.0582 0.3632 C -0.05742 0.36413 -0.05677 0.36528 -0.05599 0.36598 C -0.05443 0.36714 -0.05286 0.36783 -0.0513 0.36876 C -0.05052 0.36922 -0.04974 0.36922 -0.04909 0.37015 C -0.04831 0.37107 -0.04766 0.37223 -0.04674 0.37269 C -0.03867 0.37802 -0.04297 0.37269 -0.03763 0.37825 C -0.03672 0.37894 -0.03607 0.3801 -0.03529 0.38102 C -0.03451 0.38149 -0.03294 0.38241 -0.03294 0.38241 " pathEditMode="relative" ptsTypes="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6.2963E-6 L -2.08333E-6 6.2963E-6 C -0.00104 0.0044 -0.00209 0.00879 -0.00313 0.01343 C -0.00352 0.01528 -0.00417 0.0169 -0.00456 0.01876 C -0.00521 0.0213 -0.00547 0.02431 -0.00612 0.02686 C -0.00677 0.02964 -0.00768 0.03218 -0.00834 0.03496 C -0.00899 0.03704 -0.00912 0.03959 -0.0099 0.04167 C -0.01068 0.04376 -0.01211 0.04491 -0.01289 0.047 C -0.01511 0.05209 -0.01732 0.05741 -0.01901 0.0632 C -0.01979 0.06598 -0.02045 0.06852 -0.02123 0.0713 C -0.02266 0.07593 -0.02448 0.0801 -0.02578 0.08473 C -0.0263 0.08658 -0.02657 0.08866 -0.02735 0.09005 C -0.0375 0.11089 -0.02409 0.07732 -0.0349 0.10348 C -0.03581 0.10579 -0.03633 0.10811 -0.03724 0.11019 C -0.04571 0.13079 -0.04063 0.11714 -0.04558 0.12917 C -0.0461 0.13056 -0.04662 0.13172 -0.04701 0.13311 C -0.04766 0.13496 -0.04779 0.13727 -0.04857 0.13866 C -0.04909 0.13959 -0.05 0.13959 -0.05078 0.13982 C -0.05339 0.14908 -0.053 0.1463 -0.05391 0.16158 C -0.05391 0.16343 -0.0543 0.17616 -0.05534 0.18033 C -0.05599 0.18264 -0.0569 0.18473 -0.05768 0.18704 C -0.05873 0.19051 -0.05938 0.19445 -0.06068 0.19792 C -0.06172 0.20047 -0.06276 0.20325 -0.06367 0.20579 C -0.06953 0.22292 -0.06146 0.20139 -0.06667 0.21528 C -0.06693 0.21667 -0.06719 0.21806 -0.06745 0.21945 C -0.06797 0.22153 -0.06862 0.22385 -0.06901 0.22616 C -0.0694 0.22917 -0.0694 0.23241 -0.06979 0.23542 C -0.06992 0.23727 -0.07032 0.23913 -0.07058 0.24098 C -0.07084 0.24422 -0.07123 0.2507 -0.07201 0.2544 C -0.0724 0.25626 -0.07305 0.25788 -0.07357 0.25973 C -0.07552 0.27362 -0.07292 0.25649 -0.07578 0.27061 C -0.07617 0.27223 -0.07617 0.27408 -0.07657 0.27593 C -0.07696 0.27778 -0.07774 0.2794 -0.07813 0.28126 C -0.08021 0.29121 -0.07735 0.28264 -0.08034 0.29075 L -0.0819 0.30417 C -0.08216 0.30649 -0.08242 0.30857 -0.08268 0.31089 L -0.08334 0.32038 C -0.08321 0.32894 -0.08347 0.33751 -0.08268 0.34584 C -0.08242 0.34815 -0.08125 0.34954 -0.08034 0.35139 C -0.07943 0.35325 -0.07826 0.35487 -0.07735 0.35672 C -0.07396 0.36366 -0.07787 0.35834 -0.07357 0.36343 C -0.07214 0.36737 -0.06849 0.37709 -0.06745 0.37825 L -0.06524 0.38102 C -0.06367 0.39214 -0.06563 0.39098 -0.06146 0.39306 C -0.06042 0.39352 -0.05938 0.39399 -0.05834 0.39445 C -0.05534 0.39538 -0.04935 0.39723 -0.04935 0.39723 C -0.04375 0.39676 -0.03815 0.397 -0.03268 0.39584 C -0.02943 0.39514 -0.02956 0.39468 -0.02956 0.39167 " pathEditMode="relative" ptsTypes="A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022E-16 L 0.09636 0.0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4.79167E-6 0.00023 C -0.00105 0.0044 -0.00209 0.0088 -0.00313 0.01342 C -0.00352 0.01528 -0.00417 0.0169 -0.00456 0.01875 C -0.00521 0.0213 -0.00547 0.0243 -0.00612 0.02685 C -0.00678 0.02963 -0.00769 0.03217 -0.00834 0.03495 C -0.00899 0.03704 -0.00912 0.03958 -0.0099 0.04167 C -0.01068 0.04375 -0.01211 0.04491 -0.0129 0.04699 C -0.01511 0.05208 -0.01732 0.05741 -0.01902 0.06319 C -0.0198 0.06597 -0.02045 0.06852 -0.02123 0.0713 C -0.02266 0.07592 -0.02448 0.08009 -0.02579 0.08472 C -0.02631 0.08657 -0.02657 0.08866 -0.02735 0.09005 C -0.0375 0.11088 -0.02409 0.07731 -0.0349 0.10347 C -0.03581 0.10579 -0.03633 0.1081 -0.03724 0.11018 C -0.04571 0.13079 -0.04063 0.11713 -0.04558 0.12917 C -0.0461 0.13055 -0.04662 0.13171 -0.04701 0.1331 C -0.04766 0.13495 -0.04779 0.13727 -0.04857 0.13866 C -0.04909 0.13958 -0.05 0.13958 -0.05079 0.13981 C -0.05339 0.14907 -0.053 0.1463 -0.05391 0.16157 C -0.05391 0.16342 -0.0543 0.17616 -0.05534 0.18032 C -0.05599 0.18264 -0.05691 0.18472 -0.05769 0.18704 C -0.05873 0.19051 -0.05938 0.19444 -0.06068 0.19792 C -0.06172 0.20046 -0.06277 0.20324 -0.06368 0.20579 C -0.06954 0.22292 -0.06146 0.20139 -0.06667 0.21528 C -0.06693 0.21667 -0.06719 0.21805 -0.06745 0.21944 C -0.06797 0.22153 -0.06862 0.22384 -0.06902 0.22616 C -0.06941 0.22917 -0.06941 0.23241 -0.0698 0.23542 C -0.06993 0.23727 -0.07032 0.23912 -0.07058 0.24097 C -0.07084 0.24421 -0.07123 0.25069 -0.07201 0.2544 C -0.0724 0.25625 -0.07305 0.25787 -0.07357 0.25972 C -0.07553 0.27361 -0.07292 0.25648 -0.07579 0.2706 C -0.07618 0.27222 -0.07618 0.27407 -0.07657 0.27592 C -0.07696 0.27778 -0.07774 0.2794 -0.07813 0.28125 C -0.08021 0.2912 -0.07735 0.28264 -0.08034 0.29074 L -0.08191 0.30417 C -0.08217 0.30648 -0.08243 0.30856 -0.08269 0.31088 L -0.08334 0.32037 C -0.08321 0.32893 -0.08347 0.3375 -0.08269 0.34583 C -0.08243 0.34815 -0.08125 0.34954 -0.08034 0.35139 C -0.07943 0.35324 -0.07826 0.35486 -0.07735 0.35671 C -0.07396 0.36366 -0.07787 0.35833 -0.07357 0.36342 C -0.07214 0.36736 -0.06849 0.37708 -0.06745 0.37824 L -0.06524 0.38102 C -0.06368 0.39213 -0.06563 0.39097 -0.06146 0.39305 C -0.06042 0.39352 -0.05938 0.39398 -0.05834 0.39444 C -0.05534 0.39537 -0.04935 0.39722 -0.04935 0.39745 C -0.04375 0.39676 -0.03816 0.39699 -0.03269 0.39583 C -0.02943 0.39514 -0.02956 0.39467 -0.02956 0.39167 " pathEditMode="relative" rAng="0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87" grpId="0" animBg="1"/>
      <p:bldP spid="87" grpId="1" animBg="1"/>
      <p:bldP spid="87" grpId="2" animBg="1"/>
      <p:bldP spid="89" grpId="0" animBg="1"/>
      <p:bldP spid="37" grpId="0"/>
      <p:bldP spid="37" grpId="1"/>
      <p:bldP spid="56" grpId="0" animBg="1"/>
      <p:bldP spid="56" grpId="1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classical</a:t>
            </a:r>
            <a:r>
              <a:rPr lang="fr-FR" b="1" dirty="0"/>
              <a:t> </a:t>
            </a:r>
            <a:r>
              <a:rPr lang="fr-FR" b="1" dirty="0" err="1"/>
              <a:t>learning</a:t>
            </a:r>
            <a:r>
              <a:rPr lang="fr-FR" b="1" dirty="0"/>
              <a:t> </a:t>
            </a:r>
            <a:r>
              <a:rPr lang="fr-FR" b="1" dirty="0" err="1"/>
              <a:t>metric</a:t>
            </a:r>
            <a:r>
              <a:rPr lang="fr-FR" b="1" dirty="0"/>
              <a:t> </a:t>
            </a:r>
            <a:r>
              <a:rPr lang="fr-FR" b="1" dirty="0" err="1"/>
              <a:t>used</a:t>
            </a:r>
            <a:r>
              <a:rPr lang="fr-FR" b="1" dirty="0"/>
              <a:t> in DL-SCA?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3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79">
            <a:extLst>
              <a:ext uri="{FF2B5EF4-FFF2-40B4-BE49-F238E27FC236}">
                <a16:creationId xmlns:a16="http://schemas.microsoft.com/office/drawing/2014/main" id="{532B105B-22D3-4154-B64F-590757A83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014" y="3479542"/>
            <a:ext cx="5129524" cy="2352327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31B4C631-9E91-4035-98D8-B8B5A82A5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849" y="3472620"/>
            <a:ext cx="5129523" cy="235232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65576E2D-A522-4119-8EA5-4EF534727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689" y="3479541"/>
            <a:ext cx="5129523" cy="2352326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EC201EBC-7014-4BAA-AD0C-89ACF6277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851" y="3486462"/>
            <a:ext cx="5129521" cy="235232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74" y="3479540"/>
            <a:ext cx="5129524" cy="2352329"/>
          </a:xfrm>
          <a:prstGeom prst="rect">
            <a:avLst/>
          </a:prstGeom>
        </p:spPr>
      </p:pic>
      <p:sp>
        <p:nvSpPr>
          <p:cNvPr id="58" name="Bulle ronde 57"/>
          <p:cNvSpPr/>
          <p:nvPr/>
        </p:nvSpPr>
        <p:spPr>
          <a:xfrm>
            <a:off x="3031349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FFFF00"/>
                </a:solidFill>
              </a:rPr>
              <a:t>Plaintext</a:t>
            </a:r>
            <a:r>
              <a:rPr lang="fr-FR" b="1" dirty="0">
                <a:solidFill>
                  <a:srgbClr val="FFFF00"/>
                </a:solidFill>
              </a:rPr>
              <a:t> = 0xda1294ddc28b466b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60" name="Bulle ronde 59"/>
          <p:cNvSpPr/>
          <p:nvPr/>
        </p:nvSpPr>
        <p:spPr>
          <a:xfrm>
            <a:off x="3018024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00B0F0"/>
                </a:solidFill>
              </a:rPr>
              <a:t>Plaintext</a:t>
            </a:r>
            <a:r>
              <a:rPr lang="fr-FR" b="1" dirty="0">
                <a:solidFill>
                  <a:srgbClr val="00B0F0"/>
                </a:solidFill>
              </a:rPr>
              <a:t> = 0x17130198f8adb9ab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67" name="Bulle ronde 66"/>
          <p:cNvSpPr/>
          <p:nvPr/>
        </p:nvSpPr>
        <p:spPr>
          <a:xfrm>
            <a:off x="3004699" y="5872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F000F0"/>
                </a:solidFill>
              </a:rPr>
              <a:t>Plaintext</a:t>
            </a:r>
            <a:r>
              <a:rPr lang="fr-FR" b="1" dirty="0">
                <a:solidFill>
                  <a:srgbClr val="F000F0"/>
                </a:solidFill>
              </a:rPr>
              <a:t> = 0xac42d64ea1102567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6" y="438626"/>
            <a:ext cx="859737" cy="1146083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660883" y="172150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36" y="2492794"/>
            <a:ext cx="871439" cy="87143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6</a:t>
            </a:fld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699449" y="1721507"/>
            <a:ext cx="2592441" cy="1233045"/>
            <a:chOff x="151595" y="2939967"/>
            <a:chExt cx="3408784" cy="133847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39967"/>
              <a:ext cx="3408784" cy="1330962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3723"/>
              <a:ext cx="3408784" cy="1330962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7479"/>
              <a:ext cx="3408784" cy="1330962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5" y="2943740"/>
              <a:ext cx="3408784" cy="133096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055100" y="4300220"/>
            <a:ext cx="474689" cy="1056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9628496" y="3914140"/>
            <a:ext cx="474689" cy="1442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0193020" y="4917232"/>
            <a:ext cx="474689" cy="4396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10757545" y="5163820"/>
            <a:ext cx="474022" cy="19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11322068" y="4076700"/>
            <a:ext cx="474689" cy="1280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92" y="4505493"/>
            <a:ext cx="355484" cy="3554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73" y="3522407"/>
            <a:ext cx="356400" cy="3564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59" y="3902945"/>
            <a:ext cx="356400" cy="3564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88" y="4751540"/>
            <a:ext cx="356400" cy="3564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212" y="3657740"/>
            <a:ext cx="356400" cy="3564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9BC73640-B310-4F7C-82EE-02156959F7F0}"/>
              </a:ext>
            </a:extLst>
          </p:cNvPr>
          <p:cNvGrpSpPr/>
          <p:nvPr/>
        </p:nvGrpSpPr>
        <p:grpSpPr>
          <a:xfrm>
            <a:off x="648337" y="1747057"/>
            <a:ext cx="2633674" cy="1131882"/>
            <a:chOff x="-5328" y="4338320"/>
            <a:chExt cx="3772427" cy="147086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449D103-E1BD-44D6-B6C4-C4CF9EA5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9DF63E3B-9265-4A2A-A465-56F33C325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58BF58D4-7252-4446-AAF8-3C489D50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2636BB98-3675-4DAC-A2C1-CB2CC1C17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D9D2AA03-3C8F-453D-973B-962278B32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sp>
        <p:nvSpPr>
          <p:cNvPr id="73" name="Bulle ronde 66">
            <a:extLst>
              <a:ext uri="{FF2B5EF4-FFF2-40B4-BE49-F238E27FC236}">
                <a16:creationId xmlns:a16="http://schemas.microsoft.com/office/drawing/2014/main" id="{A5F06211-2356-4C52-B3EC-1E3A4DC6DB27}"/>
              </a:ext>
            </a:extLst>
          </p:cNvPr>
          <p:cNvSpPr/>
          <p:nvPr/>
        </p:nvSpPr>
        <p:spPr>
          <a:xfrm>
            <a:off x="2991374" y="32171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DC6E98"/>
                </a:solidFill>
              </a:rPr>
              <a:t>Plaintext</a:t>
            </a:r>
            <a:r>
              <a:rPr lang="fr-FR" b="1" dirty="0">
                <a:solidFill>
                  <a:srgbClr val="DC6E98"/>
                </a:solidFill>
              </a:rPr>
              <a:t> = 0xff321a45327864c3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0x89e8f11831b71a05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29F20CF-512E-4579-9C1E-473C3FC30618}"/>
              </a:ext>
            </a:extLst>
          </p:cNvPr>
          <p:cNvSpPr txBox="1"/>
          <p:nvPr/>
        </p:nvSpPr>
        <p:spPr>
          <a:xfrm>
            <a:off x="4720409" y="2840839"/>
            <a:ext cx="17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27F93B"/>
                </a:solidFill>
              </a:rPr>
              <a:t>Model </a:t>
            </a:r>
            <a:r>
              <a:rPr lang="fr-FR" b="1" u="sng" dirty="0" err="1">
                <a:solidFill>
                  <a:srgbClr val="27F93B"/>
                </a:solidFill>
              </a:rPr>
              <a:t>Trained</a:t>
            </a:r>
            <a:r>
              <a:rPr lang="fr-FR" b="1" u="sng" dirty="0">
                <a:solidFill>
                  <a:srgbClr val="27F93B"/>
                </a:solidFill>
              </a:rPr>
              <a:t> !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A4C3F6E7-0764-4D0D-A5F4-3CA4896EF2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79" y="2850393"/>
            <a:ext cx="323310" cy="310896"/>
          </a:xfrm>
          <a:prstGeom prst="rect">
            <a:avLst/>
          </a:prstGeom>
        </p:spPr>
      </p:pic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1B95F380-37EC-407B-A4FE-88C5E7BC75F8}"/>
              </a:ext>
            </a:extLst>
          </p:cNvPr>
          <p:cNvSpPr/>
          <p:nvPr/>
        </p:nvSpPr>
        <p:spPr>
          <a:xfrm rot="10800000">
            <a:off x="10252163" y="2807894"/>
            <a:ext cx="356400" cy="548614"/>
          </a:xfrm>
          <a:prstGeom prst="downArrow">
            <a:avLst/>
          </a:prstGeom>
          <a:solidFill>
            <a:srgbClr val="27F9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9630717" y="4014139"/>
            <a:ext cx="471802" cy="13381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Rectangle 86"/>
          <p:cNvSpPr/>
          <p:nvPr/>
        </p:nvSpPr>
        <p:spPr>
          <a:xfrm>
            <a:off x="9055100" y="4379594"/>
            <a:ext cx="474689" cy="9772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Rectangle 87"/>
          <p:cNvSpPr/>
          <p:nvPr/>
        </p:nvSpPr>
        <p:spPr>
          <a:xfrm>
            <a:off x="10757545" y="5194935"/>
            <a:ext cx="474022" cy="157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Rectangle 88"/>
          <p:cNvSpPr/>
          <p:nvPr/>
        </p:nvSpPr>
        <p:spPr>
          <a:xfrm>
            <a:off x="11321402" y="4168140"/>
            <a:ext cx="474689" cy="1188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0" name="Rectangle 89"/>
          <p:cNvSpPr/>
          <p:nvPr/>
        </p:nvSpPr>
        <p:spPr>
          <a:xfrm>
            <a:off x="9055100" y="4477278"/>
            <a:ext cx="474689" cy="8795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9630717" y="4110581"/>
            <a:ext cx="471802" cy="12485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10757545" y="5246370"/>
            <a:ext cx="474022" cy="112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Rectangle 92"/>
          <p:cNvSpPr/>
          <p:nvPr/>
        </p:nvSpPr>
        <p:spPr>
          <a:xfrm>
            <a:off x="11321402" y="4300220"/>
            <a:ext cx="474689" cy="10566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9055100" y="4615815"/>
            <a:ext cx="474689" cy="7433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9630717" y="4300220"/>
            <a:ext cx="471802" cy="10532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Rectangle 95"/>
          <p:cNvSpPr/>
          <p:nvPr/>
        </p:nvSpPr>
        <p:spPr>
          <a:xfrm>
            <a:off x="11321402" y="4459604"/>
            <a:ext cx="474689" cy="899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7" name="Rectangle 96"/>
          <p:cNvSpPr/>
          <p:nvPr/>
        </p:nvSpPr>
        <p:spPr>
          <a:xfrm>
            <a:off x="10193018" y="4800601"/>
            <a:ext cx="474689" cy="556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Rectangle 97"/>
          <p:cNvSpPr/>
          <p:nvPr/>
        </p:nvSpPr>
        <p:spPr>
          <a:xfrm>
            <a:off x="10193017" y="4591050"/>
            <a:ext cx="474689" cy="7680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" name="Rectangle 98"/>
          <p:cNvSpPr/>
          <p:nvPr/>
        </p:nvSpPr>
        <p:spPr>
          <a:xfrm>
            <a:off x="10193016" y="4168140"/>
            <a:ext cx="474689" cy="1190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Titre 1"/>
          <p:cNvSpPr txBox="1">
            <a:spLocks/>
          </p:cNvSpPr>
          <p:nvPr/>
        </p:nvSpPr>
        <p:spPr>
          <a:xfrm>
            <a:off x="8958289" y="307480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86" name="Titre 1"/>
          <p:cNvSpPr txBox="1">
            <a:spLocks/>
          </p:cNvSpPr>
          <p:nvPr/>
        </p:nvSpPr>
        <p:spPr>
          <a:xfrm>
            <a:off x="9181194" y="1029045"/>
            <a:ext cx="2612700" cy="43915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Cross-</a:t>
            </a:r>
            <a:r>
              <a:rPr lang="fr-FR" sz="2000" b="1" dirty="0" err="1">
                <a:solidFill>
                  <a:schemeClr val="tx1"/>
                </a:solidFill>
              </a:rPr>
              <a:t>Entropy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96" y="5925940"/>
            <a:ext cx="6606608" cy="861022"/>
          </a:xfrm>
          <a:prstGeom prst="rect">
            <a:avLst/>
          </a:prstGeom>
        </p:spPr>
      </p:pic>
      <p:sp>
        <p:nvSpPr>
          <p:cNvPr id="106" name="Rectangle à coins arrondis 105"/>
          <p:cNvSpPr/>
          <p:nvPr/>
        </p:nvSpPr>
        <p:spPr>
          <a:xfrm>
            <a:off x="6799519" y="5889344"/>
            <a:ext cx="2547115" cy="934011"/>
          </a:xfrm>
          <a:prstGeom prst="roundRect">
            <a:avLst/>
          </a:prstGeom>
          <a:noFill/>
          <a:ln w="28575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en angle 24"/>
          <p:cNvCxnSpPr>
            <a:stCxn id="106" idx="3"/>
            <a:endCxn id="99" idx="2"/>
          </p:cNvCxnSpPr>
          <p:nvPr/>
        </p:nvCxnSpPr>
        <p:spPr>
          <a:xfrm flipV="1">
            <a:off x="9346634" y="5359124"/>
            <a:ext cx="1083727" cy="997226"/>
          </a:xfrm>
          <a:prstGeom prst="bentConnector2">
            <a:avLst/>
          </a:prstGeom>
          <a:ln w="38100">
            <a:solidFill>
              <a:srgbClr val="362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177896" y="5532082"/>
            <a:ext cx="18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3621FF"/>
                </a:solidFill>
              </a:rPr>
              <a:t>Softmax</a:t>
            </a:r>
            <a:r>
              <a:rPr lang="fr-FR" b="1" dirty="0">
                <a:solidFill>
                  <a:srgbClr val="3621FF"/>
                </a:solidFill>
              </a:rPr>
              <a:t> </a:t>
            </a:r>
            <a:r>
              <a:rPr lang="fr-FR" b="1" dirty="0" err="1">
                <a:solidFill>
                  <a:srgbClr val="3621FF"/>
                </a:solidFill>
              </a:rPr>
              <a:t>function</a:t>
            </a:r>
            <a:endParaRPr lang="fr-FR" b="1" dirty="0">
              <a:solidFill>
                <a:srgbClr val="3621FF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62" y="3285172"/>
            <a:ext cx="1765780" cy="23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2431 L 0.00299 -0.02431 C 0.0013 -0.01505 -0.00143 -0.00579 -0.00195 0.00393 C -0.00234 0.01064 -0.00261 0.01713 -0.00326 0.02361 C -0.00339 0.02592 -0.00417 0.028 -0.00443 0.03032 C -0.01068 0.07453 -0.00339 0.02824 -0.00938 0.06527 C -0.01016 0.09074 -0.01081 0.1162 -0.01185 0.14166 C -0.01211 0.14838 -0.01302 0.16574 -0.0155 0.17245 L -0.01797 0.17893 C -0.01836 0.18101 -0.01888 0.18333 -0.01927 0.18541 C -0.01966 0.18842 -0.01953 0.19166 -0.02044 0.19421 C -0.02123 0.19652 -0.02292 0.19722 -0.02409 0.19861 C -0.025 0.20509 -0.02591 0.2118 -0.02656 0.21828 C -0.02708 0.22268 -0.02734 0.22708 -0.02787 0.23148 C -0.02852 0.23726 -0.02995 0.24143 -0.03151 0.24675 C -0.03216 0.25115 -0.03529 0.27453 -0.03646 0.27963 C -0.03698 0.28194 -0.03802 0.28379 -0.03893 0.28611 C -0.03932 0.29259 -0.03945 0.2993 -0.04011 0.30578 C -0.04037 0.3081 -0.04102 0.31018 -0.04141 0.31226 C -0.0418 0.31597 -0.04219 0.31967 -0.04258 0.32314 C -0.04388 0.35972 -0.04375 0.34652 -0.04375 0.36273 " pathEditMode="relative" ptsTypes="AAAAAAAAAAAAAAAAAAA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2801 L -0.0043 -0.02801 C -0.00482 -0.01366 -0.00495 0.00116 -0.0056 0.01551 C -0.00573 0.01852 -0.00612 0.02153 -0.00677 0.02431 C -0.00742 0.02685 -0.00846 0.0287 -0.00925 0.03079 C -0.01016 0.0382 -0.01107 0.04537 -0.01172 0.05278 C -0.01615 0.10208 -0.01055 0.05139 -0.01419 0.08333 C -0.01498 0.09861 -0.01537 0.11412 -0.01667 0.12917 C -0.01706 0.1338 -0.01849 0.13796 -0.01914 0.14236 C -0.02227 0.16134 -0.02044 0.15278 -0.02409 0.16852 C -0.02448 0.17361 -0.02474 0.17894 -0.02526 0.1838 C -0.02552 0.18611 -0.02617 0.1882 -0.02656 0.19051 C -0.02748 0.19699 -0.02839 0.20347 -0.02904 0.21019 C -0.03281 0.25232 -0.02813 0.23357 -0.03386 0.25394 C -0.03438 0.25741 -0.03464 0.26111 -0.03516 0.26482 C -0.03581 0.26921 -0.03698 0.27338 -0.03763 0.27778 C -0.03802 0.28079 -0.03828 0.2838 -0.0388 0.28658 C -0.03945 0.28958 -0.0405 0.29236 -0.04128 0.29537 C -0.04219 0.30116 -0.0431 0.30695 -0.04375 0.31296 C -0.04466 0.32037 -0.04505 0.32523 -0.04623 0.33264 C -0.04662 0.33472 -0.04701 0.33681 -0.0474 0.33912 C -0.04701 0.3412 -0.04701 0.34375 -0.04623 0.3456 C -0.04531 0.34769 -0.04375 0.34838 -0.04258 0.35 C -0.04206 0.3507 -0.04167 0.35139 -0.04128 0.35232 " pathEditMode="relative" ptsTypes="AAAAAAAAAAAAAAAAAAAAAAAA">
                                      <p:cBhvr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6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9" dur="6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2" dur="6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4.79167E-6 -3.33333E-6 L -0.00013 0.01783 " pathEditMode="relative" rAng="0" ptsTypes="AA">
                                      <p:cBhvr>
                                        <p:cTn id="1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8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1.25E-6 1.11111E-6 L 0.00026 0.01643 " pathEditMode="relative" rAng="0" ptsTypes="AA">
                                      <p:cBhvr>
                                        <p:cTn id="167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3.125E-6 7.40741E-7 L 0.00026 0.02245 " pathEditMode="relative" rAng="0" ptsTypes="AA">
                                      <p:cBhvr>
                                        <p:cTn id="16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1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2.91667E-6 1.11022E-16 L -0.00026 0.01273 " pathEditMode="relative" rAng="0" ptsTypes="AA">
                                      <p:cBhvr>
                                        <p:cTn id="171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5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4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2.5E-6 -3.7037E-7 L 0.00026 -0.01227 " pathEditMode="relative" rAng="0" ptsTypes="AA">
                                      <p:cBhvr>
                                        <p:cTn id="17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2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6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593 L -0.04492 0.35185 " pathEditMode="relative" ptsTypes="AA">
                                      <p:cBhvr>
                                        <p:cTn id="2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2" dur="6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5" dur="6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8" dur="6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1" dur="6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26 0.01643 L -1.25E-6 0.03194 " pathEditMode="relative" rAng="0" ptsTypes="AA">
                                      <p:cBhvr>
                                        <p:cTn id="234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64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26 0.01273 L -2.91667E-6 0.02014 " pathEditMode="relative" rAng="0" ptsTypes="AA">
                                      <p:cBhvr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13 0.01783 L -0.00013 0.03473 " pathEditMode="relative" rAng="0" ptsTypes="AA">
                                      <p:cBhvr>
                                        <p:cTn id="23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26 0.02245 L 0.00104 0.04375 " pathEditMode="relative" rAng="0" ptsTypes="AA">
                                      <p:cBhvr>
                                        <p:cTn id="240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65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026 -0.01227 L 0.00156 -0.04421 " pathEditMode="relative" rAng="0" ptsTypes="AA">
                                      <p:cBhvr>
                                        <p:cTn id="24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597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2477 L -0.0418 0.34467 " pathEditMode="relative" ptsTypes="AA">
                                      <p:cBhvr>
                                        <p:cTn id="2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9" dur="6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2" dur="6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5" dur="6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25E-6 0.03194 L -0.00013 0.05185 " pathEditMode="relative" rAng="0" ptsTypes="AA">
                                      <p:cBhvr>
                                        <p:cTn id="298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95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13 0.03473 L -0.00052 0.05973 " pathEditMode="relative" rAng="0" ptsTypes="AA">
                                      <p:cBhvr>
                                        <p:cTn id="30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25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104 0.04375 L 0.00091 0.06412 " pathEditMode="relative" rAng="0" ptsTypes="AA">
                                      <p:cBhvr>
                                        <p:cTn id="302" dur="6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19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156 -0.04421 L 0.00156 -0.10116 " pathEditMode="relative" rAng="0" ptsTypes="AA">
                                      <p:cBhvr>
                                        <p:cTn id="304" dur="6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7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7" grpId="0" animBg="1"/>
      <p:bldP spid="7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73" grpId="0" animBg="1"/>
      <p:bldP spid="73" grpId="1" animBg="1"/>
      <p:bldP spid="79" grpId="0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83" grpId="0" animBg="1"/>
      <p:bldP spid="83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78" grpId="0" animBg="1"/>
      <p:bldP spid="78" grpId="1" animBg="1"/>
      <p:bldP spid="86" grpId="0" animBg="1"/>
      <p:bldP spid="86" grpId="1" animBg="1"/>
      <p:bldP spid="106" grpId="0" animBg="1"/>
      <p:bldP spid="106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How </a:t>
            </a:r>
            <a:r>
              <a:rPr lang="fr-FR" b="1" dirty="0" err="1"/>
              <a:t>should</a:t>
            </a:r>
            <a:r>
              <a:rPr lang="fr-FR" b="1" dirty="0"/>
              <a:t> the </a:t>
            </a:r>
            <a:r>
              <a:rPr lang="fr-FR" b="1" dirty="0" err="1"/>
              <a:t>loss</a:t>
            </a:r>
            <a:r>
              <a:rPr lang="fr-FR" b="1" dirty="0"/>
              <a:t> </a:t>
            </a:r>
            <a:r>
              <a:rPr lang="fr-FR" b="1" dirty="0" err="1"/>
              <a:t>function</a:t>
            </a:r>
            <a:r>
              <a:rPr lang="fr-FR" b="1" dirty="0"/>
              <a:t>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/>
              <a:t>minimized?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67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39143" y="559833"/>
                <a:ext cx="10958807" cy="201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Gradient descent is an iterative minimization algorithm which consists in computing the gradient of the loss function in order to monitor the trainable parameters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𝐶𝐶𝐸</m:t>
                        </m:r>
                      </m:sub>
                    </m:sSub>
                  </m:oMath>
                </a14:m>
                <a:r>
                  <a:rPr lang="en-US" sz="2400" dirty="0"/>
                  <a:t> is minimized.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𝐿𝐿𝐿𝐿𝐿𝐿𝐿𝐿𝐿𝐿𝐿𝐿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43" y="559833"/>
                <a:ext cx="10958807" cy="2014719"/>
              </a:xfrm>
              <a:prstGeom prst="rect">
                <a:avLst/>
              </a:prstGeom>
              <a:blipFill>
                <a:blip r:embed="rId3"/>
                <a:stretch>
                  <a:fillRect l="-890" t="-24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à coins arrondis 3"/>
          <p:cNvSpPr/>
          <p:nvPr/>
        </p:nvSpPr>
        <p:spPr>
          <a:xfrm>
            <a:off x="6610911" y="1887555"/>
            <a:ext cx="5089676" cy="7236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50505" y="1474237"/>
            <a:ext cx="112527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endParaRPr lang="fr-FR" sz="2400" dirty="0"/>
          </a:p>
          <a:p>
            <a:pPr marL="457200" indent="-457200">
              <a:buAutoNum type="arabicParenR"/>
            </a:pPr>
            <a:endParaRPr lang="fr-FR" sz="2400" dirty="0"/>
          </a:p>
          <a:p>
            <a:pPr marL="457200" indent="-457200">
              <a:buAutoNum type="arabicParenR"/>
            </a:pPr>
            <a:endParaRPr lang="fr-FR" sz="2400" dirty="0"/>
          </a:p>
          <a:p>
            <a:pPr marL="457200" indent="-457200">
              <a:buAutoNum type="arabicParenR"/>
            </a:pPr>
            <a:endParaRPr lang="fr-FR" sz="2400" dirty="0"/>
          </a:p>
          <a:p>
            <a:pPr marL="457200" indent="-457200">
              <a:buAutoNum type="arabicParenR"/>
            </a:pPr>
            <a:endParaRPr lang="fr-FR" sz="2400" dirty="0"/>
          </a:p>
          <a:p>
            <a:pPr marL="457200" indent="-457200">
              <a:buAutoNum type="arabicParenR"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5" y="3488954"/>
            <a:ext cx="3983422" cy="302812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807764" y="4058817"/>
            <a:ext cx="178032" cy="167951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07764" y="3742109"/>
                <a:ext cx="627031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764" y="3742109"/>
                <a:ext cx="627031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>
          <a:xfrm flipH="1">
            <a:off x="2743200" y="4132446"/>
            <a:ext cx="153581" cy="243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2542216" y="4364223"/>
            <a:ext cx="211933" cy="1709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344420" y="4504088"/>
            <a:ext cx="234078" cy="146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2168769" y="4615848"/>
            <a:ext cx="234078" cy="174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1965178" y="4761976"/>
            <a:ext cx="234078" cy="174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1818640" y="4914902"/>
            <a:ext cx="177025" cy="210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1681480" y="5093228"/>
            <a:ext cx="165108" cy="604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77576" y="3107038"/>
            <a:ext cx="165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Local Minimum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67" y="1879371"/>
            <a:ext cx="6606608" cy="861022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8702514" y="1632152"/>
            <a:ext cx="5089676" cy="1115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79" y="3488221"/>
            <a:ext cx="3983422" cy="3028120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>
          <a:xfrm>
            <a:off x="10502731" y="4365695"/>
            <a:ext cx="178032" cy="167951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502731" y="4048987"/>
                <a:ext cx="627031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731" y="4048987"/>
                <a:ext cx="627031" cy="380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avec flèche 32"/>
          <p:cNvCxnSpPr/>
          <p:nvPr/>
        </p:nvCxnSpPr>
        <p:spPr>
          <a:xfrm flipH="1">
            <a:off x="10460871" y="4447464"/>
            <a:ext cx="153581" cy="243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10394560" y="4624691"/>
            <a:ext cx="107170" cy="183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0394560" y="4790605"/>
            <a:ext cx="197187" cy="77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10565687" y="4856443"/>
            <a:ext cx="97530" cy="1932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10501730" y="5033304"/>
            <a:ext cx="153815" cy="120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10373817" y="5131345"/>
            <a:ext cx="148655" cy="129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675411" y="301744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Global Minimum</a:t>
            </a:r>
          </a:p>
        </p:txBody>
      </p:sp>
      <p:sp>
        <p:nvSpPr>
          <p:cNvPr id="35" name="Rectangle à coins arrondis 34"/>
          <p:cNvSpPr/>
          <p:nvPr/>
        </p:nvSpPr>
        <p:spPr>
          <a:xfrm rot="5400000">
            <a:off x="3610032" y="4344965"/>
            <a:ext cx="2052240" cy="7165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 rot="5400000">
            <a:off x="10751137" y="4409968"/>
            <a:ext cx="2052240" cy="7165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15440" y="4558448"/>
                <a:ext cx="764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𝐶𝐶𝐸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440" y="4558448"/>
                <a:ext cx="764888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407453" y="4552944"/>
                <a:ext cx="764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𝐶𝐶𝐸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453" y="4552944"/>
                <a:ext cx="76488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/>
          <p:cNvSpPr txBox="1"/>
          <p:nvPr/>
        </p:nvSpPr>
        <p:spPr>
          <a:xfrm>
            <a:off x="5039661" y="5340730"/>
            <a:ext cx="21577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Optimization Error</a:t>
            </a:r>
          </a:p>
          <a:p>
            <a:endParaRPr lang="fr-FR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4709484" y="5167115"/>
            <a:ext cx="2712000" cy="754519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1" grpId="0" animBg="1"/>
      <p:bldP spid="32" grpId="0"/>
      <p:bldP spid="10" grpId="0"/>
      <p:bldP spid="38" grpId="0"/>
      <p:bldP spid="40" grpId="0"/>
      <p:bldP spid="40" grpId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0" y="0"/>
            <a:ext cx="12192000" cy="2410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9" y="3189031"/>
            <a:ext cx="10725150" cy="201318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63" y="966648"/>
            <a:ext cx="7619337" cy="1328923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5766817" y="3732979"/>
            <a:ext cx="148208" cy="2862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Espace réservé du conten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032" y="60843"/>
                <a:ext cx="11846768" cy="1328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/>
                  <a:t>Goal</a:t>
                </a:r>
              </a:p>
              <a:p>
                <a:pPr marL="0" indent="0">
                  <a:buNone/>
                </a:pPr>
                <a:r>
                  <a:rPr lang="fr-FR" sz="2400" dirty="0" err="1"/>
                  <a:t>Find</a:t>
                </a:r>
                <a:r>
                  <a:rPr lang="fr-FR" sz="2400" dirty="0"/>
                  <a:t>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that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maximizes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Success</a:t>
                </a:r>
                <a:r>
                  <a:rPr lang="fr-FR" sz="2400" dirty="0"/>
                  <a:t> Rate for a minimum </a:t>
                </a:r>
                <a:r>
                  <a:rPr lang="fr-FR" sz="2400" dirty="0" err="1"/>
                  <a:t>number</a:t>
                </a:r>
                <a:r>
                  <a:rPr lang="fr-FR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400" dirty="0"/>
                  <a:t> traces:</a:t>
                </a:r>
              </a:p>
            </p:txBody>
          </p:sp>
        </mc:Choice>
        <mc:Fallback xmlns="">
          <p:sp>
            <p:nvSpPr>
              <p:cNvPr id="45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032" y="60843"/>
                <a:ext cx="11846768" cy="1328923"/>
              </a:xfrm>
              <a:blipFill>
                <a:blip r:embed="rId5"/>
                <a:stretch>
                  <a:fillRect l="-1029" t="-77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à coins arrondis 49"/>
          <p:cNvSpPr/>
          <p:nvPr/>
        </p:nvSpPr>
        <p:spPr>
          <a:xfrm>
            <a:off x="4200525" y="4281174"/>
            <a:ext cx="7338914" cy="1029793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957539" y="3055534"/>
            <a:ext cx="7710586" cy="1076325"/>
          </a:xfrm>
          <a:prstGeom prst="roundRect">
            <a:avLst/>
          </a:prstGeom>
          <a:noFill/>
          <a:ln w="5715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space réservé du contenu 3"/>
          <p:cNvSpPr txBox="1">
            <a:spLocks/>
          </p:cNvSpPr>
          <p:nvPr/>
        </p:nvSpPr>
        <p:spPr>
          <a:xfrm>
            <a:off x="345232" y="2699149"/>
            <a:ext cx="11846768" cy="132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u="sng" dirty="0"/>
              <a:t>Gradient computation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3957539" y="4225299"/>
            <a:ext cx="7710586" cy="10763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37141" y="5963592"/>
            <a:ext cx="10810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ym typeface="Wingdings" panose="05000000000000000000" pitchFamily="2" charset="2"/>
              </a:rPr>
              <a:t>The </a:t>
            </a:r>
            <a:r>
              <a:rPr lang="fr-FR" sz="2200" dirty="0" err="1">
                <a:sym typeface="Wingdings" panose="05000000000000000000" pitchFamily="2" charset="2"/>
              </a:rPr>
              <a:t>penalization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induced</a:t>
            </a:r>
            <a:r>
              <a:rPr lang="fr-FR" sz="2200" dirty="0">
                <a:sym typeface="Wingdings" panose="05000000000000000000" pitchFamily="2" charset="2"/>
              </a:rPr>
              <a:t> by the CCE </a:t>
            </a:r>
            <a:r>
              <a:rPr lang="fr-FR" sz="2200" dirty="0" err="1">
                <a:sym typeface="Wingdings" panose="05000000000000000000" pitchFamily="2" charset="2"/>
              </a:rPr>
              <a:t>loss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function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does</a:t>
            </a:r>
            <a:r>
              <a:rPr lang="fr-FR" sz="2200" dirty="0">
                <a:sym typeface="Wingdings" panose="05000000000000000000" pitchFamily="2" charset="2"/>
              </a:rPr>
              <a:t> not </a:t>
            </a:r>
            <a:r>
              <a:rPr lang="fr-FR" sz="2200" dirty="0" err="1">
                <a:sym typeface="Wingdings" panose="05000000000000000000" pitchFamily="2" charset="2"/>
              </a:rPr>
              <a:t>perfectly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reflect</a:t>
            </a:r>
            <a:r>
              <a:rPr lang="fr-FR" sz="2200" dirty="0">
                <a:sym typeface="Wingdings" panose="05000000000000000000" pitchFamily="2" charset="2"/>
              </a:rPr>
              <a:t> the SR </a:t>
            </a:r>
            <a:r>
              <a:rPr lang="fr-FR" sz="2200" dirty="0" err="1">
                <a:sym typeface="Wingdings" panose="05000000000000000000" pitchFamily="2" charset="2"/>
              </a:rPr>
              <a:t>behaviour</a:t>
            </a:r>
            <a:endParaRPr lang="fr-FR" sz="2200" dirty="0"/>
          </a:p>
        </p:txBody>
      </p:sp>
      <p:grpSp>
        <p:nvGrpSpPr>
          <p:cNvPr id="57" name="Groupe 56"/>
          <p:cNvGrpSpPr/>
          <p:nvPr/>
        </p:nvGrpSpPr>
        <p:grpSpPr>
          <a:xfrm>
            <a:off x="399025" y="5976934"/>
            <a:ext cx="365758" cy="365760"/>
            <a:chOff x="545593" y="5669278"/>
            <a:chExt cx="365758" cy="365760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Espace réservé du contenu 3"/>
              <p:cNvSpPr txBox="1">
                <a:spLocks/>
              </p:cNvSpPr>
              <p:nvPr/>
            </p:nvSpPr>
            <p:spPr>
              <a:xfrm>
                <a:off x="269032" y="3977379"/>
                <a:ext cx="545257" cy="4958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2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2" y="3977379"/>
                <a:ext cx="545257" cy="4958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1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 animBg="1"/>
      <p:bldP spid="11" grpId="1" animBg="1"/>
      <p:bldP spid="54" grpId="0"/>
      <p:bldP spid="43" grpId="0" animBg="1"/>
      <p:bldP spid="43" grpId="1" animBg="1"/>
      <p:bldP spid="56" grpId="0"/>
      <p:bldP spid="56" grpId="1"/>
      <p:bldP spid="6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10459</TotalTime>
  <Words>1192</Words>
  <Application>Microsoft Office PowerPoint</Application>
  <PresentationFormat>Grand écran</PresentationFormat>
  <Paragraphs>274</Paragraphs>
  <Slides>28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Century Gothic (En-têtes)</vt:lpstr>
      <vt:lpstr>Thème Office</vt:lpstr>
      <vt:lpstr>Présentation PowerPoint</vt:lpstr>
      <vt:lpstr>What is a Side-Channel Attack? </vt:lpstr>
      <vt:lpstr>Présentation PowerPoint</vt:lpstr>
      <vt:lpstr>Profiling phase</vt:lpstr>
      <vt:lpstr>What is the classical learning metric used in DL-SCA?</vt:lpstr>
      <vt:lpstr>Présentation PowerPoint</vt:lpstr>
      <vt:lpstr>How should the loss function be minimized?</vt:lpstr>
      <vt:lpstr>Présentation PowerPoint</vt:lpstr>
      <vt:lpstr>Présentation PowerPoint</vt:lpstr>
      <vt:lpstr>Présentation PowerPoint</vt:lpstr>
      <vt:lpstr>Ranking Loss: Maximizing the Success Rate</vt:lpstr>
      <vt:lpstr>Présentation PowerPoint</vt:lpstr>
      <vt:lpstr>Présentation PowerPoint</vt:lpstr>
      <vt:lpstr>Cross-Entropy vs. Ranking Loss</vt:lpstr>
      <vt:lpstr>Présentation PowerPoint</vt:lpstr>
      <vt:lpstr>Présentation PowerPoint</vt:lpstr>
      <vt:lpstr>Présentation PowerPoint</vt:lpstr>
      <vt:lpstr>Experimental Results</vt:lpstr>
      <vt:lpstr>Datasets</vt:lpstr>
      <vt:lpstr>Présentation PowerPoint</vt:lpstr>
      <vt:lpstr>Chipwhisperer: A Partial Exploitation of the Leakages</vt:lpstr>
      <vt:lpstr>Profiling phase</vt:lpstr>
      <vt:lpstr>Présentation PowerPoint</vt:lpstr>
      <vt:lpstr>Présentation PowerPoint</vt:lpstr>
      <vt:lpstr>ASCAD: A Total Exploitation of the Leakages</vt:lpstr>
      <vt:lpstr>Présentation PowerPoint</vt:lpstr>
      <vt:lpstr>MERCI !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ZAID</dc:creator>
  <cp:lastModifiedBy>Gabriel Zaid</cp:lastModifiedBy>
  <cp:revision>421</cp:revision>
  <dcterms:created xsi:type="dcterms:W3CDTF">2020-08-17T10:59:01Z</dcterms:created>
  <dcterms:modified xsi:type="dcterms:W3CDTF">2021-09-05T13:29:39Z</dcterms:modified>
</cp:coreProperties>
</file>