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99" r:id="rId3"/>
    <p:sldId id="270" r:id="rId4"/>
    <p:sldId id="301" r:id="rId5"/>
    <p:sldId id="258" r:id="rId6"/>
    <p:sldId id="300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20" r:id="rId15"/>
    <p:sldId id="321" r:id="rId16"/>
    <p:sldId id="311" r:id="rId17"/>
    <p:sldId id="313" r:id="rId18"/>
    <p:sldId id="312" r:id="rId19"/>
    <p:sldId id="314" r:id="rId20"/>
    <p:sldId id="315" r:id="rId21"/>
    <p:sldId id="322" r:id="rId22"/>
    <p:sldId id="323" r:id="rId23"/>
    <p:sldId id="293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Zaid" initials="GZ" lastIdx="1" clrIdx="0">
    <p:extLst>
      <p:ext uri="{19B8F6BF-5375-455C-9EA6-DF929625EA0E}">
        <p15:presenceInfo xmlns:p15="http://schemas.microsoft.com/office/powerpoint/2012/main" userId="Gabriel Za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F93B"/>
    <a:srgbClr val="00FFFF"/>
    <a:srgbClr val="FF00FF"/>
    <a:srgbClr val="362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80835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8T12:54:57.317" idx="1">
    <p:pos x="5724" y="1739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F89C2-E0D8-435C-889C-71582D182806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2553-712B-41C0-9E6E-7C6014A6C3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968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CA66A-139F-4571-A7D7-7F1E9A8B347A}" type="datetimeFigureOut">
              <a:rPr lang="fr-FR" smtClean="0"/>
              <a:t>05/09/2021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4F169-8DCC-4115-903A-5F219091F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68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373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539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438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537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013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570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902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799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75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baseline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baseline="0" dirty="0" smtClean="0">
                    <a:sym typeface="Wingdings" panose="05000000000000000000" pitchFamily="2" charset="2"/>
                  </a:rPr>
                  <a:t>Préciser qu’à partir de la valeur de </a:t>
                </a:r>
                <a:r>
                  <a:rPr lang="fr-FR" b="0" i="0" baseline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𝑠𝑒𝑔_𝑓𝑟𝑒𝑒</a:t>
                </a:r>
                <a:r>
                  <a:rPr lang="fr-FR" baseline="0" dirty="0" smtClean="0">
                    <a:sym typeface="Wingdings" panose="05000000000000000000" pitchFamily="2" charset="2"/>
                  </a:rPr>
                  <a:t>, il est possible de retrouver la valeur de chaque bit de la clé masquée et donc, par conséquent, évaluer la performance des réseaux sur </a:t>
                </a:r>
                <a:r>
                  <a:rPr lang="fr-FR" baseline="0" dirty="0" err="1" smtClean="0">
                    <a:sym typeface="Wingdings" panose="05000000000000000000" pitchFamily="2" charset="2"/>
                  </a:rPr>
                  <a:t>acc_label</a:t>
                </a:r>
                <a:endParaRPr lang="fr-FR" baseline="0" dirty="0" smtClean="0">
                  <a:sym typeface="Wingdings" panose="05000000000000000000" pitchFamily="2" charset="2"/>
                </a:endParaRPr>
              </a:p>
              <a:p>
                <a:endParaRPr lang="fr-FR" baseline="0" dirty="0" smtClean="0">
                  <a:sym typeface="Wingdings" panose="05000000000000000000" pitchFamily="2" charset="2"/>
                </a:endParaRPr>
              </a:p>
              <a:p>
                <a:r>
                  <a:rPr lang="fr-FR" baseline="0" dirty="0" smtClean="0">
                    <a:sym typeface="Wingdings" panose="05000000000000000000" pitchFamily="2" charset="2"/>
                  </a:rPr>
                  <a:t>Présentation </a:t>
                </a:r>
                <a:r>
                  <a:rPr lang="fr-FR" baseline="0" dirty="0" smtClean="0">
                    <a:sym typeface="Wingdings" panose="05000000000000000000" pitchFamily="2" charset="2"/>
                  </a:rPr>
                  <a:t>du SOG-IS et des restrictions définies par le schéma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875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04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218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326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039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64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114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70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94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643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fr-FR" baseline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baseline="0" dirty="0" smtClean="0">
                    <a:sym typeface="Wingdings" panose="05000000000000000000" pitchFamily="2" charset="2"/>
                  </a:rPr>
                  <a:t>Partir de 3 modèles et faire une transition pour introduire le </a:t>
                </a:r>
                <a:r>
                  <a:rPr lang="fr-FR" baseline="0" dirty="0" err="1" smtClean="0">
                    <a:sym typeface="Wingdings" panose="05000000000000000000" pitchFamily="2" charset="2"/>
                  </a:rPr>
                  <a:t>chord</a:t>
                </a:r>
                <a:r>
                  <a:rPr lang="fr-FR" baseline="0" dirty="0" smtClean="0">
                    <a:sym typeface="Wingdings" panose="05000000000000000000" pitchFamily="2" charset="2"/>
                  </a:rPr>
                  <a:t> !</a:t>
                </a:r>
              </a:p>
              <a:p>
                <a:r>
                  <a:rPr lang="fr-FR" baseline="0" dirty="0" smtClean="0">
                    <a:sym typeface="Wingdings" panose="05000000000000000000" pitchFamily="2" charset="2"/>
                  </a:rPr>
                  <a:t>Indiquer alors que la combinaison des 3 modèles peut permettre de réduire l’erreur globale du modèle ensembliste (montrer l’équation </a:t>
                </a:r>
                <a:r>
                  <a:rPr lang="fr-FR" baseline="0" dirty="0" err="1" smtClean="0">
                    <a:sym typeface="Wingdings" panose="05000000000000000000" pitchFamily="2" charset="2"/>
                  </a:rPr>
                  <a:t>Eadd,ens</a:t>
                </a:r>
                <a:r>
                  <a:rPr lang="fr-FR" baseline="0" dirty="0" smtClean="0">
                    <a:sym typeface="Wingdings" panose="05000000000000000000" pitchFamily="2" charset="2"/>
                  </a:rPr>
                  <a:t>)</a:t>
                </a:r>
              </a:p>
              <a:p>
                <a:r>
                  <a:rPr lang="fr-FR" baseline="0" dirty="0" smtClean="0">
                    <a:sym typeface="Wingdings" panose="05000000000000000000" pitchFamily="2" charset="2"/>
                  </a:rPr>
                  <a:t>Définir la valeur de </a:t>
                </a:r>
                <a:r>
                  <a:rPr lang="fr-FR" b="0" i="0" baseline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𝛿</a:t>
                </a:r>
                <a:r>
                  <a:rPr lang="fr-FR" baseline="0" dirty="0" smtClean="0">
                    <a:sym typeface="Wingdings" panose="05000000000000000000" pitchFamily="2" charset="2"/>
                  </a:rPr>
                  <a:t> et mettre des couleurs sur les axes du </a:t>
                </a:r>
                <a:r>
                  <a:rPr lang="fr-FR" baseline="0" dirty="0" err="1" smtClean="0">
                    <a:sym typeface="Wingdings" panose="05000000000000000000" pitchFamily="2" charset="2"/>
                  </a:rPr>
                  <a:t>chord</a:t>
                </a:r>
                <a:r>
                  <a:rPr lang="fr-FR" baseline="0" dirty="0" smtClean="0">
                    <a:sym typeface="Wingdings" panose="05000000000000000000" pitchFamily="2" charset="2"/>
                  </a:rPr>
                  <a:t> en fonction des similarités de chaque modèle puis introduire le terme de diversité que l’on considère dans ce talk (l’écrire sur la slide)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678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9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51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2D45-56F0-4CC8-8D09-3846AB79EE34}" type="datetime1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73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3049-5BF6-49EF-A573-B2C70981639D}" type="datetime1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91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3501-E604-4E79-9082-28BD3AB2E427}" type="datetime1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1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6B91-1AE3-422F-931B-289DCE780BC5}" type="datetime1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6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111B-5996-4D6A-9B6B-DB3CBBECC272}" type="datetime1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44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91FB-07C4-4620-96C5-7854DB86AFC9}" type="datetime1">
              <a:rPr lang="fr-FR" smtClean="0"/>
              <a:t>05/09/2021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3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F0F6-0BC7-4270-A685-507152514B52}" type="datetime1">
              <a:rPr lang="fr-FR" smtClean="0"/>
              <a:t>05/09/2021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80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DED5-35F5-4562-BBCF-4F50A3C59B83}" type="datetime1">
              <a:rPr lang="fr-FR" smtClean="0"/>
              <a:t>05/09/2021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44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FEC7-6936-4E86-B37F-733C135610F0}" type="datetime1">
              <a:rPr lang="fr-FR" smtClean="0"/>
              <a:t>05/09/2021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96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91A-4EEB-4F7B-A8A5-C17CFA785890}" type="datetime1">
              <a:rPr lang="fr-FR" smtClean="0"/>
              <a:t>05/09/2021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71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4772-79C3-4629-AA63-1848FAECA933}" type="datetime1">
              <a:rPr lang="fr-FR" smtClean="0"/>
              <a:t>05/09/2021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34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8A20-605E-41EF-9474-42FD31AFB60A}" type="datetime1">
              <a:rPr lang="fr-FR" smtClean="0"/>
              <a:t>05/09/2021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288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5.png"/><Relationship Id="rId18" Type="http://schemas.openxmlformats.org/officeDocument/2006/relationships/image" Target="../media/image72.png"/><Relationship Id="rId3" Type="http://schemas.openxmlformats.org/officeDocument/2006/relationships/image" Target="../media/image17.png"/><Relationship Id="rId21" Type="http://schemas.openxmlformats.org/officeDocument/2006/relationships/comments" Target="../comments/comment1.xml"/><Relationship Id="rId12" Type="http://schemas.openxmlformats.org/officeDocument/2006/relationships/image" Target="../media/image70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9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4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3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5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39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39.png"/><Relationship Id="rId15" Type="http://schemas.openxmlformats.org/officeDocument/2006/relationships/image" Target="../media/image91.png"/><Relationship Id="rId10" Type="http://schemas.openxmlformats.org/officeDocument/2006/relationships/image" Target="../media/image860.png"/><Relationship Id="rId19" Type="http://schemas.openxmlformats.org/officeDocument/2006/relationships/image" Target="../media/image17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Relationship Id="rId1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gif"/><Relationship Id="rId5" Type="http://schemas.openxmlformats.org/officeDocument/2006/relationships/image" Target="../media/image95.gif"/><Relationship Id="rId4" Type="http://schemas.openxmlformats.org/officeDocument/2006/relationships/image" Target="../media/image9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.zaid@univ-st-etienne.f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hyperlink" Target="https://github.com/gabzai/Ensembling-Loss-SCA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21" Type="http://schemas.openxmlformats.org/officeDocument/2006/relationships/image" Target="../media/image3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2.png"/><Relationship Id="rId17" Type="http://schemas.openxmlformats.org/officeDocument/2006/relationships/image" Target="../media/image45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25.png"/><Relationship Id="rId5" Type="http://schemas.openxmlformats.org/officeDocument/2006/relationships/image" Target="../media/image39.png"/><Relationship Id="rId15" Type="http://schemas.openxmlformats.org/officeDocument/2006/relationships/image" Target="../media/image45.png"/><Relationship Id="rId10" Type="http://schemas.openxmlformats.org/officeDocument/2006/relationships/image" Target="../media/image24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60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1.png"/><Relationship Id="rId4" Type="http://schemas.openxmlformats.org/officeDocument/2006/relationships/image" Target="../media/image39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76220" y="1088571"/>
            <a:ext cx="10844922" cy="1463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latin typeface="Century Gothic (En-têtes)"/>
                <a:sym typeface="Wingdings" pitchFamily="2" charset="2"/>
              </a:rPr>
              <a:t>Efficiency through Diversity in Ensemble Models</a:t>
            </a:r>
          </a:p>
          <a:p>
            <a:pPr algn="ctr"/>
            <a:r>
              <a:rPr lang="en-GB" sz="2000" b="1" dirty="0">
                <a:latin typeface="Century Gothic (En-têtes)"/>
                <a:sym typeface="Wingdings" pitchFamily="2" charset="2"/>
              </a:rPr>
              <a:t>- A case study on Public-Key Algorithms -</a:t>
            </a:r>
            <a:endParaRPr lang="fr-FR" sz="4800" b="1" dirty="0">
              <a:latin typeface="Century Gothic (En-têtes)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23109" y="3136468"/>
            <a:ext cx="9649093" cy="907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u="sng" dirty="0"/>
              <a:t>Gabriel ZAID</a:t>
            </a:r>
            <a:r>
              <a:rPr lang="fr-FR" sz="2400" dirty="0"/>
              <a:t>, </a:t>
            </a:r>
            <a:r>
              <a:rPr lang="fr-FR" sz="2400" b="0" dirty="0"/>
              <a:t>Lilian BOSSUET, Amaury HABRARD, Alexandre VENELLI</a:t>
            </a:r>
          </a:p>
          <a:p>
            <a:pPr marL="0" indent="0" algn="ctr">
              <a:buNone/>
            </a:pPr>
            <a:endParaRPr lang="fr-FR" sz="2400" b="0" dirty="0"/>
          </a:p>
          <a:p>
            <a:pPr marL="0" indent="0">
              <a:buNone/>
            </a:pPr>
            <a:r>
              <a:rPr lang="fr-FR" sz="1600" i="1" dirty="0" err="1"/>
              <a:t>Univ</a:t>
            </a:r>
            <a:r>
              <a:rPr lang="fr-FR" sz="1600" i="1" dirty="0"/>
              <a:t> Lyon, UJM-Saint-Etienne, CNRS Laboratoire Hubert Curien UMR 5516 F-42023, Saint-Etienne, France</a:t>
            </a:r>
          </a:p>
          <a:p>
            <a:pPr marL="0" indent="0">
              <a:buNone/>
            </a:pPr>
            <a:r>
              <a:rPr lang="fr-FR" sz="1600" i="1" dirty="0"/>
              <a:t>Thales ITSEF, Toulouse, France</a:t>
            </a:r>
          </a:p>
          <a:p>
            <a:pPr marL="0" indent="0">
              <a:buNone/>
            </a:pPr>
            <a:r>
              <a:rPr lang="fr-FR" sz="1600" i="1" dirty="0"/>
              <a:t>NXP </a:t>
            </a:r>
            <a:r>
              <a:rPr lang="fr-FR" sz="1600" i="1" dirty="0" err="1"/>
              <a:t>Semiconductors</a:t>
            </a:r>
            <a:r>
              <a:rPr lang="fr-FR" sz="1600" i="1" dirty="0"/>
              <a:t>, Toulouse, France</a:t>
            </a:r>
          </a:p>
          <a:p>
            <a:pPr marL="0" indent="0" algn="ctr">
              <a:buNone/>
            </a:pPr>
            <a:r>
              <a:rPr lang="fr-FR" sz="1800" b="1" dirty="0"/>
              <a:t>       TCHES 2021  – Virtual Event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96E787-7425-4C69-B057-2FF4B8F4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354" y="5365102"/>
            <a:ext cx="3538485" cy="14681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87" y="5663860"/>
            <a:ext cx="3762102" cy="9794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1" y="5586335"/>
            <a:ext cx="3762104" cy="102941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73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Mutual</a:t>
            </a:r>
            <a:r>
              <a:rPr lang="fr-FR" b="1" dirty="0"/>
              <a:t> Information and </a:t>
            </a:r>
            <a:r>
              <a:rPr lang="fr-FR" b="1" dirty="0" err="1"/>
              <a:t>Ensembling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65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94" y="219200"/>
            <a:ext cx="1082412" cy="1442920"/>
          </a:xfrm>
          <a:prstGeom prst="rect">
            <a:avLst/>
          </a:prstGeom>
        </p:spPr>
      </p:pic>
      <p:sp>
        <p:nvSpPr>
          <p:cNvPr id="5" name="Bulle ronde 4"/>
          <p:cNvSpPr/>
          <p:nvPr/>
        </p:nvSpPr>
        <p:spPr>
          <a:xfrm flipH="1">
            <a:off x="6487820" y="0"/>
            <a:ext cx="4245560" cy="1887161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Information Theory and </a:t>
            </a:r>
            <a:r>
              <a:rPr lang="fr-FR" sz="2000" b="1" dirty="0" err="1">
                <a:solidFill>
                  <a:schemeClr val="tx1"/>
                </a:solidFill>
              </a:rPr>
              <a:t>Ensembling</a:t>
            </a:r>
            <a:r>
              <a:rPr lang="fr-FR" sz="2000" b="1" dirty="0">
                <a:solidFill>
                  <a:schemeClr val="tx1"/>
                </a:solidFill>
              </a:rPr>
              <a:t> [Bro09, ZL10]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2" y="3022898"/>
            <a:ext cx="566730" cy="373579"/>
          </a:xfrm>
          <a:prstGeom prst="rect">
            <a:avLst/>
          </a:prstGeom>
        </p:spPr>
      </p:pic>
      <p:sp>
        <p:nvSpPr>
          <p:cNvPr id="6" name="Organigramme : Stockage à accès direct 5"/>
          <p:cNvSpPr/>
          <p:nvPr/>
        </p:nvSpPr>
        <p:spPr>
          <a:xfrm>
            <a:off x="1301677" y="2844409"/>
            <a:ext cx="1516828" cy="720762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Stockage à accès direct 7"/>
          <p:cNvSpPr/>
          <p:nvPr/>
        </p:nvSpPr>
        <p:spPr>
          <a:xfrm>
            <a:off x="2318276" y="2844409"/>
            <a:ext cx="1516828" cy="720762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Stockage à accès direct 8"/>
          <p:cNvSpPr/>
          <p:nvPr/>
        </p:nvSpPr>
        <p:spPr>
          <a:xfrm>
            <a:off x="3334875" y="2846410"/>
            <a:ext cx="1516828" cy="720762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368966" y="2321189"/>
            <a:ext cx="3408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ENCODER + CHANNEL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035900" y="2345081"/>
            <a:ext cx="1613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DECODER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1368966" y="4096895"/>
                <a:ext cx="9443628" cy="1004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d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𝑀𝐼</m:t>
                          </m:r>
                          <m:d>
                            <m:d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    ;     </m:t>
                              </m:r>
                            </m:e>
                          </m:d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(|</m:t>
                              </m:r>
                            </m:e>
                          </m:func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    |)</m:t>
                          </m:r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    ≠     </m:t>
                              </m:r>
                            </m:e>
                          </m:d>
                        </m:e>
                      </m:func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𝑀𝐼</m:t>
                          </m:r>
                          <m:d>
                            <m:d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fr-FR" sz="28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 ; 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d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66" y="4096895"/>
                <a:ext cx="9443628" cy="10049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71999" y="4239104"/>
            <a:ext cx="349185" cy="24597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51684" y="4761215"/>
            <a:ext cx="349185" cy="24597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23965" y="4239102"/>
            <a:ext cx="349185" cy="24597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79143" y="4492694"/>
            <a:ext cx="349185" cy="24597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24864" y="4239102"/>
            <a:ext cx="349185" cy="24597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81" y="4203718"/>
            <a:ext cx="299734" cy="29973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75" y="4212220"/>
            <a:ext cx="299734" cy="29973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31112" y="4238219"/>
            <a:ext cx="349185" cy="245971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67" y="4456104"/>
            <a:ext cx="340141" cy="340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à coins arrondis 33"/>
              <p:cNvSpPr/>
              <p:nvPr/>
            </p:nvSpPr>
            <p:spPr>
              <a:xfrm>
                <a:off x="613185" y="5822306"/>
                <a:ext cx="10313832" cy="698782"/>
              </a:xfrm>
              <a:prstGeom prst="round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dirty="0"/>
                  <a:t>To </a:t>
                </a:r>
                <a:r>
                  <a:rPr lang="fr-FR" sz="2800" dirty="0" err="1"/>
                  <a:t>minimize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    ≠     </m:t>
                            </m:r>
                          </m:e>
                        </m:d>
                      </m:e>
                    </m:func>
                  </m:oMath>
                </a14:m>
                <a:r>
                  <a:rPr lang="fr-FR" sz="2800" dirty="0"/>
                  <a:t>, the </a:t>
                </a:r>
                <a:r>
                  <a:rPr lang="fr-FR" sz="2800" dirty="0" err="1"/>
                  <a:t>Adversary</a:t>
                </a:r>
                <a:r>
                  <a:rPr lang="fr-FR" sz="2800" dirty="0"/>
                  <a:t> has to </a:t>
                </a:r>
                <a:r>
                  <a:rPr lang="fr-FR" sz="2800" dirty="0" err="1"/>
                  <a:t>maximize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𝑀𝐼</m:t>
                    </m:r>
                    <m:d>
                      <m:d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    ;     </m:t>
                        </m:r>
                      </m:e>
                    </m:d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34" name="Rectangle à coins arrondis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85" y="5822306"/>
                <a:ext cx="10313832" cy="698782"/>
              </a:xfrm>
              <a:prstGeom prst="roundRect">
                <a:avLst/>
              </a:prstGeom>
              <a:blipFill>
                <a:blip r:embed="rId12"/>
                <a:stretch>
                  <a:fillRect b="-7258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Imag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83065" y="6073507"/>
            <a:ext cx="330708" cy="23295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80679" y="6073507"/>
            <a:ext cx="330708" cy="232955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437" y="6048126"/>
            <a:ext cx="283874" cy="283874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43" y="6038265"/>
            <a:ext cx="303438" cy="303438"/>
          </a:xfrm>
          <a:prstGeom prst="rect">
            <a:avLst/>
          </a:prstGeom>
        </p:spPr>
      </p:pic>
      <p:sp>
        <p:nvSpPr>
          <p:cNvPr id="48" name="Organigramme : Stockage à accès direct 47">
            <a:extLst>
              <a:ext uri="{FF2B5EF4-FFF2-40B4-BE49-F238E27FC236}">
                <a16:creationId xmlns:a16="http://schemas.microsoft.com/office/drawing/2014/main" id="{607F2D1E-AB45-471D-8F6E-373B8333D250}"/>
              </a:ext>
            </a:extLst>
          </p:cNvPr>
          <p:cNvSpPr/>
          <p:nvPr/>
        </p:nvSpPr>
        <p:spPr>
          <a:xfrm>
            <a:off x="6256099" y="2843537"/>
            <a:ext cx="1516828" cy="720762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Organigramme : Stockage à accès direct 48">
            <a:extLst>
              <a:ext uri="{FF2B5EF4-FFF2-40B4-BE49-F238E27FC236}">
                <a16:creationId xmlns:a16="http://schemas.microsoft.com/office/drawing/2014/main" id="{D1EFEA6B-ECA1-467D-AA4D-F278E4F43622}"/>
              </a:ext>
            </a:extLst>
          </p:cNvPr>
          <p:cNvSpPr/>
          <p:nvPr/>
        </p:nvSpPr>
        <p:spPr>
          <a:xfrm>
            <a:off x="7272698" y="2843537"/>
            <a:ext cx="1516828" cy="720762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Organigramme : Stockage à accès direct 49">
            <a:extLst>
              <a:ext uri="{FF2B5EF4-FFF2-40B4-BE49-F238E27FC236}">
                <a16:creationId xmlns:a16="http://schemas.microsoft.com/office/drawing/2014/main" id="{8057BE10-79C8-4EF0-B454-99C759C5DDEC}"/>
              </a:ext>
            </a:extLst>
          </p:cNvPr>
          <p:cNvSpPr/>
          <p:nvPr/>
        </p:nvSpPr>
        <p:spPr>
          <a:xfrm>
            <a:off x="8286182" y="2843384"/>
            <a:ext cx="1516828" cy="720762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01BF3E53-464E-4464-A6F9-FF132FA8F1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70" y="3022898"/>
            <a:ext cx="566730" cy="3735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472500D-FB9C-4FE4-87D2-F153ED972C41}"/>
              </a:ext>
            </a:extLst>
          </p:cNvPr>
          <p:cNvSpPr txBox="1"/>
          <p:nvPr/>
        </p:nvSpPr>
        <p:spPr>
          <a:xfrm>
            <a:off x="3831937" y="295123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84217A-1943-404E-9F08-10BCF65A52BD}"/>
              </a:ext>
            </a:extLst>
          </p:cNvPr>
          <p:cNvSpPr txBox="1"/>
          <p:nvPr/>
        </p:nvSpPr>
        <p:spPr>
          <a:xfrm>
            <a:off x="8748366" y="27611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^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E4422190-9DAD-47C9-BF39-933F3E695E51}"/>
                  </a:ext>
                </a:extLst>
              </p:cNvPr>
              <p:cNvSpPr txBox="1"/>
              <p:nvPr/>
            </p:nvSpPr>
            <p:spPr>
              <a:xfrm>
                <a:off x="899151" y="4109151"/>
                <a:ext cx="10713895" cy="1004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d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𝑀𝐼</m:t>
                          </m:r>
                          <m:d>
                            <m:d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 ;     </m:t>
                              </m:r>
                            </m:e>
                          </m:d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(|</m:t>
                              </m:r>
                            </m:e>
                          </m:func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    |)</m:t>
                          </m:r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)≠     </m:t>
                              </m:r>
                            </m:e>
                          </m:d>
                        </m:e>
                      </m:func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𝑀𝐼</m:t>
                          </m:r>
                          <m:d>
                            <m:d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 ; 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d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E4422190-9DAD-47C9-BF39-933F3E695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51" y="4109151"/>
                <a:ext cx="10713895" cy="10049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Image 54">
            <a:extLst>
              <a:ext uri="{FF2B5EF4-FFF2-40B4-BE49-F238E27FC236}">
                <a16:creationId xmlns:a16="http://schemas.microsoft.com/office/drawing/2014/main" id="{E86F0797-A8F5-44EE-B9D1-D33A0B5DC5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79699" y="4242981"/>
            <a:ext cx="349185" cy="245971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7A24CED2-2E81-42CF-9819-86BA327B65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18540" y="4761215"/>
            <a:ext cx="349185" cy="245971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33ECBAB4-29F2-4734-BA9B-CCCC406F34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15682" y="4245230"/>
            <a:ext cx="349185" cy="245971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21FFBB94-D64D-41C7-8A9B-369A49D6C0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74959" y="4503739"/>
            <a:ext cx="349185" cy="245971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9CDF7C01-4985-43D3-8C82-FF785FFFBC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93257" y="4244943"/>
            <a:ext cx="349185" cy="245971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65FED407-D567-435E-A0DD-98FF1DB7F0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80291" y="4244943"/>
            <a:ext cx="349185" cy="245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F83994C-15F9-4636-8BC1-AAF92BA0C116}"/>
                  </a:ext>
                </a:extLst>
              </p:cNvPr>
              <p:cNvSpPr txBox="1"/>
              <p:nvPr/>
            </p:nvSpPr>
            <p:spPr>
              <a:xfrm>
                <a:off x="10733380" y="2951232"/>
                <a:ext cx="12238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F83994C-15F9-4636-8BC1-AAF92BA0C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380" y="2951232"/>
                <a:ext cx="1223861" cy="461665"/>
              </a:xfrm>
              <a:prstGeom prst="rect">
                <a:avLst/>
              </a:prstGeom>
              <a:blipFill>
                <a:blip r:embed="rId17"/>
                <a:stretch>
                  <a:fillRect r="-1000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Image 63">
            <a:extLst>
              <a:ext uri="{FF2B5EF4-FFF2-40B4-BE49-F238E27FC236}">
                <a16:creationId xmlns:a16="http://schemas.microsoft.com/office/drawing/2014/main" id="{D4042B6F-41A6-4282-93D8-CD6B2FAD967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15" y="2850537"/>
            <a:ext cx="720762" cy="720762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417E48F8-2C53-4115-AB93-649632507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3" y="3029026"/>
            <a:ext cx="566730" cy="373579"/>
          </a:xfrm>
          <a:prstGeom prst="rect">
            <a:avLst/>
          </a:prstGeom>
        </p:spPr>
      </p:pic>
      <p:sp>
        <p:nvSpPr>
          <p:cNvPr id="66" name="Organigramme : Stockage à accès direct 65">
            <a:extLst>
              <a:ext uri="{FF2B5EF4-FFF2-40B4-BE49-F238E27FC236}">
                <a16:creationId xmlns:a16="http://schemas.microsoft.com/office/drawing/2014/main" id="{564C31A2-986C-4A26-95B3-7BEA9ED5D007}"/>
              </a:ext>
            </a:extLst>
          </p:cNvPr>
          <p:cNvSpPr/>
          <p:nvPr/>
        </p:nvSpPr>
        <p:spPr>
          <a:xfrm>
            <a:off x="1322988" y="2850537"/>
            <a:ext cx="1516828" cy="720762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Organigramme : Stockage à accès direct 66">
            <a:extLst>
              <a:ext uri="{FF2B5EF4-FFF2-40B4-BE49-F238E27FC236}">
                <a16:creationId xmlns:a16="http://schemas.microsoft.com/office/drawing/2014/main" id="{72520A73-FE35-4CA7-AD78-DDA1426847A5}"/>
              </a:ext>
            </a:extLst>
          </p:cNvPr>
          <p:cNvSpPr/>
          <p:nvPr/>
        </p:nvSpPr>
        <p:spPr>
          <a:xfrm>
            <a:off x="2339587" y="2850537"/>
            <a:ext cx="1516828" cy="720762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Organigramme : Stockage à accès direct 72">
            <a:extLst>
              <a:ext uri="{FF2B5EF4-FFF2-40B4-BE49-F238E27FC236}">
                <a16:creationId xmlns:a16="http://schemas.microsoft.com/office/drawing/2014/main" id="{0CE5BDA2-E014-4397-A609-248263EB9DCE}"/>
              </a:ext>
            </a:extLst>
          </p:cNvPr>
          <p:cNvSpPr/>
          <p:nvPr/>
        </p:nvSpPr>
        <p:spPr>
          <a:xfrm>
            <a:off x="6153610" y="2878991"/>
            <a:ext cx="1516828" cy="720762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Organigramme : Stockage à accès direct 67">
            <a:extLst>
              <a:ext uri="{FF2B5EF4-FFF2-40B4-BE49-F238E27FC236}">
                <a16:creationId xmlns:a16="http://schemas.microsoft.com/office/drawing/2014/main" id="{148C7C90-0010-40DA-8270-782E644E895F}"/>
              </a:ext>
            </a:extLst>
          </p:cNvPr>
          <p:cNvSpPr/>
          <p:nvPr/>
        </p:nvSpPr>
        <p:spPr>
          <a:xfrm>
            <a:off x="3356186" y="2850537"/>
            <a:ext cx="1516828" cy="720762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356AAB96-E60A-4711-AEDE-F3AC2EB0F17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706" y="2881484"/>
            <a:ext cx="720760" cy="720760"/>
          </a:xfrm>
          <a:prstGeom prst="rect">
            <a:avLst/>
          </a:prstGeom>
        </p:spPr>
      </p:pic>
      <p:sp>
        <p:nvSpPr>
          <p:cNvPr id="70" name="Organigramme : Stockage à accès direct 69">
            <a:extLst>
              <a:ext uri="{FF2B5EF4-FFF2-40B4-BE49-F238E27FC236}">
                <a16:creationId xmlns:a16="http://schemas.microsoft.com/office/drawing/2014/main" id="{05AAFCAC-5DD4-4C05-A820-FB4E2EC15011}"/>
              </a:ext>
            </a:extLst>
          </p:cNvPr>
          <p:cNvSpPr/>
          <p:nvPr/>
        </p:nvSpPr>
        <p:spPr>
          <a:xfrm>
            <a:off x="7122111" y="2878991"/>
            <a:ext cx="1516828" cy="720762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Organigramme : Stockage à accès direct 70">
            <a:extLst>
              <a:ext uri="{FF2B5EF4-FFF2-40B4-BE49-F238E27FC236}">
                <a16:creationId xmlns:a16="http://schemas.microsoft.com/office/drawing/2014/main" id="{BCCBE5A0-C6A8-4895-8F47-E50F5B57CF91}"/>
              </a:ext>
            </a:extLst>
          </p:cNvPr>
          <p:cNvSpPr/>
          <p:nvPr/>
        </p:nvSpPr>
        <p:spPr>
          <a:xfrm>
            <a:off x="8112630" y="2880414"/>
            <a:ext cx="1516828" cy="720762"/>
          </a:xfrm>
          <a:prstGeom prst="flowChartMagneticDrum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36A5CDE0-1990-4287-8B6F-256D3F63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98" y="3053942"/>
            <a:ext cx="566730" cy="373579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9CFD9EE8-B055-4777-A26E-9BDF0E30B7EC}"/>
              </a:ext>
            </a:extLst>
          </p:cNvPr>
          <p:cNvSpPr txBox="1"/>
          <p:nvPr/>
        </p:nvSpPr>
        <p:spPr>
          <a:xfrm>
            <a:off x="8662204" y="27659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^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8068B212-7C92-41A9-B961-DB8DCBDF1AB0}"/>
                  </a:ext>
                </a:extLst>
              </p:cNvPr>
              <p:cNvSpPr txBox="1"/>
              <p:nvPr/>
            </p:nvSpPr>
            <p:spPr>
              <a:xfrm>
                <a:off x="10619080" y="2988888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8068B212-7C92-41A9-B961-DB8DCBDF1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080" y="2988888"/>
                <a:ext cx="48282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49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3476 0.00116 " pathEditMode="relative" rAng="0" ptsTypes="AA">
                                      <p:cBhvr>
                                        <p:cTn id="4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76 0.00116 L 0.30156 0.00208 " pathEditMode="relative" rAng="0" ptsTypes="AA">
                                      <p:cBhvr>
                                        <p:cTn id="5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4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2683 0.003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18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579 L 0.128 -0.0057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25 0 " pathEditMode="relative" rAng="0" ptsTypes="AA">
                                      <p:cBhvr>
                                        <p:cTn id="173" dur="9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00"/>
                            </p:stCondLst>
                            <p:childTnLst>
                              <p:par>
                                <p:cTn id="1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139 L 0.10235 0.00162 " pathEditMode="relative" rAng="0" ptsTypes="AA">
                                      <p:cBhvr>
                                        <p:cTn id="178" dur="9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35 0.00162 L 0.20469 2.96296E-6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2682 0.00371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185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579 L 0.12799 -0.00579 " pathEditMode="relative" rAng="0" ptsTypes="AA">
                                      <p:cBhvr>
                                        <p:cTn id="20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2" grpId="0"/>
      <p:bldP spid="12" grpId="1"/>
      <p:bldP spid="20" grpId="0"/>
      <p:bldP spid="20" grpId="1"/>
      <p:bldP spid="23" grpId="0"/>
      <p:bldP spid="34" grpId="0" animBg="1"/>
      <p:bldP spid="34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7" grpId="0"/>
      <p:bldP spid="7" grpId="1"/>
      <p:bldP spid="7" grpId="2"/>
      <p:bldP spid="7" grpId="3"/>
      <p:bldP spid="10" grpId="0"/>
      <p:bldP spid="10" grpId="1"/>
      <p:bldP spid="10" grpId="2"/>
      <p:bldP spid="54" grpId="0"/>
      <p:bldP spid="54" grpId="1"/>
      <p:bldP spid="11" grpId="0"/>
      <p:bldP spid="11" grpId="1"/>
      <p:bldP spid="66" grpId="0" animBg="1"/>
      <p:bldP spid="67" grpId="0" animBg="1"/>
      <p:bldP spid="73" grpId="0" animBg="1"/>
      <p:bldP spid="68" grpId="0" animBg="1"/>
      <p:bldP spid="70" grpId="0" animBg="1"/>
      <p:bldP spid="71" grpId="0" animBg="1"/>
      <p:bldP spid="74" grpId="0"/>
      <p:bldP spid="74" grpId="1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12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73909" y="1358853"/>
            <a:ext cx="7935558" cy="1534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1"/>
              <p:cNvSpPr txBox="1">
                <a:spLocks/>
              </p:cNvSpPr>
              <p:nvPr/>
            </p:nvSpPr>
            <p:spPr>
              <a:xfrm>
                <a:off x="215131" y="156774"/>
                <a:ext cx="11876464" cy="252188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fr-FR" sz="2000" b="1" u="sng" dirty="0"/>
                  <a:t>Definition (</a:t>
                </a:r>
                <a:r>
                  <a:rPr lang="fr-FR" sz="2000" b="1" u="sng" dirty="0" err="1"/>
                  <a:t>Mutual</a:t>
                </a:r>
                <a:r>
                  <a:rPr lang="fr-FR" sz="2000" b="1" u="sng" dirty="0"/>
                  <a:t> Information Ensemble </a:t>
                </a:r>
                <a:r>
                  <a:rPr lang="fr-FR" sz="2000" b="1" u="sng" dirty="0" err="1"/>
                  <a:t>Diversity</a:t>
                </a:r>
                <a:r>
                  <a:rPr lang="fr-FR" sz="2000" b="1" dirty="0"/>
                  <a:t>) [Bro09, ZL10]:</a:t>
                </a:r>
                <a:r>
                  <a:rPr lang="fr-FR" sz="2000" b="1" u="sng" dirty="0"/>
                  <a:t> </a:t>
                </a:r>
              </a:p>
              <a:p>
                <a:pPr algn="just"/>
                <a:r>
                  <a:rPr lang="fr-FR" sz="2000" b="1" dirty="0" err="1"/>
                  <a:t>Given</a:t>
                </a:r>
                <a:r>
                  <a:rPr lang="fr-FR" sz="2000" b="1" dirty="0"/>
                  <a:t> an ensemble model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fr-FR" sz="2000" b="1" dirty="0"/>
                  <a:t> </a:t>
                </a:r>
                <a:r>
                  <a:rPr lang="fr-FR" sz="2000" b="1" dirty="0" err="1"/>
                  <a:t>composed</a:t>
                </a:r>
                <a:r>
                  <a:rPr lang="fr-FR" sz="2000" b="1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fr-FR" sz="2000" dirty="0"/>
                  <a:t> </a:t>
                </a:r>
                <a:r>
                  <a:rPr lang="fr-FR" sz="2000" dirty="0" err="1"/>
                  <a:t>committee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members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sz="2000" dirty="0"/>
                  <a:t> and a </a:t>
                </a:r>
                <a:r>
                  <a:rPr lang="fr-FR" sz="2000" dirty="0" err="1"/>
                  <a:t>target</a:t>
                </a:r>
                <a:r>
                  <a:rPr lang="fr-FR" sz="2000" dirty="0"/>
                  <a:t> sensitive variable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fr-FR" sz="2000" dirty="0"/>
                  <a:t>, the </a:t>
                </a:r>
                <a:r>
                  <a:rPr lang="fr-FR" sz="2000" dirty="0" err="1"/>
                  <a:t>mutual</a:t>
                </a:r>
                <a:r>
                  <a:rPr lang="fr-FR" sz="2000" dirty="0"/>
                  <a:t> information ensemble </a:t>
                </a:r>
                <a:r>
                  <a:rPr lang="fr-FR" sz="2000" dirty="0" err="1"/>
                  <a:t>diversity</a:t>
                </a:r>
                <a:r>
                  <a:rPr lang="fr-FR" sz="2000" dirty="0"/>
                  <a:t> </a:t>
                </a:r>
                <a:r>
                  <a:rPr lang="fr-FR" sz="2000" dirty="0" err="1"/>
                  <a:t>is</a:t>
                </a:r>
                <a:r>
                  <a:rPr lang="fr-FR" sz="2000" dirty="0"/>
                  <a:t> </a:t>
                </a:r>
                <a:r>
                  <a:rPr lang="fr-FR" sz="2000" dirty="0" err="1"/>
                  <a:t>defined</a:t>
                </a:r>
                <a:r>
                  <a:rPr lang="fr-FR" sz="2000" dirty="0"/>
                  <a:t> as:</a:t>
                </a:r>
              </a:p>
              <a:p>
                <a:pPr algn="just"/>
                <a:endParaRPr lang="fr-FR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𝑀𝐼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𝑀𝐼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nary>
                        <m:naryPr>
                          <m:chr m:val="∑"/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  <m:sup/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𝑀𝐼</m:t>
                              </m:r>
                              <m:d>
                                <m:d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fr-F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ℱ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fr-F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sub>
                            <m:sup/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𝑀𝐼</m:t>
                              </m:r>
                              <m:d>
                                <m:d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fr-F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ℱ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fr-F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fr-FR" sz="2000" dirty="0"/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5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31" y="156774"/>
                <a:ext cx="11876464" cy="2521880"/>
              </a:xfrm>
              <a:prstGeom prst="rect">
                <a:avLst/>
              </a:prstGeom>
              <a:blipFill>
                <a:blip r:embed="rId3"/>
                <a:stretch>
                  <a:fillRect l="-513" r="-5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1"/>
              <p:cNvSpPr txBox="1">
                <a:spLocks/>
              </p:cNvSpPr>
              <p:nvPr/>
            </p:nvSpPr>
            <p:spPr>
              <a:xfrm>
                <a:off x="2571078" y="2172147"/>
                <a:ext cx="8889402" cy="144331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endParaRPr lang="fr-FR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nary>
                        <m:naryPr>
                          <m:chr m:val="∑"/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𝑀𝐼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nary>
                        <m:naryPr>
                          <m:chr m:val="∑"/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𝑀𝐼</m:t>
                              </m:r>
                              <m:d>
                                <m:d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𝑀𝐼</m:t>
                              </m:r>
                              <m:d>
                                <m:d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fr-FR" sz="2000" dirty="0"/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6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078" y="2172147"/>
                <a:ext cx="8889402" cy="144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à coins arrondis 6"/>
          <p:cNvSpPr/>
          <p:nvPr/>
        </p:nvSpPr>
        <p:spPr>
          <a:xfrm>
            <a:off x="3156074" y="2362920"/>
            <a:ext cx="7719410" cy="106177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246721" y="3424692"/>
            <a:ext cx="3755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solidFill>
                  <a:srgbClr val="00B0F0"/>
                </a:solidFill>
              </a:rPr>
              <a:t>Pairwise</a:t>
            </a:r>
            <a:r>
              <a:rPr lang="fr-FR" sz="2800" b="1" dirty="0">
                <a:solidFill>
                  <a:srgbClr val="00B0F0"/>
                </a:solidFill>
              </a:rPr>
              <a:t> Approximation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44" y="4985907"/>
            <a:ext cx="1082412" cy="1442920"/>
          </a:xfrm>
          <a:prstGeom prst="rect">
            <a:avLst/>
          </a:prstGeom>
        </p:spPr>
      </p:pic>
      <p:sp>
        <p:nvSpPr>
          <p:cNvPr id="11" name="Bulle ronde 10"/>
          <p:cNvSpPr/>
          <p:nvPr/>
        </p:nvSpPr>
        <p:spPr>
          <a:xfrm>
            <a:off x="3023858" y="4042327"/>
            <a:ext cx="4245560" cy="1887161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How </a:t>
            </a:r>
            <a:r>
              <a:rPr lang="fr-FR" sz="2000" b="1" dirty="0" err="1">
                <a:solidFill>
                  <a:schemeClr val="tx1"/>
                </a:solidFill>
              </a:rPr>
              <a:t>can</a:t>
            </a:r>
            <a:r>
              <a:rPr lang="fr-FR" sz="2000" b="1" dirty="0">
                <a:solidFill>
                  <a:schemeClr val="tx1"/>
                </a:solidFill>
              </a:rPr>
              <a:t> I </a:t>
            </a:r>
            <a:r>
              <a:rPr lang="fr-FR" sz="2000" b="1" dirty="0" err="1">
                <a:solidFill>
                  <a:schemeClr val="tx1"/>
                </a:solidFill>
              </a:rPr>
              <a:t>develop</a:t>
            </a:r>
            <a:r>
              <a:rPr lang="fr-FR" sz="2000" b="1" dirty="0">
                <a:solidFill>
                  <a:schemeClr val="tx1"/>
                </a:solidFill>
              </a:rPr>
              <a:t> an ensemble model </a:t>
            </a:r>
            <a:r>
              <a:rPr lang="fr-FR" sz="2000" b="1" dirty="0" err="1">
                <a:solidFill>
                  <a:schemeClr val="tx1"/>
                </a:solidFill>
              </a:rPr>
              <a:t>which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maximizes</a:t>
            </a:r>
            <a:r>
              <a:rPr lang="fr-FR" sz="2000" b="1" dirty="0">
                <a:solidFill>
                  <a:schemeClr val="tx1"/>
                </a:solidFill>
              </a:rPr>
              <a:t> the </a:t>
            </a:r>
            <a:r>
              <a:rPr lang="fr-FR" sz="2000" b="1" dirty="0" err="1">
                <a:solidFill>
                  <a:schemeClr val="tx1"/>
                </a:solidFill>
              </a:rPr>
              <a:t>pairwise</a:t>
            </a:r>
            <a:r>
              <a:rPr lang="fr-FR" sz="2000" b="1" dirty="0">
                <a:solidFill>
                  <a:schemeClr val="tx1"/>
                </a:solidFill>
              </a:rPr>
              <a:t> approximation?</a:t>
            </a:r>
          </a:p>
        </p:txBody>
      </p:sp>
      <p:sp>
        <p:nvSpPr>
          <p:cNvPr id="14" name="Rectangle à coins arrondis 6">
            <a:extLst>
              <a:ext uri="{FF2B5EF4-FFF2-40B4-BE49-F238E27FC236}">
                <a16:creationId xmlns:a16="http://schemas.microsoft.com/office/drawing/2014/main" id="{5EF93B11-7AA5-4653-8529-C2B96A44816A}"/>
              </a:ext>
            </a:extLst>
          </p:cNvPr>
          <p:cNvSpPr/>
          <p:nvPr/>
        </p:nvSpPr>
        <p:spPr>
          <a:xfrm>
            <a:off x="3987800" y="2362920"/>
            <a:ext cx="1158838" cy="106177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AAA184-41BD-4A59-B8D0-653F5ED4AFFD}"/>
              </a:ext>
            </a:extLst>
          </p:cNvPr>
          <p:cNvSpPr txBox="1"/>
          <p:nvPr/>
        </p:nvSpPr>
        <p:spPr>
          <a:xfrm>
            <a:off x="3860557" y="3479219"/>
            <a:ext cx="169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Relevance</a:t>
            </a:r>
          </a:p>
        </p:txBody>
      </p:sp>
      <p:sp>
        <p:nvSpPr>
          <p:cNvPr id="16" name="Rectangle à coins arrondis 6">
            <a:extLst>
              <a:ext uri="{FF2B5EF4-FFF2-40B4-BE49-F238E27FC236}">
                <a16:creationId xmlns:a16="http://schemas.microsoft.com/office/drawing/2014/main" id="{34B3D747-7AC1-4663-B2C2-BCAC0A46CD42}"/>
              </a:ext>
            </a:extLst>
          </p:cNvPr>
          <p:cNvSpPr/>
          <p:nvPr/>
        </p:nvSpPr>
        <p:spPr>
          <a:xfrm>
            <a:off x="6604000" y="2362920"/>
            <a:ext cx="1333500" cy="106177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A5AEAEE-4EBF-48A1-97EB-3E2DE03134A5}"/>
              </a:ext>
            </a:extLst>
          </p:cNvPr>
          <p:cNvSpPr txBox="1"/>
          <p:nvPr/>
        </p:nvSpPr>
        <p:spPr>
          <a:xfrm>
            <a:off x="6375863" y="3467447"/>
            <a:ext cx="2022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solidFill>
                  <a:srgbClr val="00B0F0"/>
                </a:solidFill>
              </a:rPr>
              <a:t>Redundancy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20" name="Rectangle à coins arrondis 6">
            <a:extLst>
              <a:ext uri="{FF2B5EF4-FFF2-40B4-BE49-F238E27FC236}">
                <a16:creationId xmlns:a16="http://schemas.microsoft.com/office/drawing/2014/main" id="{B32847A1-14BE-415E-9389-09D3B6E6B5BB}"/>
              </a:ext>
            </a:extLst>
          </p:cNvPr>
          <p:cNvSpPr/>
          <p:nvPr/>
        </p:nvSpPr>
        <p:spPr>
          <a:xfrm>
            <a:off x="9337207" y="2350668"/>
            <a:ext cx="1538277" cy="106177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96FA5A2-12B5-4663-87A1-C3DD08205DA5}"/>
              </a:ext>
            </a:extLst>
          </p:cNvPr>
          <p:cNvSpPr txBox="1"/>
          <p:nvPr/>
        </p:nvSpPr>
        <p:spPr>
          <a:xfrm>
            <a:off x="8261887" y="3443773"/>
            <a:ext cx="3824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solidFill>
                  <a:srgbClr val="00B0F0"/>
                </a:solidFill>
              </a:rPr>
              <a:t>Conditional</a:t>
            </a:r>
            <a:r>
              <a:rPr lang="fr-FR" sz="2800" b="1" dirty="0">
                <a:solidFill>
                  <a:srgbClr val="00B0F0"/>
                </a:solidFill>
              </a:rPr>
              <a:t> </a:t>
            </a:r>
            <a:r>
              <a:rPr lang="fr-FR" sz="2800" b="1" dirty="0" err="1">
                <a:solidFill>
                  <a:srgbClr val="00B0F0"/>
                </a:solidFill>
              </a:rPr>
              <a:t>Redundancy</a:t>
            </a:r>
            <a:endParaRPr lang="fr-F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7" grpId="2" animBg="1"/>
      <p:bldP spid="8" grpId="0"/>
      <p:bldP spid="8" grpId="1"/>
      <p:bldP spid="8" grpId="2"/>
      <p:bldP spid="11" grpId="0" animBg="1"/>
      <p:bldP spid="11" grpId="1" animBg="1"/>
      <p:bldP spid="14" grpId="0" animBg="1"/>
      <p:bldP spid="14" grpId="2" animBg="1"/>
      <p:bldP spid="15" grpId="0"/>
      <p:bldP spid="15" grpId="2"/>
      <p:bldP spid="16" grpId="0" animBg="1"/>
      <p:bldP spid="16" grpId="1" animBg="1"/>
      <p:bldP spid="17" grpId="0"/>
      <p:bldP spid="17" grpId="1"/>
      <p:bldP spid="20" grpId="0" animBg="1"/>
      <p:bldP spid="20" grpId="1" animBg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Ensembling</a:t>
            </a:r>
            <a:r>
              <a:rPr lang="fr-FR" b="1" dirty="0"/>
              <a:t> </a:t>
            </a:r>
            <a:r>
              <a:rPr lang="fr-FR" b="1" dirty="0" err="1"/>
              <a:t>Loss</a:t>
            </a:r>
            <a:r>
              <a:rPr lang="fr-FR" b="1" dirty="0"/>
              <a:t>: A </a:t>
            </a:r>
            <a:r>
              <a:rPr lang="fr-FR" b="1" dirty="0" err="1"/>
              <a:t>Pairwise</a:t>
            </a:r>
            <a:r>
              <a:rPr lang="fr-FR" b="1" dirty="0"/>
              <a:t> Ensemble </a:t>
            </a:r>
            <a:r>
              <a:rPr lang="fr-FR" b="1" dirty="0" err="1"/>
              <a:t>Diversity</a:t>
            </a:r>
            <a:r>
              <a:rPr lang="fr-FR" b="1" dirty="0"/>
              <a:t> </a:t>
            </a:r>
            <a:r>
              <a:rPr lang="fr-FR" b="1" dirty="0" err="1"/>
              <a:t>Metric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32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19" y="1824419"/>
            <a:ext cx="3742857" cy="374285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743986" y="3391763"/>
                <a:ext cx="485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986" y="3391763"/>
                <a:ext cx="48513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re 1"/>
          <p:cNvSpPr txBox="1">
            <a:spLocks/>
          </p:cNvSpPr>
          <p:nvPr/>
        </p:nvSpPr>
        <p:spPr>
          <a:xfrm>
            <a:off x="373909" y="1358854"/>
            <a:ext cx="7935558" cy="251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u="sng" dirty="0" err="1"/>
              <a:t>Three</a:t>
            </a:r>
            <a:r>
              <a:rPr lang="fr-FR" sz="2400" b="1" u="sng" dirty="0"/>
              <a:t> </a:t>
            </a:r>
            <a:r>
              <a:rPr lang="fr-FR" sz="2400" b="1" u="sng" dirty="0" err="1"/>
              <a:t>strategies</a:t>
            </a:r>
            <a:r>
              <a:rPr lang="fr-FR" sz="2400" b="1" u="sng" dirty="0"/>
              <a:t> </a:t>
            </a:r>
            <a:r>
              <a:rPr lang="fr-FR" sz="2400" b="1" u="sng" dirty="0" err="1"/>
              <a:t>can</a:t>
            </a:r>
            <a:r>
              <a:rPr lang="fr-FR" sz="2400" b="1" u="sng" dirty="0"/>
              <a:t> </a:t>
            </a:r>
            <a:r>
              <a:rPr lang="fr-FR" sz="2400" b="1" u="sng" dirty="0" err="1"/>
              <a:t>be</a:t>
            </a:r>
            <a:r>
              <a:rPr lang="fr-FR" sz="2400" b="1" u="sng" dirty="0"/>
              <a:t> </a:t>
            </a:r>
            <a:r>
              <a:rPr lang="fr-FR" sz="2400" b="1" u="sng" dirty="0" err="1"/>
              <a:t>considered</a:t>
            </a:r>
            <a:r>
              <a:rPr lang="fr-FR" sz="2400" b="1" u="sng" dirty="0"/>
              <a:t> to </a:t>
            </a:r>
            <a:r>
              <a:rPr lang="fr-FR" sz="2400" b="1" u="sng" dirty="0" err="1"/>
              <a:t>conduct</a:t>
            </a:r>
            <a:r>
              <a:rPr lang="fr-FR" sz="2400" b="1" u="sng" dirty="0"/>
              <a:t> the </a:t>
            </a:r>
            <a:r>
              <a:rPr lang="fr-FR" sz="2400" b="1" u="sng" dirty="0" err="1"/>
              <a:t>learning</a:t>
            </a:r>
            <a:r>
              <a:rPr lang="fr-FR" sz="2400" b="1" u="sng" dirty="0"/>
              <a:t> </a:t>
            </a:r>
            <a:r>
              <a:rPr lang="fr-FR" sz="2400" b="1" u="sng" dirty="0" err="1"/>
              <a:t>process</a:t>
            </a:r>
            <a:r>
              <a:rPr lang="fr-FR" sz="2400" dirty="0"/>
              <a:t>: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11108252" y="5167166"/>
                <a:ext cx="491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8252" y="5167166"/>
                <a:ext cx="491096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10940241" y="1715582"/>
                <a:ext cx="491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0241" y="1715582"/>
                <a:ext cx="49109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79225" y="1947522"/>
            <a:ext cx="7409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1) Independent Learning </a:t>
            </a:r>
            <a:r>
              <a:rPr lang="fr-FR" sz="2000" b="1" dirty="0" err="1"/>
              <a:t>Strategy</a:t>
            </a:r>
            <a:r>
              <a:rPr lang="fr-FR" sz="2000" dirty="0"/>
              <a:t>: There </a:t>
            </a:r>
            <a:r>
              <a:rPr lang="fr-FR" sz="2000" dirty="0" err="1"/>
              <a:t>is</a:t>
            </a:r>
            <a:r>
              <a:rPr lang="fr-FR" sz="2000" dirty="0"/>
              <a:t> no interaction </a:t>
            </a:r>
            <a:r>
              <a:rPr lang="fr-FR" sz="2000" dirty="0" err="1"/>
              <a:t>between</a:t>
            </a:r>
            <a:r>
              <a:rPr lang="fr-FR" sz="2000" dirty="0"/>
              <a:t> the </a:t>
            </a:r>
            <a:r>
              <a:rPr lang="fr-FR" sz="2000" dirty="0" err="1"/>
              <a:t>committee</a:t>
            </a:r>
            <a:r>
              <a:rPr lang="fr-FR" sz="2000" dirty="0"/>
              <a:t> </a:t>
            </a:r>
            <a:r>
              <a:rPr lang="fr-FR" sz="2000" dirty="0" err="1"/>
              <a:t>members</a:t>
            </a:r>
            <a:r>
              <a:rPr lang="fr-FR" sz="2000" dirty="0"/>
              <a:t> </a:t>
            </a:r>
            <a:r>
              <a:rPr lang="fr-FR" sz="2000" dirty="0" err="1"/>
              <a:t>during</a:t>
            </a:r>
            <a:r>
              <a:rPr lang="fr-FR" sz="2000" dirty="0"/>
              <a:t> the </a:t>
            </a:r>
            <a:r>
              <a:rPr lang="fr-FR" sz="2000" dirty="0" err="1"/>
              <a:t>learning</a:t>
            </a:r>
            <a:r>
              <a:rPr lang="fr-FR" sz="2000" dirty="0"/>
              <a:t> </a:t>
            </a:r>
            <a:r>
              <a:rPr lang="fr-FR" sz="2000" dirty="0" err="1"/>
              <a:t>process</a:t>
            </a:r>
            <a:r>
              <a:rPr lang="fr-FR" sz="2000" dirty="0"/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5400" y="3191708"/>
            <a:ext cx="73611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2)</a:t>
            </a:r>
            <a:r>
              <a:rPr lang="fr-FR" sz="2000" b="1" dirty="0"/>
              <a:t> </a:t>
            </a:r>
            <a:r>
              <a:rPr lang="fr-FR" sz="2000" b="1" dirty="0" err="1"/>
              <a:t>Sequential</a:t>
            </a:r>
            <a:r>
              <a:rPr lang="fr-FR" sz="2000" b="1" dirty="0"/>
              <a:t> Training</a:t>
            </a:r>
            <a:r>
              <a:rPr lang="fr-FR" sz="2000" dirty="0"/>
              <a:t>: This </a:t>
            </a:r>
            <a:r>
              <a:rPr lang="fr-FR" sz="2000" dirty="0" err="1"/>
              <a:t>strategy</a:t>
            </a:r>
            <a:r>
              <a:rPr lang="fr-FR" sz="2000" dirty="0"/>
              <a:t> </a:t>
            </a:r>
            <a:r>
              <a:rPr lang="fr-FR" sz="2000" dirty="0" err="1"/>
              <a:t>induces</a:t>
            </a:r>
            <a:r>
              <a:rPr lang="fr-FR" sz="2000" dirty="0"/>
              <a:t> a set of </a:t>
            </a:r>
            <a:r>
              <a:rPr lang="fr-FR" sz="2000" dirty="0" err="1"/>
              <a:t>parametric</a:t>
            </a:r>
            <a:r>
              <a:rPr lang="fr-FR" sz="2000" dirty="0"/>
              <a:t> </a:t>
            </a:r>
            <a:r>
              <a:rPr lang="fr-FR" sz="2000" dirty="0" err="1"/>
              <a:t>models</a:t>
            </a:r>
            <a:r>
              <a:rPr lang="fr-FR" sz="2000" dirty="0"/>
              <a:t> </a:t>
            </a:r>
            <a:r>
              <a:rPr lang="fr-FR" sz="2000" dirty="0" err="1"/>
              <a:t>such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the </a:t>
            </a:r>
            <a:r>
              <a:rPr lang="fr-FR" sz="2000" dirty="0" err="1"/>
              <a:t>learning</a:t>
            </a:r>
            <a:r>
              <a:rPr lang="fr-FR" sz="2000" dirty="0"/>
              <a:t> </a:t>
            </a:r>
            <a:r>
              <a:rPr lang="fr-FR" sz="2000" dirty="0" err="1"/>
              <a:t>process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sequentially</a:t>
            </a:r>
            <a:r>
              <a:rPr lang="fr-FR" sz="2000" dirty="0"/>
              <a:t> </a:t>
            </a:r>
            <a:r>
              <a:rPr lang="fr-FR" sz="2000" dirty="0" err="1"/>
              <a:t>performed</a:t>
            </a:r>
            <a:r>
              <a:rPr lang="fr-FR" sz="2000" dirty="0"/>
              <a:t> on </a:t>
            </a:r>
            <a:r>
              <a:rPr lang="fr-FR" sz="2000" dirty="0" err="1"/>
              <a:t>each</a:t>
            </a:r>
            <a:r>
              <a:rPr lang="fr-FR" sz="2000" dirty="0"/>
              <a:t> </a:t>
            </a:r>
            <a:r>
              <a:rPr lang="fr-FR" sz="2000" dirty="0" err="1"/>
              <a:t>committee</a:t>
            </a:r>
            <a:r>
              <a:rPr lang="fr-FR" sz="2000" dirty="0"/>
              <a:t> </a:t>
            </a:r>
            <a:r>
              <a:rPr lang="fr-FR" sz="2000" dirty="0" err="1"/>
              <a:t>member</a:t>
            </a:r>
            <a:r>
              <a:rPr lang="fr-FR" sz="2000" dirty="0"/>
              <a:t>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3909" y="4399524"/>
            <a:ext cx="7364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3) </a:t>
            </a:r>
            <a:r>
              <a:rPr lang="fr-FR" sz="2000" b="1" dirty="0" err="1"/>
              <a:t>Simultaneous</a:t>
            </a:r>
            <a:r>
              <a:rPr lang="fr-FR" sz="2000" b="1" dirty="0"/>
              <a:t> Ensemble Learning</a:t>
            </a:r>
            <a:r>
              <a:rPr lang="fr-FR" sz="2000" dirty="0"/>
              <a:t>: A set of </a:t>
            </a:r>
            <a:r>
              <a:rPr lang="fr-FR" sz="2000" dirty="0" err="1"/>
              <a:t>committee</a:t>
            </a:r>
            <a:r>
              <a:rPr lang="fr-FR" sz="2000" dirty="0"/>
              <a:t> </a:t>
            </a:r>
            <a:r>
              <a:rPr lang="fr-FR" sz="2000" dirty="0" err="1"/>
              <a:t>members</a:t>
            </a:r>
            <a:r>
              <a:rPr lang="fr-FR" sz="2000" dirty="0"/>
              <a:t> are </a:t>
            </a:r>
            <a:r>
              <a:rPr lang="fr-FR" sz="2000" dirty="0" err="1"/>
              <a:t>trained</a:t>
            </a:r>
            <a:r>
              <a:rPr lang="fr-FR" sz="2000" dirty="0"/>
              <a:t> </a:t>
            </a:r>
            <a:r>
              <a:rPr lang="fr-FR" sz="2000" dirty="0" err="1"/>
              <a:t>interactively</a:t>
            </a:r>
            <a:r>
              <a:rPr lang="fr-FR" sz="2000" dirty="0"/>
              <a:t> to </a:t>
            </a:r>
            <a:r>
              <a:rPr lang="fr-FR" sz="2000" dirty="0" err="1"/>
              <a:t>promote</a:t>
            </a:r>
            <a:r>
              <a:rPr lang="fr-FR" sz="2000" dirty="0"/>
              <a:t> </a:t>
            </a:r>
            <a:r>
              <a:rPr lang="fr-FR" sz="2000" dirty="0" err="1"/>
              <a:t>uncorrelation</a:t>
            </a:r>
            <a:r>
              <a:rPr lang="fr-FR" sz="2000" dirty="0"/>
              <a:t> and </a:t>
            </a:r>
            <a:r>
              <a:rPr lang="fr-FR" sz="2000" dirty="0" err="1"/>
              <a:t>diversity</a:t>
            </a:r>
            <a:r>
              <a:rPr lang="fr-FR" sz="2000" dirty="0"/>
              <a:t> </a:t>
            </a:r>
            <a:r>
              <a:rPr lang="fr-FR" sz="2000" dirty="0" err="1"/>
              <a:t>during</a:t>
            </a:r>
            <a:r>
              <a:rPr lang="fr-FR" sz="2000" dirty="0"/>
              <a:t> the </a:t>
            </a:r>
            <a:r>
              <a:rPr lang="fr-FR" sz="2000" dirty="0" err="1"/>
              <a:t>learning</a:t>
            </a:r>
            <a:r>
              <a:rPr lang="fr-FR" sz="2000" dirty="0"/>
              <a:t> </a:t>
            </a:r>
            <a:r>
              <a:rPr lang="fr-FR" sz="2000" dirty="0" err="1"/>
              <a:t>process</a:t>
            </a:r>
            <a:endParaRPr lang="fr-FR" sz="2000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264160" y="4325630"/>
            <a:ext cx="7719410" cy="115216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3170495" y="5413244"/>
            <a:ext cx="190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OUR WORK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19" y="1824419"/>
            <a:ext cx="3742857" cy="3742857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5" y="1824419"/>
            <a:ext cx="3742857" cy="3742857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73" y="1824419"/>
            <a:ext cx="3742857" cy="3742857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73" y="1824419"/>
            <a:ext cx="3742857" cy="3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3" grpId="0"/>
      <p:bldP spid="30" grpId="0"/>
      <p:bldP spid="33" grpId="0"/>
      <p:bldP spid="34" grpId="0"/>
      <p:bldP spid="35" grpId="0"/>
      <p:bldP spid="36" grpId="0" animBg="1"/>
      <p:bldP spid="36" grpId="1" animBg="1"/>
      <p:bldP spid="37" grpId="0"/>
      <p:bldP spid="3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56" y="2122824"/>
            <a:ext cx="7360147" cy="44160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39" y="1198480"/>
            <a:ext cx="11430000" cy="68580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60" y="2559075"/>
            <a:ext cx="3742857" cy="374285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708127" y="4180837"/>
                <a:ext cx="485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127" y="4180837"/>
                <a:ext cx="48513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11072393" y="5956240"/>
                <a:ext cx="491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393" y="5956240"/>
                <a:ext cx="49109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10904382" y="2504656"/>
                <a:ext cx="491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382" y="2504656"/>
                <a:ext cx="49109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re 1"/>
              <p:cNvSpPr txBox="1">
                <a:spLocks/>
              </p:cNvSpPr>
              <p:nvPr/>
            </p:nvSpPr>
            <p:spPr>
              <a:xfrm>
                <a:off x="373909" y="139849"/>
                <a:ext cx="11739202" cy="119409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fr-FR" sz="2000" b="1" u="sng" dirty="0"/>
                  <a:t>Definition (</a:t>
                </a:r>
                <a:r>
                  <a:rPr lang="fr-FR" sz="2000" b="1" u="sng" dirty="0" err="1"/>
                  <a:t>Ensembling</a:t>
                </a:r>
                <a:r>
                  <a:rPr lang="fr-FR" sz="2000" b="1" u="sng" dirty="0"/>
                  <a:t> </a:t>
                </a:r>
                <a:r>
                  <a:rPr lang="fr-FR" sz="2000" b="1" u="sng" dirty="0" err="1"/>
                  <a:t>Loss</a:t>
                </a:r>
                <a:r>
                  <a:rPr lang="fr-FR" sz="2000" b="1" u="sng" dirty="0"/>
                  <a:t> – Our main contribution)</a:t>
                </a:r>
                <a:r>
                  <a:rPr lang="fr-FR" sz="2000" b="1" dirty="0"/>
                  <a:t>:</a:t>
                </a:r>
                <a:r>
                  <a:rPr lang="fr-FR" sz="2000" b="1" u="sng" dirty="0"/>
                  <a:t> </a:t>
                </a:r>
              </a:p>
              <a:p>
                <a:pPr algn="just"/>
                <a:r>
                  <a:rPr lang="fr-FR" sz="2000" dirty="0" err="1"/>
                  <a:t>Given</a:t>
                </a:r>
                <a:r>
                  <a:rPr lang="fr-FR" sz="2000" dirty="0"/>
                  <a:t> a </a:t>
                </a:r>
                <a:r>
                  <a:rPr lang="fr-FR" sz="2000" dirty="0" err="1"/>
                  <a:t>profiling</a:t>
                </a:r>
                <a:r>
                  <a:rPr lang="fr-FR" sz="2000" dirty="0"/>
                  <a:t> set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fr-FR" sz="20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sz="2000" dirty="0"/>
                  <a:t>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sz="2000" dirty="0"/>
                  <a:t>, a set of </a:t>
                </a:r>
                <a:r>
                  <a:rPr lang="fr-FR" sz="2000" dirty="0" err="1"/>
                  <a:t>parametric</a:t>
                </a:r>
                <a:r>
                  <a:rPr lang="fr-FR" sz="2000" dirty="0"/>
                  <a:t> </a:t>
                </a:r>
                <a:r>
                  <a:rPr lang="fr-FR" sz="2000" dirty="0" err="1"/>
                  <a:t>models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 and a </a:t>
                </a:r>
                <a:r>
                  <a:rPr lang="fr-FR" sz="2000" dirty="0" err="1"/>
                  <a:t>number</a:t>
                </a:r>
                <a:r>
                  <a:rPr lang="fr-FR" sz="2000" dirty="0"/>
                  <a:t> of </a:t>
                </a:r>
                <a:r>
                  <a:rPr lang="fr-FR" sz="2000" dirty="0" err="1"/>
                  <a:t>attack</a:t>
                </a:r>
                <a:r>
                  <a:rPr lang="fr-FR" sz="2000" dirty="0"/>
                  <a:t> traces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sz="2000" dirty="0"/>
                  <a:t> </a:t>
                </a:r>
                <a:r>
                  <a:rPr lang="fr-FR" sz="2000" dirty="0" err="1"/>
                  <a:t>such</a:t>
                </a:r>
                <a:r>
                  <a:rPr lang="fr-FR" sz="2000" dirty="0"/>
                  <a:t> </a:t>
                </a:r>
                <a:r>
                  <a:rPr lang="fr-FR" sz="2000" dirty="0" err="1"/>
                  <a:t>that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sz="2000" dirty="0"/>
                  <a:t>, </a:t>
                </a:r>
                <a:r>
                  <a:rPr lang="fr-FR" sz="2000" dirty="0" err="1"/>
                  <a:t>we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define</a:t>
                </a:r>
                <a:r>
                  <a:rPr lang="fr-FR" sz="2000" dirty="0"/>
                  <a:t> the </a:t>
                </a:r>
                <a:r>
                  <a:rPr lang="fr-FR" sz="2000" dirty="0" err="1"/>
                  <a:t>ensembling</a:t>
                </a:r>
                <a:r>
                  <a:rPr lang="fr-FR" sz="2000" dirty="0"/>
                  <a:t> </a:t>
                </a:r>
                <a:r>
                  <a:rPr lang="fr-FR" sz="2000" dirty="0" err="1"/>
                  <a:t>loss</a:t>
                </a:r>
                <a:r>
                  <a:rPr lang="fr-FR" sz="2000" dirty="0"/>
                  <a:t> as:</a:t>
                </a:r>
              </a:p>
            </p:txBody>
          </p:sp>
        </mc:Choice>
        <mc:Fallback xmlns="">
          <p:sp>
            <p:nvSpPr>
              <p:cNvPr id="1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09" y="139849"/>
                <a:ext cx="11739202" cy="1194099"/>
              </a:xfrm>
              <a:prstGeom prst="rect">
                <a:avLst/>
              </a:prstGeom>
              <a:blipFill>
                <a:blip r:embed="rId9"/>
                <a:stretch>
                  <a:fillRect l="-519" r="-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re 1"/>
              <p:cNvSpPr txBox="1">
                <a:spLocks/>
              </p:cNvSpPr>
              <p:nvPr/>
            </p:nvSpPr>
            <p:spPr>
              <a:xfrm>
                <a:off x="0" y="1151145"/>
                <a:ext cx="12192000" cy="119409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𝑟𝑒𝑙</m:t>
                              </m:r>
                            </m:sub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𝒯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𝑟𝑒𝑑</m:t>
                                      </m:r>
                                    </m:sub>
                                    <m:sup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𝒯</m:t>
                                      </m:r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𝑐𝑜𝑛𝑑</m:t>
                                      </m:r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𝑟𝑒𝑑</m:t>
                                      </m:r>
                                    </m:sub>
                                    <m:sup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𝒯</m:t>
                                      </m:r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8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51145"/>
                <a:ext cx="12192000" cy="11940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à coins arrondis 9"/>
          <p:cNvSpPr/>
          <p:nvPr/>
        </p:nvSpPr>
        <p:spPr>
          <a:xfrm>
            <a:off x="2807746" y="1452282"/>
            <a:ext cx="1527586" cy="591671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re 1"/>
              <p:cNvSpPr txBox="1">
                <a:spLocks/>
              </p:cNvSpPr>
              <p:nvPr/>
            </p:nvSpPr>
            <p:spPr>
              <a:xfrm>
                <a:off x="373909" y="2548436"/>
                <a:ext cx="11739202" cy="119409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fr-FR" sz="2000" b="1" u="sng" dirty="0"/>
                  <a:t>Relevance </a:t>
                </a:r>
                <a:r>
                  <a:rPr lang="fr-FR" sz="2000" b="1" u="sng" dirty="0" err="1"/>
                  <a:t>Loss</a:t>
                </a:r>
                <a:r>
                  <a:rPr lang="fr-FR" sz="2000" b="1" u="sng" dirty="0"/>
                  <a:t> </a:t>
                </a:r>
                <a:r>
                  <a:rPr lang="fr-FR" sz="2000" b="1" u="sng" dirty="0" err="1"/>
                  <a:t>aims</a:t>
                </a:r>
                <a:r>
                  <a:rPr lang="fr-FR" sz="2000" b="1" u="sng" dirty="0"/>
                  <a:t> at </a:t>
                </a:r>
                <a:r>
                  <a:rPr lang="fr-FR" sz="2000" b="1" u="sng" dirty="0" err="1"/>
                  <a:t>maximizing</a:t>
                </a:r>
                <a:r>
                  <a:rPr lang="fr-FR" sz="2000" b="1" u="sng" dirty="0"/>
                  <a:t> an approximation of </a:t>
                </a:r>
                <a14:m>
                  <m:oMath xmlns:m="http://schemas.openxmlformats.org/officeDocument/2006/math">
                    <m:r>
                      <a:rPr lang="fr-FR" sz="2000" b="0" i="1" u="sng" smtClean="0">
                        <a:latin typeface="Cambria Math" panose="02040503050406030204" pitchFamily="18" charset="0"/>
                      </a:rPr>
                      <m:t>𝑀𝐼</m:t>
                    </m:r>
                    <m:r>
                      <a:rPr lang="fr-FR" sz="2000" b="0" i="1" u="sng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u="sng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000" b="0" i="1" u="sng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b="0" i="1" u="sng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000" b="0" i="1" u="sng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000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/>
                  <a:t>:</a:t>
                </a:r>
                <a:endParaRPr lang="fr-FR" sz="2000" b="1" u="sng" dirty="0"/>
              </a:p>
            </p:txBody>
          </p:sp>
        </mc:Choice>
        <mc:Fallback xmlns="">
          <p:sp>
            <p:nvSpPr>
              <p:cNvPr id="11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09" y="2548436"/>
                <a:ext cx="11739202" cy="1194099"/>
              </a:xfrm>
              <a:prstGeom prst="rect">
                <a:avLst/>
              </a:prstGeom>
              <a:blipFill>
                <a:blip r:embed="rId11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re 1"/>
              <p:cNvSpPr txBox="1">
                <a:spLocks/>
              </p:cNvSpPr>
              <p:nvPr/>
            </p:nvSpPr>
            <p:spPr>
              <a:xfrm>
                <a:off x="373909" y="3583787"/>
                <a:ext cx="7401261" cy="119409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𝑟𝑒𝑙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sSup>
                                    <m:sSup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eqAr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𝒦</m:t>
                                  </m:r>
                                </m:e>
                              </m:d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fr-FR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fr-FR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fr-FR" sz="2000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sz="2000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FR" sz="2000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fr-FR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fr-FR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fr-FR" sz="2000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fr-FR" sz="2000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bSup>
                                              <m:d>
                                                <m:dPr>
                                                  <m:ctrlPr>
                                                    <a:rPr lang="fr-FR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fr-FR" sz="2000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fr-FR" sz="2000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fr-FR" sz="2000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  <m:r>
                                                <a:rPr lang="fr-FR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fr-FR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FR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fr-FR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fr-FR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bSup>
                                              <m:d>
                                                <m:dPr>
                                                  <m:ctrlP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2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09" y="3583787"/>
                <a:ext cx="7401261" cy="11940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1552527" y="4777886"/>
            <a:ext cx="546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(This </a:t>
            </a:r>
            <a:r>
              <a:rPr lang="fr-FR" b="1" dirty="0" err="1"/>
              <a:t>loss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identical</a:t>
            </a:r>
            <a:r>
              <a:rPr lang="fr-FR" b="1" dirty="0"/>
              <a:t> to the </a:t>
            </a:r>
            <a:r>
              <a:rPr lang="fr-FR" b="1" dirty="0" err="1"/>
              <a:t>ranking</a:t>
            </a:r>
            <a:r>
              <a:rPr lang="fr-FR" b="1" dirty="0"/>
              <a:t> </a:t>
            </a:r>
            <a:r>
              <a:rPr lang="fr-FR" b="1" dirty="0" err="1"/>
              <a:t>loss</a:t>
            </a:r>
            <a:r>
              <a:rPr lang="fr-FR" b="1" dirty="0"/>
              <a:t> [ZBD</a:t>
            </a:r>
            <a:r>
              <a:rPr lang="fr-FR" b="1" baseline="30000" dirty="0"/>
              <a:t>+</a:t>
            </a:r>
            <a:r>
              <a:rPr lang="fr-FR" b="1" dirty="0"/>
              <a:t>20])</a:t>
            </a:r>
            <a:endParaRPr lang="fr-FR" b="1" baseline="30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81" y="5338480"/>
            <a:ext cx="1704251" cy="1114545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>
          <a:xfrm>
            <a:off x="7186899" y="1452282"/>
            <a:ext cx="2047411" cy="591671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re 1"/>
              <p:cNvSpPr txBox="1">
                <a:spLocks/>
              </p:cNvSpPr>
              <p:nvPr/>
            </p:nvSpPr>
            <p:spPr>
              <a:xfrm>
                <a:off x="373909" y="2542109"/>
                <a:ext cx="11739202" cy="119409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fr-FR" sz="2000" b="1" u="sng" dirty="0"/>
                  <a:t>Redundancy </a:t>
                </a:r>
                <a:r>
                  <a:rPr lang="fr-FR" sz="2000" b="1" u="sng" dirty="0" err="1"/>
                  <a:t>Loss</a:t>
                </a:r>
                <a:r>
                  <a:rPr lang="fr-FR" sz="2000" b="1" u="sng" dirty="0"/>
                  <a:t> </a:t>
                </a:r>
                <a:r>
                  <a:rPr lang="fr-FR" sz="2000" b="1" u="sng" dirty="0" err="1"/>
                  <a:t>aims</a:t>
                </a:r>
                <a:r>
                  <a:rPr lang="fr-FR" sz="2000" b="1" u="sng" dirty="0"/>
                  <a:t> at </a:t>
                </a:r>
                <a:r>
                  <a:rPr lang="fr-FR" sz="2000" b="1" u="sng" dirty="0" err="1"/>
                  <a:t>minimizing</a:t>
                </a:r>
                <a:r>
                  <a:rPr lang="fr-FR" sz="2000" b="1" u="sng" dirty="0"/>
                  <a:t> an approximation of </a:t>
                </a:r>
                <a14:m>
                  <m:oMath xmlns:m="http://schemas.openxmlformats.org/officeDocument/2006/math">
                    <m:r>
                      <a:rPr lang="fr-FR" sz="2000" b="0" i="1" u="sng" smtClean="0">
                        <a:latin typeface="Cambria Math" panose="02040503050406030204" pitchFamily="18" charset="0"/>
                      </a:rPr>
                      <m:t>𝑀𝐼</m:t>
                    </m:r>
                    <m:r>
                      <a:rPr lang="fr-FR" sz="2000" b="0" i="1" u="sng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u="sng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000" b="0" i="1" u="sng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b="0" i="1" u="sng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0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u="sng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000" b="0" i="1" u="sng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FR" sz="2000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/>
                  <a:t>:</a:t>
                </a:r>
                <a:endParaRPr lang="fr-FR" sz="2000" b="1" u="sng" dirty="0"/>
              </a:p>
            </p:txBody>
          </p:sp>
        </mc:Choice>
        <mc:Fallback xmlns="">
          <p:sp>
            <p:nvSpPr>
              <p:cNvPr id="19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09" y="2542109"/>
                <a:ext cx="11739202" cy="1194099"/>
              </a:xfrm>
              <a:prstGeom prst="rect">
                <a:avLst/>
              </a:prstGeom>
              <a:blipFill>
                <a:blip r:embed="rId14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re 1"/>
              <p:cNvSpPr txBox="1">
                <a:spLocks/>
              </p:cNvSpPr>
              <p:nvPr/>
            </p:nvSpPr>
            <p:spPr>
              <a:xfrm>
                <a:off x="-132304" y="3490295"/>
                <a:ext cx="8413685" cy="119409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bSup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𝒦</m:t>
                                  </m:r>
                                </m:e>
                              </m:d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fr-F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brk m:alnAt="23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𝒦</m:t>
                                      </m:r>
                                    </m:e>
                                  </m:d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fr-FR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fr-FR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fr-FR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fr-FR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e>
                                                    <m:sub>
                                                      <m:sSub>
                                                        <m:sSubPr>
                                                          <m:ctrlPr>
                                                            <a:rPr lang="fr-FR" sz="20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fr-FR" sz="20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𝑁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fr-FR" sz="20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𝑎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fr-FR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fr-FR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fr-FR" sz="20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fr-FR" sz="20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bSup>
                                                  <m:d>
                                                    <m:dPr>
                                                      <m:ctrlPr>
                                                        <a:rPr lang="fr-FR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fr-FR" sz="2000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fr-FR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Sup>
                                                    <m:sSubSupPr>
                                                      <m:ctrlPr>
                                                        <a:rPr lang="fr-FR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fr-FR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e>
                                                    <m:sub>
                                                      <m:sSub>
                                                        <m:sSubPr>
                                                          <m:ctrlPr>
                                                            <a:rPr lang="fr-FR" sz="20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fr-FR" sz="20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𝑁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fr-FR" sz="20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𝑎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fr-FR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fr-FR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fr-FR" sz="20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fr-FR" sz="2000" b="0" i="1" smtClean="0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bSup>
                                                  <m:d>
                                                    <m:dPr>
                                                      <m:ctrlPr>
                                                        <a:rPr lang="fr-FR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fr-FR" sz="20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fr-FR" sz="20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𝑘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fr-FR" sz="2000" b="0" i="1" smtClean="0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′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</m:d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0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2304" y="3490295"/>
                <a:ext cx="8413685" cy="11940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445" y="2760045"/>
            <a:ext cx="5385301" cy="3231180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9437511" y="1456154"/>
            <a:ext cx="2498606" cy="591671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re 1"/>
              <p:cNvSpPr txBox="1">
                <a:spLocks/>
              </p:cNvSpPr>
              <p:nvPr/>
            </p:nvSpPr>
            <p:spPr>
              <a:xfrm>
                <a:off x="0" y="2536503"/>
                <a:ext cx="11739202" cy="119409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fr-FR" sz="2000" b="1" u="sng" dirty="0"/>
                  <a:t>Conditional </a:t>
                </a:r>
                <a:r>
                  <a:rPr lang="fr-FR" sz="2000" b="1" u="sng" dirty="0" err="1"/>
                  <a:t>Redundancy</a:t>
                </a:r>
                <a:r>
                  <a:rPr lang="fr-FR" sz="2000" b="1" u="sng" dirty="0"/>
                  <a:t> </a:t>
                </a:r>
                <a:r>
                  <a:rPr lang="fr-FR" sz="2000" b="1" u="sng" dirty="0" err="1"/>
                  <a:t>Loss</a:t>
                </a:r>
                <a:r>
                  <a:rPr lang="fr-FR" sz="2000" b="1" u="sng" dirty="0"/>
                  <a:t> </a:t>
                </a:r>
                <a:r>
                  <a:rPr lang="fr-FR" sz="2000" b="1" u="sng" dirty="0" err="1"/>
                  <a:t>aims</a:t>
                </a:r>
                <a:r>
                  <a:rPr lang="fr-FR" sz="2000" b="1" u="sng" dirty="0"/>
                  <a:t> at </a:t>
                </a:r>
                <a:r>
                  <a:rPr lang="fr-FR" sz="2000" b="1" u="sng" dirty="0" err="1"/>
                  <a:t>maximizing</a:t>
                </a:r>
                <a:r>
                  <a:rPr lang="fr-FR" sz="2000" b="1" u="sng" dirty="0"/>
                  <a:t> an approximation of </a:t>
                </a:r>
                <a14:m>
                  <m:oMath xmlns:m="http://schemas.openxmlformats.org/officeDocument/2006/math">
                    <m:r>
                      <a:rPr lang="fr-FR" sz="2000" b="0" i="1" u="sng" smtClean="0">
                        <a:latin typeface="Cambria Math" panose="02040503050406030204" pitchFamily="18" charset="0"/>
                      </a:rPr>
                      <m:t>𝑀𝐼</m:t>
                    </m:r>
                    <m:r>
                      <a:rPr lang="fr-FR" sz="2000" b="0" i="1" u="sng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u="sng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000" b="0" i="1" u="sng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b="0" i="1" u="sng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0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u="sng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000" b="0" i="1" u="sng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FR" sz="2000" b="0" i="1" u="sng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000" b="0" i="1" u="sng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000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/>
                  <a:t>:</a:t>
                </a:r>
                <a:endParaRPr lang="fr-FR" sz="2000" b="1" u="sng" dirty="0"/>
              </a:p>
            </p:txBody>
          </p:sp>
        </mc:Choice>
        <mc:Fallback xmlns="">
          <p:sp>
            <p:nvSpPr>
              <p:cNvPr id="28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6503"/>
                <a:ext cx="11739202" cy="1194099"/>
              </a:xfrm>
              <a:prstGeom prst="rect">
                <a:avLst/>
              </a:prstGeom>
              <a:blipFill>
                <a:blip r:embed="rId17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re 1"/>
              <p:cNvSpPr txBox="1">
                <a:spLocks/>
              </p:cNvSpPr>
              <p:nvPr/>
            </p:nvSpPr>
            <p:spPr>
              <a:xfrm>
                <a:off x="-733629" y="3468979"/>
                <a:ext cx="9808741" cy="119409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𝑐𝑜𝑛𝑑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fr-FR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FR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fr-FR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FR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FR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9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3629" y="3468979"/>
                <a:ext cx="9808741" cy="11940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Imag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89" y="4805842"/>
            <a:ext cx="1082412" cy="1442920"/>
          </a:xfrm>
          <a:prstGeom prst="rect">
            <a:avLst/>
          </a:prstGeom>
        </p:spPr>
      </p:pic>
      <p:sp>
        <p:nvSpPr>
          <p:cNvPr id="36" name="Bulle ronde 35"/>
          <p:cNvSpPr/>
          <p:nvPr/>
        </p:nvSpPr>
        <p:spPr>
          <a:xfrm>
            <a:off x="1769157" y="3152897"/>
            <a:ext cx="4245560" cy="1887161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What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is</a:t>
            </a:r>
            <a:r>
              <a:rPr lang="fr-FR" sz="2000" b="1" dirty="0">
                <a:solidFill>
                  <a:schemeClr val="tx1"/>
                </a:solidFill>
              </a:rPr>
              <a:t> the </a:t>
            </a:r>
            <a:r>
              <a:rPr lang="fr-FR" sz="2000" b="1" dirty="0" err="1">
                <a:solidFill>
                  <a:schemeClr val="tx1"/>
                </a:solidFill>
              </a:rPr>
              <a:t>benefit</a:t>
            </a:r>
            <a:r>
              <a:rPr lang="fr-FR" sz="2000" b="1" dirty="0">
                <a:solidFill>
                  <a:schemeClr val="tx1"/>
                </a:solidFill>
              </a:rPr>
              <a:t> of the EL </a:t>
            </a:r>
            <a:r>
              <a:rPr lang="fr-FR" sz="2000" b="1" dirty="0" err="1">
                <a:solidFill>
                  <a:schemeClr val="tx1"/>
                </a:solidFill>
              </a:rPr>
              <a:t>compared</a:t>
            </a:r>
            <a:r>
              <a:rPr lang="fr-FR" sz="2000" b="1" dirty="0">
                <a:solidFill>
                  <a:schemeClr val="tx1"/>
                </a:solidFill>
              </a:rPr>
              <a:t> to </a:t>
            </a:r>
            <a:r>
              <a:rPr lang="fr-FR" sz="2000" b="1" dirty="0" err="1">
                <a:solidFill>
                  <a:schemeClr val="tx1"/>
                </a:solidFill>
              </a:rPr>
              <a:t>other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losses</a:t>
            </a:r>
            <a:r>
              <a:rPr lang="fr-FR" sz="20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87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3" grpId="0"/>
      <p:bldP spid="23" grpId="1"/>
      <p:bldP spid="30" grpId="0"/>
      <p:bldP spid="30" grpId="1"/>
      <p:bldP spid="17" grpId="0"/>
      <p:bldP spid="18" grpId="0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6" grpId="0" animBg="1"/>
      <p:bldP spid="16" grpId="1" animBg="1"/>
      <p:bldP spid="19" grpId="0"/>
      <p:bldP spid="19" grpId="1"/>
      <p:bldP spid="20" grpId="0"/>
      <p:bldP spid="20" grpId="1"/>
      <p:bldP spid="22" grpId="0" animBg="1"/>
      <p:bldP spid="22" grpId="1" animBg="1"/>
      <p:bldP spid="28" grpId="0"/>
      <p:bldP spid="28" grpId="1"/>
      <p:bldP spid="29" grpId="0"/>
      <p:bldP spid="29" grpId="1"/>
      <p:bldP spid="36" grpId="0" animBg="1"/>
      <p:bldP spid="3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16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30" y="2269456"/>
            <a:ext cx="4124440" cy="24746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62" y="2269456"/>
            <a:ext cx="4124441" cy="24746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68" y="5139171"/>
            <a:ext cx="1539856" cy="328693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-780500" y="4209426"/>
            <a:ext cx="1796527" cy="7960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107756" y="1796526"/>
            <a:ext cx="2173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Cross-</a:t>
            </a:r>
            <a:r>
              <a:rPr lang="fr-FR" sz="2000" b="1" dirty="0" err="1"/>
              <a:t>Entropy</a:t>
            </a:r>
            <a:r>
              <a:rPr lang="fr-FR" sz="2000" b="1" dirty="0"/>
              <a:t> </a:t>
            </a:r>
            <a:r>
              <a:rPr lang="fr-FR" sz="2000" b="1" dirty="0" err="1"/>
              <a:t>Loss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496814" y="1796526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Ranking</a:t>
            </a:r>
            <a:r>
              <a:rPr lang="fr-FR" sz="2000" b="1" dirty="0"/>
              <a:t> </a:t>
            </a:r>
            <a:r>
              <a:rPr lang="fr-FR" sz="2000" b="1" dirty="0" err="1"/>
              <a:t>Loss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391073" y="1793620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Ensembling</a:t>
            </a:r>
            <a:r>
              <a:rPr lang="fr-FR" sz="2000" b="1" dirty="0"/>
              <a:t> </a:t>
            </a:r>
            <a:r>
              <a:rPr lang="fr-FR" sz="2000" b="1" dirty="0" err="1"/>
              <a:t>Loss</a:t>
            </a:r>
            <a:endParaRPr lang="fr-FR" sz="2000" b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78" y="2269456"/>
            <a:ext cx="4124440" cy="247466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3315231" y="4243957"/>
            <a:ext cx="1796527" cy="7960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3976510" y="1510789"/>
            <a:ext cx="14577" cy="32333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8115527" y="4106935"/>
            <a:ext cx="1796527" cy="7960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8610600" y="1510789"/>
            <a:ext cx="0" cy="33193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"/>
          <p:cNvSpPr txBox="1">
            <a:spLocks/>
          </p:cNvSpPr>
          <p:nvPr/>
        </p:nvSpPr>
        <p:spPr>
          <a:xfrm>
            <a:off x="343545" y="340271"/>
            <a:ext cx="10968247" cy="414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u="sng" dirty="0"/>
              <a:t>t-</a:t>
            </a:r>
            <a:r>
              <a:rPr lang="fr-FR" sz="2400" b="1" u="sng" dirty="0" err="1"/>
              <a:t>distributed</a:t>
            </a:r>
            <a:r>
              <a:rPr lang="fr-FR" sz="2400" b="1" u="sng" dirty="0"/>
              <a:t> </a:t>
            </a:r>
            <a:r>
              <a:rPr lang="fr-FR" sz="2400" b="1" u="sng" dirty="0" err="1"/>
              <a:t>Stochastic</a:t>
            </a:r>
            <a:r>
              <a:rPr lang="fr-FR" sz="2400" b="1" u="sng" dirty="0"/>
              <a:t> </a:t>
            </a:r>
            <a:r>
              <a:rPr lang="fr-FR" sz="2400" b="1" u="sng" dirty="0" err="1"/>
              <a:t>Neighbor</a:t>
            </a:r>
            <a:r>
              <a:rPr lang="fr-FR" sz="2400" b="1" u="sng" dirty="0"/>
              <a:t> </a:t>
            </a:r>
            <a:r>
              <a:rPr lang="fr-FR" sz="2400" b="1" u="sng" dirty="0" err="1"/>
              <a:t>Embedding</a:t>
            </a:r>
            <a:r>
              <a:rPr lang="fr-FR" sz="2400" b="1" u="sng" dirty="0"/>
              <a:t> (t-SNE) [vdMH08]</a:t>
            </a:r>
            <a:endParaRPr lang="fr-FR" sz="2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198145" y="1510789"/>
            <a:ext cx="3610442" cy="331939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4154662" y="1510789"/>
            <a:ext cx="4288015" cy="331939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8788753" y="1510789"/>
            <a:ext cx="3270570" cy="331939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2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Efficiency through Diversity in Ensemble Models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354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18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43545" y="340271"/>
            <a:ext cx="10968247" cy="414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u="sng" dirty="0"/>
              <a:t>Secure RSA-1024 </a:t>
            </a:r>
            <a:r>
              <a:rPr lang="fr-FR" sz="2400" b="1" u="sng" dirty="0" err="1"/>
              <a:t>Implementation</a:t>
            </a:r>
            <a:r>
              <a:rPr lang="fr-FR" sz="2400" b="1" dirty="0"/>
              <a:t> [CCC</a:t>
            </a:r>
            <a:r>
              <a:rPr lang="fr-FR" sz="2400" b="1" baseline="30000" dirty="0"/>
              <a:t>+</a:t>
            </a:r>
            <a:r>
              <a:rPr lang="fr-FR" sz="2400" b="1" dirty="0"/>
              <a:t>19]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21" y="3959133"/>
            <a:ext cx="5782793" cy="2397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re 1"/>
              <p:cNvSpPr txBox="1">
                <a:spLocks/>
              </p:cNvSpPr>
              <p:nvPr/>
            </p:nvSpPr>
            <p:spPr>
              <a:xfrm>
                <a:off x="451121" y="547672"/>
                <a:ext cx="11608201" cy="362750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32-bit contact Smartcard IC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u="sng" dirty="0"/>
                  <a:t>Countermeasures</a:t>
                </a:r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	- Input randomization, Modulus randomization, Exponent randomization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18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, three random values of bit-length 64</a:t>
                </a:r>
              </a:p>
              <a:p>
                <a:pPr algn="ctr"/>
                <a:endParaRPr lang="en-US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u="sng" dirty="0"/>
                  <a:t>Targeted Operation</a:t>
                </a:r>
                <a:r>
                  <a:rPr lang="en-US" sz="2000" dirty="0"/>
                  <a:t>: “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Left-to-Right Square &amp; Multiply Always</a:t>
                </a:r>
                <a:r>
                  <a:rPr lang="en-US" sz="2000" i="1" dirty="0"/>
                  <a:t>” </a:t>
                </a:r>
                <a:r>
                  <a:rPr lang="en-US" sz="2000" dirty="0"/>
                  <a:t>exponentiation algorithm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u="sng" dirty="0"/>
                  <a:t>Targeted Variable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𝑠𝑒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𝑓𝑟𝑒𝑒</m:t>
                        </m:r>
                      </m:sub>
                    </m:sSub>
                  </m:oMath>
                </a14:m>
                <a:r>
                  <a:rPr lang="en-US" sz="2000" dirty="0"/>
                  <a:t> address index in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{0,1,2}</m:t>
                    </m:r>
                  </m:oMath>
                </a14:m>
                <a:endParaRPr lang="en-US" sz="20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Multiclass classification problem has to be solved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21" y="547672"/>
                <a:ext cx="11608201" cy="3627508"/>
              </a:xfrm>
              <a:prstGeom prst="rect">
                <a:avLst/>
              </a:prstGeom>
              <a:blipFill>
                <a:blip r:embed="rId4"/>
                <a:stretch>
                  <a:fillRect l="-4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" y="3959133"/>
            <a:ext cx="5800185" cy="239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19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43544" y="2621909"/>
            <a:ext cx="10968247" cy="414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u="sng" dirty="0"/>
              <a:t>Performance </a:t>
            </a:r>
            <a:r>
              <a:rPr lang="fr-FR" sz="2400" b="1" u="sng" dirty="0" err="1"/>
              <a:t>metric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1"/>
              <p:cNvSpPr txBox="1">
                <a:spLocks/>
              </p:cNvSpPr>
              <p:nvPr/>
            </p:nvSpPr>
            <p:spPr>
              <a:xfrm>
                <a:off x="586556" y="1007018"/>
                <a:ext cx="11608201" cy="9339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/>
                  <a:t>If </a:t>
                </a:r>
                <a:r>
                  <a:rPr lang="fr-FR" sz="2000" dirty="0" err="1"/>
                  <a:t>two</a:t>
                </a:r>
                <a:r>
                  <a:rPr lang="fr-FR" sz="2000" dirty="0"/>
                  <a:t> </a:t>
                </a:r>
                <a:r>
                  <a:rPr lang="fr-FR" sz="2000" dirty="0" err="1"/>
                  <a:t>consecutive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iterations</a:t>
                </a:r>
                <a:r>
                  <a:rPr lang="fr-FR" sz="2000" dirty="0"/>
                  <a:t> </a:t>
                </a:r>
                <a:r>
                  <a:rPr lang="fr-FR" sz="2000" dirty="0" err="1"/>
                  <a:t>provides</a:t>
                </a:r>
                <a:r>
                  <a:rPr lang="fr-FR" sz="2000" dirty="0"/>
                  <a:t> </a:t>
                </a:r>
                <a:r>
                  <a:rPr lang="fr-FR" sz="2000" dirty="0" err="1"/>
                  <a:t>identical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𝑠𝑒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𝑓𝑟𝑒𝑒</m:t>
                        </m:r>
                      </m:sub>
                    </m:sSub>
                  </m:oMath>
                </a14:m>
                <a:r>
                  <a:rPr lang="fr-FR" sz="2000" dirty="0"/>
                  <a:t> value </a:t>
                </a:r>
                <a:r>
                  <a:rPr lang="fr-FR" sz="2000" dirty="0">
                    <a:sym typeface="Wingdings" panose="05000000000000000000" pitchFamily="2" charset="2"/>
                  </a:rPr>
                  <a:t> the </a:t>
                </a:r>
                <a:r>
                  <a:rPr lang="fr-FR" sz="2000" dirty="0" err="1">
                    <a:sym typeface="Wingdings" panose="05000000000000000000" pitchFamily="2" charset="2"/>
                  </a:rPr>
                  <a:t>related</a:t>
                </a:r>
                <a:r>
                  <a:rPr lang="fr-FR" sz="2000" dirty="0">
                    <a:sym typeface="Wingdings" panose="05000000000000000000" pitchFamily="2" charset="2"/>
                  </a:rPr>
                  <a:t> </a:t>
                </a:r>
                <a:r>
                  <a:rPr lang="fr-FR" sz="2000" dirty="0" err="1">
                    <a:sym typeface="Wingdings" panose="05000000000000000000" pitchFamily="2" charset="2"/>
                  </a:rPr>
                  <a:t>blinded</a:t>
                </a:r>
                <a:r>
                  <a:rPr lang="fr-FR" sz="2000" dirty="0">
                    <a:sym typeface="Wingdings" panose="05000000000000000000" pitchFamily="2" charset="2"/>
                  </a:rPr>
                  <a:t> </a:t>
                </a:r>
                <a:r>
                  <a:rPr lang="fr-FR" sz="2000" dirty="0" err="1">
                    <a:sym typeface="Wingdings" panose="05000000000000000000" pitchFamily="2" charset="2"/>
                  </a:rPr>
                  <a:t>exponent</a:t>
                </a:r>
                <a:r>
                  <a:rPr lang="fr-FR" sz="2000" dirty="0">
                    <a:sym typeface="Wingdings" panose="05000000000000000000" pitchFamily="2" charset="2"/>
                  </a:rPr>
                  <a:t> bit </a:t>
                </a:r>
                <a:r>
                  <a:rPr lang="fr-FR" sz="2000" dirty="0" err="1">
                    <a:sym typeface="Wingdings" panose="05000000000000000000" pitchFamily="2" charset="2"/>
                  </a:rPr>
                  <a:t>equals</a:t>
                </a:r>
                <a:r>
                  <a:rPr lang="fr-FR" sz="2000" dirty="0">
                    <a:sym typeface="Wingdings" panose="05000000000000000000" pitchFamily="2" charset="2"/>
                  </a:rPr>
                  <a:t> 1, </a:t>
                </a:r>
                <a:r>
                  <a:rPr lang="fr-FR" sz="2000" dirty="0" err="1">
                    <a:sym typeface="Wingdings" panose="05000000000000000000" pitchFamily="2" charset="2"/>
                  </a:rPr>
                  <a:t>otherwise</a:t>
                </a:r>
                <a:r>
                  <a:rPr lang="fr-FR" sz="2000" dirty="0">
                    <a:sym typeface="Wingdings" panose="05000000000000000000" pitchFamily="2" charset="2"/>
                  </a:rPr>
                  <a:t> 0.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56" y="1007018"/>
                <a:ext cx="11608201" cy="933998"/>
              </a:xfrm>
              <a:prstGeom prst="rect">
                <a:avLst/>
              </a:prstGeom>
              <a:blipFill>
                <a:blip r:embed="rId3"/>
                <a:stretch>
                  <a:fillRect l="-473" t="-503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à coins arrondis 6"/>
          <p:cNvSpPr/>
          <p:nvPr/>
        </p:nvSpPr>
        <p:spPr>
          <a:xfrm>
            <a:off x="10868707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511587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7038387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7333027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627667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922307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8216947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8806227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9100867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9395507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9690147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9984787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10279427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574067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1163347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11457987" y="1449729"/>
            <a:ext cx="294640" cy="3759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…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472788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37076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89756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119220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  <a:endParaRPr lang="fr-FR" b="1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148684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178148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207612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  <a:endParaRPr lang="fr-FR" b="1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266540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296004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325468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  <a:endParaRPr lang="fr-FR" b="1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354932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  <a:endParaRPr lang="fr-FR" b="1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384396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  <a:endParaRPr lang="fr-FR" b="1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413860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443324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02252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5317163" y="1449729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  <a:endParaRPr lang="fr-FR" b="1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851266" y="1436224"/>
            <a:ext cx="633403" cy="38942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8216947" y="1898280"/>
            <a:ext cx="2337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Private</a:t>
            </a:r>
            <a:r>
              <a:rPr lang="fr-FR" sz="2000" b="1" dirty="0"/>
              <a:t> Key </a:t>
            </a:r>
            <a:r>
              <a:rPr lang="fr-FR" sz="2000" b="1" dirty="0" err="1"/>
              <a:t>Guessed</a:t>
            </a:r>
            <a:endParaRPr lang="fr-F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81928" y="1869170"/>
                <a:ext cx="1107419" cy="429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>
                          <a:latin typeface="Cambria Math" panose="02040503050406030204" pitchFamily="18" charset="0"/>
                        </a:rPr>
                        <m:t>𝒔𝒆</m:t>
                      </m:r>
                      <m:sSub>
                        <m:sSubPr>
                          <m:ctrlPr>
                            <a:rPr lang="fr-FR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dirty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fr-FR" sz="2000" b="1" i="1" dirty="0">
                              <a:latin typeface="Cambria Math" panose="02040503050406030204" pitchFamily="18" charset="0"/>
                            </a:rPr>
                            <m:t>𝒇𝒓𝒆𝒆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928" y="1869170"/>
                <a:ext cx="1107419" cy="429220"/>
              </a:xfrm>
              <a:prstGeom prst="rect">
                <a:avLst/>
              </a:prstGeom>
              <a:blipFill>
                <a:blip r:embed="rId4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lèche droite 41"/>
          <p:cNvSpPr/>
          <p:nvPr/>
        </p:nvSpPr>
        <p:spPr>
          <a:xfrm>
            <a:off x="5827668" y="1406208"/>
            <a:ext cx="992680" cy="4194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itre 1"/>
              <p:cNvSpPr txBox="1">
                <a:spLocks/>
              </p:cNvSpPr>
              <p:nvPr/>
            </p:nvSpPr>
            <p:spPr>
              <a:xfrm>
                <a:off x="583799" y="3677110"/>
                <a:ext cx="11608201" cy="9339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>
                    <a:sym typeface="Wingdings" panose="05000000000000000000" pitchFamily="2" charset="2"/>
                  </a:rPr>
                  <a:t>Given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𝐴𝑐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𝑠𝑒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𝑔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𝑓𝑟𝑒𝑒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sz="2000" dirty="0">
                    <a:sym typeface="Wingdings" panose="05000000000000000000" pitchFamily="2" charset="2"/>
                  </a:rPr>
                  <a:t> </a:t>
                </a:r>
                <a:r>
                  <a:rPr lang="fr-FR" sz="2000" dirty="0" err="1">
                    <a:sym typeface="Wingdings" panose="05000000000000000000" pitchFamily="2" charset="2"/>
                  </a:rPr>
                  <a:t>obtained</a:t>
                </a:r>
                <a:r>
                  <a:rPr lang="fr-FR" sz="2000" dirty="0">
                    <a:sym typeface="Wingdings" panose="05000000000000000000" pitchFamily="2" charset="2"/>
                  </a:rPr>
                  <a:t> </a:t>
                </a:r>
                <a:r>
                  <a:rPr lang="fr-FR" sz="2000" dirty="0" err="1">
                    <a:sym typeface="Wingdings" panose="05000000000000000000" pitchFamily="2" charset="2"/>
                  </a:rPr>
                  <a:t>from</a:t>
                </a:r>
                <a:r>
                  <a:rPr lang="fr-FR" sz="2000" dirty="0">
                    <a:sym typeface="Wingdings" panose="05000000000000000000" pitchFamily="2" charset="2"/>
                  </a:rPr>
                  <a:t> a neural network, the </a:t>
                </a:r>
                <a:r>
                  <a:rPr lang="fr-FR" sz="2000" dirty="0" err="1">
                    <a:sym typeface="Wingdings" panose="05000000000000000000" pitchFamily="2" charset="2"/>
                  </a:rPr>
                  <a:t>Adversary</a:t>
                </a:r>
                <a:r>
                  <a:rPr lang="fr-FR" sz="2000" dirty="0">
                    <a:sym typeface="Wingdings" panose="05000000000000000000" pitchFamily="2" charset="2"/>
                  </a:rPr>
                  <a:t> </a:t>
                </a:r>
                <a:r>
                  <a:rPr lang="fr-FR" sz="2000" dirty="0" err="1">
                    <a:sym typeface="Wingdings" panose="05000000000000000000" pitchFamily="2" charset="2"/>
                  </a:rPr>
                  <a:t>can</a:t>
                </a:r>
                <a:r>
                  <a:rPr lang="fr-FR" sz="2000" dirty="0">
                    <a:sym typeface="Wingdings" panose="05000000000000000000" pitchFamily="2" charset="2"/>
                  </a:rPr>
                  <a:t> </a:t>
                </a:r>
                <a:r>
                  <a:rPr lang="fr-FR" sz="2000" dirty="0" err="1">
                    <a:sym typeface="Wingdings" panose="05000000000000000000" pitchFamily="2" charset="2"/>
                  </a:rPr>
                  <a:t>compute</a:t>
                </a:r>
                <a:r>
                  <a:rPr lang="fr-FR" sz="2000" dirty="0">
                    <a:sym typeface="Wingdings" panose="05000000000000000000" pitchFamily="2" charset="2"/>
                  </a:rPr>
                  <a:t> the </a:t>
                </a:r>
                <a:r>
                  <a:rPr lang="fr-FR" sz="2000" dirty="0" err="1">
                    <a:sym typeface="Wingdings" panose="05000000000000000000" pitchFamily="2" charset="2"/>
                  </a:rPr>
                  <a:t>related</a:t>
                </a:r>
                <a:r>
                  <a:rPr lang="fr-FR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𝐴𝑐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𝑏𝑖𝑡</m:t>
                        </m:r>
                      </m:sub>
                    </m:sSub>
                  </m:oMath>
                </a14:m>
                <a:r>
                  <a:rPr lang="fr-FR" sz="2000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𝜖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𝑏𝑖𝑡</m:t>
                        </m:r>
                      </m:sub>
                    </m:sSub>
                  </m:oMath>
                </a14:m>
                <a:r>
                  <a:rPr lang="fr-FR" sz="2000" dirty="0">
                    <a:sym typeface="Wingdings" panose="05000000000000000000" pitchFamily="2" charset="2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8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99" y="3677110"/>
                <a:ext cx="11608201" cy="933998"/>
              </a:xfrm>
              <a:prstGeom prst="rect">
                <a:avLst/>
              </a:prstGeom>
              <a:blipFill>
                <a:blip r:embed="rId5"/>
                <a:stretch>
                  <a:fillRect l="-473" t="-522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au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7898027"/>
                  </p:ext>
                </p:extLst>
              </p:nvPr>
            </p:nvGraphicFramePr>
            <p:xfrm>
              <a:off x="1799139" y="3920667"/>
              <a:ext cx="8774928" cy="2080083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870898">
                      <a:extLst>
                        <a:ext uri="{9D8B030D-6E8A-4147-A177-3AD203B41FA5}">
                          <a16:colId xmlns:a16="http://schemas.microsoft.com/office/drawing/2014/main" val="412851320"/>
                        </a:ext>
                      </a:extLst>
                    </a:gridCol>
                    <a:gridCol w="1722628">
                      <a:extLst>
                        <a:ext uri="{9D8B030D-6E8A-4147-A177-3AD203B41FA5}">
                          <a16:colId xmlns:a16="http://schemas.microsoft.com/office/drawing/2014/main" val="1563341331"/>
                        </a:ext>
                      </a:extLst>
                    </a:gridCol>
                    <a:gridCol w="4181402">
                      <a:extLst>
                        <a:ext uri="{9D8B030D-6E8A-4147-A177-3AD203B41FA5}">
                          <a16:colId xmlns:a16="http://schemas.microsoft.com/office/drawing/2014/main" val="159663937"/>
                        </a:ext>
                      </a:extLst>
                    </a:gridCol>
                  </a:tblGrid>
                  <a:tr h="5569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>
                              <a:solidFill>
                                <a:schemeClr val="tx1"/>
                              </a:solidFill>
                            </a:rPr>
                            <a:t>Naive</a:t>
                          </a:r>
                          <a:r>
                            <a:rPr lang="fr-FR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fr-FR" baseline="0" dirty="0" err="1">
                              <a:solidFill>
                                <a:schemeClr val="tx1"/>
                              </a:solidFill>
                            </a:rPr>
                            <a:t>Complexity</a:t>
                          </a:r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fr-FR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r>
                            <a:rPr lang="fr-FR" dirty="0" err="1">
                              <a:solidFill>
                                <a:schemeClr val="tx1"/>
                              </a:solidFill>
                            </a:rPr>
                            <a:t>Complexity</a:t>
                          </a:r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>
                              <a:solidFill>
                                <a:schemeClr val="tx1"/>
                              </a:solidFill>
                            </a:rPr>
                            <a:t>Alternate</a:t>
                          </a:r>
                          <a:r>
                            <a:rPr lang="fr-FR" dirty="0">
                              <a:solidFill>
                                <a:schemeClr val="tx1"/>
                              </a:solidFill>
                            </a:rPr>
                            <a:t> Attack </a:t>
                          </a:r>
                          <a:r>
                            <a:rPr lang="fr-FR" dirty="0" err="1">
                              <a:solidFill>
                                <a:schemeClr val="tx1"/>
                              </a:solidFill>
                            </a:rPr>
                            <a:t>Complexity</a:t>
                          </a:r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1121399"/>
                      </a:ext>
                    </a:extLst>
                  </a:tr>
                  <a:tr h="1409088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=0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begChr m:val="⌈"/>
                                                <m:endChr m:val="⌉"/>
                                                <m:ctrlP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×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𝜖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𝑏𝑖𝑡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sup>
                                          <m:e>
                                            <m:d>
                                              <m:dPr>
                                                <m:ctrlP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type m:val="noBar"/>
                                                    <m:ctrlP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𝑟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</m:nary>
                                        <m:r>
                                          <m:rPr>
                                            <m:nor/>
                                          </m:rPr>
                                          <a:rPr lang="fr-FR" dirty="0" smtClean="0"/>
                                          <m:t> 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⌈</m:t>
                                </m:r>
                                <m:d>
                                  <m:dPr>
                                    <m:ctrlP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𝑏𝑖𝑡</m:t>
                                    </m:r>
                                  </m:sub>
                                </m:sSub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⌉</m:t>
                                </m:r>
                              </m:oMath>
                            </m:oMathPara>
                          </a14:m>
                          <a:endParaRPr lang="fr-FR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p>
                                          <m:sSupPr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p>
                                        </m:sSup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=0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begChr m:val="⌈"/>
                                                <m:endChr m:val="⌉"/>
                                                <m:ctrlP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𝑟</m:t>
                                                    </m:r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+1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×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𝜖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𝑏𝑖𝑡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sup>
                                          <m:e>
                                            <m:d>
                                              <m:dPr>
                                                <m:ctrlP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type m:val="noBar"/>
                                                    <m:ctrlP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𝑟</m:t>
                                                    </m:r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+1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fr-FR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</m:nary>
                                        <m:r>
                                          <m:rPr>
                                            <m:nor/>
                                          </m:rPr>
                                          <a:rPr lang="fr-FR" dirty="0" smtClean="0"/>
                                          <m:t> 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fr-FR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48931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au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7898027"/>
                  </p:ext>
                </p:extLst>
              </p:nvPr>
            </p:nvGraphicFramePr>
            <p:xfrm>
              <a:off x="1799139" y="3920667"/>
              <a:ext cx="8774928" cy="2080083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870898">
                      <a:extLst>
                        <a:ext uri="{9D8B030D-6E8A-4147-A177-3AD203B41FA5}">
                          <a16:colId xmlns:a16="http://schemas.microsoft.com/office/drawing/2014/main" val="412851320"/>
                        </a:ext>
                      </a:extLst>
                    </a:gridCol>
                    <a:gridCol w="1722628">
                      <a:extLst>
                        <a:ext uri="{9D8B030D-6E8A-4147-A177-3AD203B41FA5}">
                          <a16:colId xmlns:a16="http://schemas.microsoft.com/office/drawing/2014/main" val="1563341331"/>
                        </a:ext>
                      </a:extLst>
                    </a:gridCol>
                    <a:gridCol w="4181402">
                      <a:extLst>
                        <a:ext uri="{9D8B030D-6E8A-4147-A177-3AD203B41FA5}">
                          <a16:colId xmlns:a16="http://schemas.microsoft.com/office/drawing/2014/main" val="159663937"/>
                        </a:ext>
                      </a:extLst>
                    </a:gridCol>
                  </a:tblGrid>
                  <a:tr h="5569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>
                              <a:solidFill>
                                <a:schemeClr val="tx1"/>
                              </a:solidFill>
                            </a:rPr>
                            <a:t>Naive</a:t>
                          </a:r>
                          <a:r>
                            <a:rPr lang="fr-FR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fr-FR" baseline="0" dirty="0" err="1">
                              <a:solidFill>
                                <a:schemeClr val="tx1"/>
                              </a:solidFill>
                            </a:rPr>
                            <a:t>Complexity</a:t>
                          </a:r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66784" t="-5435" r="-243463" b="-27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>
                              <a:solidFill>
                                <a:schemeClr val="tx1"/>
                              </a:solidFill>
                            </a:rPr>
                            <a:t>Alternate</a:t>
                          </a:r>
                          <a:r>
                            <a:rPr lang="fr-FR" dirty="0">
                              <a:solidFill>
                                <a:schemeClr val="tx1"/>
                              </a:solidFill>
                            </a:rPr>
                            <a:t> Attack </a:t>
                          </a:r>
                          <a:r>
                            <a:rPr lang="fr-FR" dirty="0" err="1">
                              <a:solidFill>
                                <a:schemeClr val="tx1"/>
                              </a:solidFill>
                            </a:rPr>
                            <a:t>Complexity</a:t>
                          </a:r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1121399"/>
                      </a:ext>
                    </a:extLst>
                  </a:tr>
                  <a:tr h="152317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212" t="-38800" r="-206369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66784" t="-38800" r="-243463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10058" t="-38800" r="-437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48931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81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02604 0.000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0007 L 0.05026 0.0002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26 0.00023 L 0.34024 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2" y="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39" grpId="0" animBg="1"/>
      <p:bldP spid="39" grpId="1" animBg="1"/>
      <p:bldP spid="39" grpId="2" animBg="1"/>
      <p:bldP spid="39" grpId="3" animBg="1"/>
      <p:bldP spid="42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a </a:t>
            </a:r>
            <a:r>
              <a:rPr lang="fr-FR" b="1" dirty="0" err="1"/>
              <a:t>Side</a:t>
            </a:r>
            <a:r>
              <a:rPr lang="fr-FR" b="1" dirty="0"/>
              <a:t>-Channel Attack?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85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au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8411449"/>
                  </p:ext>
                </p:extLst>
              </p:nvPr>
            </p:nvGraphicFramePr>
            <p:xfrm>
              <a:off x="891188" y="810411"/>
              <a:ext cx="10439399" cy="3625745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112934">
                      <a:extLst>
                        <a:ext uri="{9D8B030D-6E8A-4147-A177-3AD203B41FA5}">
                          <a16:colId xmlns:a16="http://schemas.microsoft.com/office/drawing/2014/main" val="412851320"/>
                        </a:ext>
                      </a:extLst>
                    </a:gridCol>
                    <a:gridCol w="1599526">
                      <a:extLst>
                        <a:ext uri="{9D8B030D-6E8A-4147-A177-3AD203B41FA5}">
                          <a16:colId xmlns:a16="http://schemas.microsoft.com/office/drawing/2014/main" val="1563341331"/>
                        </a:ext>
                      </a:extLst>
                    </a:gridCol>
                    <a:gridCol w="1540737">
                      <a:extLst>
                        <a:ext uri="{9D8B030D-6E8A-4147-A177-3AD203B41FA5}">
                          <a16:colId xmlns:a16="http://schemas.microsoft.com/office/drawing/2014/main" val="159663937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3052849925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29164884"/>
                        </a:ext>
                      </a:extLst>
                    </a:gridCol>
                    <a:gridCol w="762273">
                      <a:extLst>
                        <a:ext uri="{9D8B030D-6E8A-4147-A177-3AD203B41FA5}">
                          <a16:colId xmlns:a16="http://schemas.microsoft.com/office/drawing/2014/main" val="3288106766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294827827"/>
                        </a:ext>
                      </a:extLst>
                    </a:gridCol>
                    <a:gridCol w="2003665">
                      <a:extLst>
                        <a:ext uri="{9D8B030D-6E8A-4147-A177-3AD203B41FA5}">
                          <a16:colId xmlns:a16="http://schemas.microsoft.com/office/drawing/2014/main" val="1050553671"/>
                        </a:ext>
                      </a:extLst>
                    </a:gridCol>
                  </a:tblGrid>
                  <a:tr h="730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i="1" u="none" dirty="0">
                              <a:solidFill>
                                <a:schemeClr val="tx1"/>
                              </a:solidFill>
                            </a:rPr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𝑨𝒄</m:t>
                                </m:r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𝒔𝒆</m:t>
                                    </m:r>
                                    <m:sSub>
                                      <m:sSubPr>
                                        <m:ctrlP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𝒇𝒓𝒆𝒆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𝑨𝒄</m:t>
                                </m:r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𝒃𝒊𝒕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  <m:sub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𝒃𝒊𝒕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𝑨𝑨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i="1" u="none" dirty="0">
                              <a:solidFill>
                                <a:schemeClr val="tx1"/>
                              </a:solidFill>
                            </a:rPr>
                            <a:t>Training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1121399"/>
                      </a:ext>
                    </a:extLst>
                  </a:tr>
                  <a:tr h="572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𝐶𝐶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92.50%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2.06%)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90.16%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2.32%)</a:t>
                          </a:r>
                          <a:endParaRPr lang="fr-FR" sz="1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0.0984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500.08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108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102.74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86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4893186"/>
                      </a:ext>
                    </a:extLst>
                  </a:tr>
                  <a:tr h="572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𝑅𝑘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94.03%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1.85%)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91.26%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2.21%)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0.0874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460.66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96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102.74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81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9923122"/>
                      </a:ext>
                    </a:extLst>
                  </a:tr>
                  <a:tr h="572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𝐶𝐶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93.60%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1.91%)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91.04%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2.23%)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0.0896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467.39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98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102.74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450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6027305"/>
                      </a:ext>
                    </a:extLst>
                  </a:tr>
                  <a:tr h="572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𝑅𝑘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94.33%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1.81%)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91.66%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2.16%)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0.0834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443.55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91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99.37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340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2483957"/>
                      </a:ext>
                    </a:extLst>
                  </a:tr>
                  <a:tr h="572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5,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𝐼𝐼𝐼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95.19%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1.67%)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92.45%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2.07%)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0.0754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415.25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83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96.06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740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2539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au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8411449"/>
                  </p:ext>
                </p:extLst>
              </p:nvPr>
            </p:nvGraphicFramePr>
            <p:xfrm>
              <a:off x="891188" y="810411"/>
              <a:ext cx="10439399" cy="3625745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112934">
                      <a:extLst>
                        <a:ext uri="{9D8B030D-6E8A-4147-A177-3AD203B41FA5}">
                          <a16:colId xmlns:a16="http://schemas.microsoft.com/office/drawing/2014/main" val="412851320"/>
                        </a:ext>
                      </a:extLst>
                    </a:gridCol>
                    <a:gridCol w="1599526">
                      <a:extLst>
                        <a:ext uri="{9D8B030D-6E8A-4147-A177-3AD203B41FA5}">
                          <a16:colId xmlns:a16="http://schemas.microsoft.com/office/drawing/2014/main" val="1563341331"/>
                        </a:ext>
                      </a:extLst>
                    </a:gridCol>
                    <a:gridCol w="1540737">
                      <a:extLst>
                        <a:ext uri="{9D8B030D-6E8A-4147-A177-3AD203B41FA5}">
                          <a16:colId xmlns:a16="http://schemas.microsoft.com/office/drawing/2014/main" val="159663937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3052849925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29164884"/>
                        </a:ext>
                      </a:extLst>
                    </a:gridCol>
                    <a:gridCol w="762273">
                      <a:extLst>
                        <a:ext uri="{9D8B030D-6E8A-4147-A177-3AD203B41FA5}">
                          <a16:colId xmlns:a16="http://schemas.microsoft.com/office/drawing/2014/main" val="3288106766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294827827"/>
                        </a:ext>
                      </a:extLst>
                    </a:gridCol>
                    <a:gridCol w="2003665">
                      <a:extLst>
                        <a:ext uri="{9D8B030D-6E8A-4147-A177-3AD203B41FA5}">
                          <a16:colId xmlns:a16="http://schemas.microsoft.com/office/drawing/2014/main" val="1050553671"/>
                        </a:ext>
                      </a:extLst>
                    </a:gridCol>
                  </a:tblGrid>
                  <a:tr h="730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i="1" u="none" dirty="0">
                              <a:solidFill>
                                <a:schemeClr val="tx1"/>
                              </a:solidFill>
                            </a:rPr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70229" t="-4167" r="-485115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76285" t="-4167" r="-402372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73797" t="-4167" r="-444385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73797" t="-4167" r="-344385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858400" t="-4167" r="-415200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640642" t="-4167" r="-177540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i="1" u="none" dirty="0">
                              <a:solidFill>
                                <a:schemeClr val="tx1"/>
                              </a:solidFill>
                            </a:rPr>
                            <a:t>Training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112139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546" t="-131579" r="-837705" b="-4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92.50%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2.06%)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90.16%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2.32%)</a:t>
                          </a:r>
                          <a:endParaRPr lang="fr-FR" sz="1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0.0984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500.08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108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102.74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86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489318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546" t="-231579" r="-837705" b="-3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94.03%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1.85%)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91.26%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2.21%)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0.0874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460.66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96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102.74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81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992312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546" t="-328125" r="-837705" b="-207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93.60%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1.91%)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91.04%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2.23%)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0.0896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467.39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98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102.74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450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602730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546" t="-432632" r="-837705" b="-10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94.33%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1.81%)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91.66%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2.16%)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0.0834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443.55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91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99.37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340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248395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546" t="-532632" r="-837705" b="-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95.19%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1.67%)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92.45%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2.07%)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0.0754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415.25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83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96.06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740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2539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7651008"/>
                  </p:ext>
                </p:extLst>
              </p:nvPr>
            </p:nvGraphicFramePr>
            <p:xfrm>
              <a:off x="903566" y="820803"/>
              <a:ext cx="10439399" cy="1888385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112934">
                      <a:extLst>
                        <a:ext uri="{9D8B030D-6E8A-4147-A177-3AD203B41FA5}">
                          <a16:colId xmlns:a16="http://schemas.microsoft.com/office/drawing/2014/main" val="412851320"/>
                        </a:ext>
                      </a:extLst>
                    </a:gridCol>
                    <a:gridCol w="1599526">
                      <a:extLst>
                        <a:ext uri="{9D8B030D-6E8A-4147-A177-3AD203B41FA5}">
                          <a16:colId xmlns:a16="http://schemas.microsoft.com/office/drawing/2014/main" val="1563341331"/>
                        </a:ext>
                      </a:extLst>
                    </a:gridCol>
                    <a:gridCol w="1540737">
                      <a:extLst>
                        <a:ext uri="{9D8B030D-6E8A-4147-A177-3AD203B41FA5}">
                          <a16:colId xmlns:a16="http://schemas.microsoft.com/office/drawing/2014/main" val="159663937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3052849925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29164884"/>
                        </a:ext>
                      </a:extLst>
                    </a:gridCol>
                    <a:gridCol w="762273">
                      <a:extLst>
                        <a:ext uri="{9D8B030D-6E8A-4147-A177-3AD203B41FA5}">
                          <a16:colId xmlns:a16="http://schemas.microsoft.com/office/drawing/2014/main" val="3288106766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294827827"/>
                        </a:ext>
                      </a:extLst>
                    </a:gridCol>
                    <a:gridCol w="2003665">
                      <a:extLst>
                        <a:ext uri="{9D8B030D-6E8A-4147-A177-3AD203B41FA5}">
                          <a16:colId xmlns:a16="http://schemas.microsoft.com/office/drawing/2014/main" val="1050553671"/>
                        </a:ext>
                      </a:extLst>
                    </a:gridCol>
                  </a:tblGrid>
                  <a:tr h="730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i="1" u="none" dirty="0">
                              <a:solidFill>
                                <a:schemeClr val="tx1"/>
                              </a:solidFill>
                            </a:rPr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𝑨𝒄</m:t>
                                </m:r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𝒔𝒆</m:t>
                                    </m:r>
                                    <m:sSub>
                                      <m:sSubPr>
                                        <m:ctrlP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𝒇𝒓𝒆𝒆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𝑨𝒄</m:t>
                                </m:r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𝒃𝒊𝒕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  <m:sub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𝒃𝒊𝒕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𝑨𝑨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i="1" u="none" dirty="0">
                              <a:solidFill>
                                <a:schemeClr val="tx1"/>
                              </a:solidFill>
                            </a:rPr>
                            <a:t>Training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1121399"/>
                      </a:ext>
                    </a:extLst>
                  </a:tr>
                  <a:tr h="572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𝐶𝐶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92.50%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2.06%)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90.16%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2.32%)</a:t>
                          </a:r>
                          <a:endParaRPr lang="fr-FR" sz="1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0.0984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500.08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102.74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86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4893186"/>
                      </a:ext>
                    </a:extLst>
                  </a:tr>
                  <a:tr h="572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𝑅𝑘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94.03%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1.85%)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91.26%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2.21%)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0.0874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460.66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102.74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81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99231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7651008"/>
                  </p:ext>
                </p:extLst>
              </p:nvPr>
            </p:nvGraphicFramePr>
            <p:xfrm>
              <a:off x="903566" y="820803"/>
              <a:ext cx="10439399" cy="1888385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112934">
                      <a:extLst>
                        <a:ext uri="{9D8B030D-6E8A-4147-A177-3AD203B41FA5}">
                          <a16:colId xmlns:a16="http://schemas.microsoft.com/office/drawing/2014/main" val="412851320"/>
                        </a:ext>
                      </a:extLst>
                    </a:gridCol>
                    <a:gridCol w="1599526">
                      <a:extLst>
                        <a:ext uri="{9D8B030D-6E8A-4147-A177-3AD203B41FA5}">
                          <a16:colId xmlns:a16="http://schemas.microsoft.com/office/drawing/2014/main" val="1563341331"/>
                        </a:ext>
                      </a:extLst>
                    </a:gridCol>
                    <a:gridCol w="1540737">
                      <a:extLst>
                        <a:ext uri="{9D8B030D-6E8A-4147-A177-3AD203B41FA5}">
                          <a16:colId xmlns:a16="http://schemas.microsoft.com/office/drawing/2014/main" val="159663937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3052849925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29164884"/>
                        </a:ext>
                      </a:extLst>
                    </a:gridCol>
                    <a:gridCol w="762273">
                      <a:extLst>
                        <a:ext uri="{9D8B030D-6E8A-4147-A177-3AD203B41FA5}">
                          <a16:colId xmlns:a16="http://schemas.microsoft.com/office/drawing/2014/main" val="3288106766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294827827"/>
                        </a:ext>
                      </a:extLst>
                    </a:gridCol>
                    <a:gridCol w="2003665">
                      <a:extLst>
                        <a:ext uri="{9D8B030D-6E8A-4147-A177-3AD203B41FA5}">
                          <a16:colId xmlns:a16="http://schemas.microsoft.com/office/drawing/2014/main" val="1050553671"/>
                        </a:ext>
                      </a:extLst>
                    </a:gridCol>
                  </a:tblGrid>
                  <a:tr h="730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i="1" u="none" dirty="0">
                              <a:solidFill>
                                <a:schemeClr val="tx1"/>
                              </a:solidFill>
                            </a:rPr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70229" t="-4167" r="-485115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76285" t="-4167" r="-402372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373797" t="-4167" r="-444385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473797" t="-4167" r="-344385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858400" t="-4167" r="-415200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640642" t="-4167" r="-177540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i="1" u="none" dirty="0">
                              <a:solidFill>
                                <a:schemeClr val="tx1"/>
                              </a:solidFill>
                            </a:rPr>
                            <a:t>Training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112139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46" t="-130208" r="-837705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92.50%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2.06%)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90.16%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2.32%)</a:t>
                          </a:r>
                          <a:endParaRPr lang="fr-FR" sz="1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0.0984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500.08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102.74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86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489318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46" t="-232632" r="-837705" b="-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94.03%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1.85%)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91.26%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2.21%)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0.0874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460.66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102.74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81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99231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20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43545" y="340271"/>
            <a:ext cx="10968247" cy="414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u="sng" dirty="0" err="1"/>
              <a:t>Benefit</a:t>
            </a:r>
            <a:r>
              <a:rPr lang="fr-FR" sz="2400" b="1" u="sng" dirty="0"/>
              <a:t> of Type III </a:t>
            </a:r>
            <a:r>
              <a:rPr lang="fr-FR" sz="2400" b="1" u="sng" dirty="0" err="1"/>
              <a:t>diversity</a:t>
            </a:r>
            <a:endParaRPr lang="fr-FR" sz="2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891189" y="1536453"/>
            <a:ext cx="10439399" cy="115823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872392" y="2694692"/>
            <a:ext cx="10481407" cy="115823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853596" y="3852932"/>
            <a:ext cx="10500204" cy="58322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127916" y="4904292"/>
            <a:ext cx="9860124" cy="115216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459791" y="5029159"/>
                <a:ext cx="9528249" cy="902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>
                    <a:solidFill>
                      <a:schemeClr val="tx1"/>
                    </a:solidFill>
                  </a:rPr>
                  <a:t>Following the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European</a:t>
                </a:r>
                <a:r>
                  <a:rPr lang="fr-FR" sz="2400" dirty="0">
                    <a:solidFill>
                      <a:schemeClr val="tx1"/>
                    </a:solidFill>
                  </a:rPr>
                  <a:t> SOG-IS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security</a:t>
                </a:r>
                <a:r>
                  <a:rPr lang="fr-FR" sz="2400" dirty="0">
                    <a:solidFill>
                      <a:schemeClr val="tx1"/>
                    </a:solidFill>
                  </a:rPr>
                  <a:t> guidances, a maximum brute-force</a:t>
                </a:r>
              </a:p>
              <a:p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complexity</a:t>
                </a:r>
                <a:r>
                  <a:rPr lang="fr-FR" sz="2400" dirty="0">
                    <a:solidFill>
                      <a:schemeClr val="tx1"/>
                    </a:solidFill>
                  </a:rPr>
                  <a:t> of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around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is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practicable</a:t>
                </a:r>
                <a:r>
                  <a:rPr lang="fr-FR" sz="2400" dirty="0">
                    <a:solidFill>
                      <a:schemeClr val="tx1"/>
                    </a:solidFill>
                  </a:rPr>
                  <a:t> (</a:t>
                </a:r>
                <a:r>
                  <a:rPr lang="fr-FR" sz="2400" i="1" dirty="0" err="1">
                    <a:solidFill>
                      <a:schemeClr val="tx1"/>
                    </a:solidFill>
                  </a:rPr>
                  <a:t>ie</a:t>
                </a:r>
                <a:r>
                  <a:rPr lang="fr-FR" sz="2400" i="1" dirty="0">
                    <a:solidFill>
                      <a:schemeClr val="tx1"/>
                    </a:solidFill>
                  </a:rPr>
                  <a:t>.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𝑁𝐶</m:t>
                        </m:r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𝐴𝐴</m:t>
                        </m:r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791" y="5029159"/>
                <a:ext cx="9528249" cy="902427"/>
              </a:xfrm>
              <a:prstGeom prst="rect">
                <a:avLst/>
              </a:prstGeom>
              <a:blipFill>
                <a:blip r:embed="rId5"/>
                <a:stretch>
                  <a:fillRect l="-959" t="-5405" b="-74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F61DDF8B-E0E0-4336-AC94-8069544CA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69" y="2809857"/>
            <a:ext cx="5889236" cy="27007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751C177F-6B81-40DF-88CC-A52D34B4E6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5690977"/>
                  </p:ext>
                </p:extLst>
              </p:nvPr>
            </p:nvGraphicFramePr>
            <p:xfrm>
              <a:off x="892585" y="2705083"/>
              <a:ext cx="10439399" cy="1737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112934">
                      <a:extLst>
                        <a:ext uri="{9D8B030D-6E8A-4147-A177-3AD203B41FA5}">
                          <a16:colId xmlns:a16="http://schemas.microsoft.com/office/drawing/2014/main" val="412851320"/>
                        </a:ext>
                      </a:extLst>
                    </a:gridCol>
                    <a:gridCol w="1599526">
                      <a:extLst>
                        <a:ext uri="{9D8B030D-6E8A-4147-A177-3AD203B41FA5}">
                          <a16:colId xmlns:a16="http://schemas.microsoft.com/office/drawing/2014/main" val="1563341331"/>
                        </a:ext>
                      </a:extLst>
                    </a:gridCol>
                    <a:gridCol w="1540737">
                      <a:extLst>
                        <a:ext uri="{9D8B030D-6E8A-4147-A177-3AD203B41FA5}">
                          <a16:colId xmlns:a16="http://schemas.microsoft.com/office/drawing/2014/main" val="159663937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3052849925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29164884"/>
                        </a:ext>
                      </a:extLst>
                    </a:gridCol>
                    <a:gridCol w="762273">
                      <a:extLst>
                        <a:ext uri="{9D8B030D-6E8A-4147-A177-3AD203B41FA5}">
                          <a16:colId xmlns:a16="http://schemas.microsoft.com/office/drawing/2014/main" val="3288106766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294827827"/>
                        </a:ext>
                      </a:extLst>
                    </a:gridCol>
                    <a:gridCol w="2003665">
                      <a:extLst>
                        <a:ext uri="{9D8B030D-6E8A-4147-A177-3AD203B41FA5}">
                          <a16:colId xmlns:a16="http://schemas.microsoft.com/office/drawing/2014/main" val="1050553671"/>
                        </a:ext>
                      </a:extLst>
                    </a:gridCol>
                  </a:tblGrid>
                  <a:tr h="572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𝐶𝐶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93.60%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1.91%)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91.04%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2.23%)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0.0896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467.39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102.74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450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6027305"/>
                      </a:ext>
                    </a:extLst>
                  </a:tr>
                  <a:tr h="572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𝑅𝑘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94.33%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1.81%)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91.66%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2.16%)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0.0834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443.55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99.37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340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2483957"/>
                      </a:ext>
                    </a:extLst>
                  </a:tr>
                  <a:tr h="572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5,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𝐼𝐼𝐼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95.19%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1.67%)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92.45%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2.07%)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0.0754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415.25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83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96.06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740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2539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751C177F-6B81-40DF-88CC-A52D34B4E6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5690977"/>
                  </p:ext>
                </p:extLst>
              </p:nvPr>
            </p:nvGraphicFramePr>
            <p:xfrm>
              <a:off x="892585" y="2705083"/>
              <a:ext cx="10439399" cy="17373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112934">
                      <a:extLst>
                        <a:ext uri="{9D8B030D-6E8A-4147-A177-3AD203B41FA5}">
                          <a16:colId xmlns:a16="http://schemas.microsoft.com/office/drawing/2014/main" val="412851320"/>
                        </a:ext>
                      </a:extLst>
                    </a:gridCol>
                    <a:gridCol w="1599526">
                      <a:extLst>
                        <a:ext uri="{9D8B030D-6E8A-4147-A177-3AD203B41FA5}">
                          <a16:colId xmlns:a16="http://schemas.microsoft.com/office/drawing/2014/main" val="1563341331"/>
                        </a:ext>
                      </a:extLst>
                    </a:gridCol>
                    <a:gridCol w="1540737">
                      <a:extLst>
                        <a:ext uri="{9D8B030D-6E8A-4147-A177-3AD203B41FA5}">
                          <a16:colId xmlns:a16="http://schemas.microsoft.com/office/drawing/2014/main" val="159663937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3052849925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29164884"/>
                        </a:ext>
                      </a:extLst>
                    </a:gridCol>
                    <a:gridCol w="762273">
                      <a:extLst>
                        <a:ext uri="{9D8B030D-6E8A-4147-A177-3AD203B41FA5}">
                          <a16:colId xmlns:a16="http://schemas.microsoft.com/office/drawing/2014/main" val="3288106766"/>
                        </a:ext>
                      </a:extLst>
                    </a:gridCol>
                    <a:gridCol w="1140088">
                      <a:extLst>
                        <a:ext uri="{9D8B030D-6E8A-4147-A177-3AD203B41FA5}">
                          <a16:colId xmlns:a16="http://schemas.microsoft.com/office/drawing/2014/main" val="294827827"/>
                        </a:ext>
                      </a:extLst>
                    </a:gridCol>
                    <a:gridCol w="2003665">
                      <a:extLst>
                        <a:ext uri="{9D8B030D-6E8A-4147-A177-3AD203B41FA5}">
                          <a16:colId xmlns:a16="http://schemas.microsoft.com/office/drawing/2014/main" val="1050553671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7"/>
                          <a:stretch>
                            <a:fillRect l="-546" t="-6316" r="-838251" b="-2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93.60%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1.91%)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91.04%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2.23%)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0.0896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467.39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102.74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450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602730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7"/>
                          <a:stretch>
                            <a:fillRect l="-546" t="-105208" r="-838251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94.33%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1.81%)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91.66%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2.16%)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0.0834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443.55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99.37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340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248395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7"/>
                          <a:stretch>
                            <a:fillRect l="-546" t="-207368" r="-838251" b="-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95.19%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1.67%)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92.45%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2.07%)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0.0754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415.25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83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96.06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740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25390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366D5836-F672-4EFC-8B2F-9D833BF585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07" y="4499165"/>
            <a:ext cx="2190459" cy="21904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2DC0066-1676-4E47-B8EF-BE45D2213F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406" y="4511354"/>
            <a:ext cx="2190459" cy="219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21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43545" y="340271"/>
            <a:ext cx="10968247" cy="414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u="sng" dirty="0" err="1"/>
              <a:t>Benefit</a:t>
            </a:r>
            <a:r>
              <a:rPr lang="fr-FR" sz="2400" b="1" u="sng" dirty="0"/>
              <a:t> of Type I+II+III </a:t>
            </a:r>
            <a:r>
              <a:rPr lang="fr-FR" sz="2400" b="1" u="sng" dirty="0" err="1"/>
              <a:t>diversity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61" y="1050526"/>
            <a:ext cx="5305824" cy="5305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843510" y="1311151"/>
                <a:ext cx="491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510" y="1311151"/>
                <a:ext cx="49109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060578" y="739000"/>
                <a:ext cx="485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578" y="739000"/>
                <a:ext cx="48513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3547861" y="1958066"/>
                <a:ext cx="491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861" y="1958066"/>
                <a:ext cx="49109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3302313" y="4553469"/>
                <a:ext cx="491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313" y="4553469"/>
                <a:ext cx="49109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038957" y="5678728"/>
                <a:ext cx="4801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957" y="5678728"/>
                <a:ext cx="48013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764636" y="6078838"/>
                <a:ext cx="491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636" y="6078838"/>
                <a:ext cx="49109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6226959" y="6278893"/>
                <a:ext cx="491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959" y="6278893"/>
                <a:ext cx="49109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440789" y="5947797"/>
                <a:ext cx="491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789" y="5947797"/>
                <a:ext cx="49109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8512363" y="4753524"/>
                <a:ext cx="491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363" y="4753524"/>
                <a:ext cx="491096" cy="400110"/>
              </a:xfrm>
              <a:prstGeom prst="rect">
                <a:avLst/>
              </a:prstGeom>
              <a:blipFill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8761117" y="3050662"/>
                <a:ext cx="4846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117" y="3050662"/>
                <a:ext cx="484684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Imag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086" y="309329"/>
            <a:ext cx="2257761" cy="2257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4404767"/>
                  </p:ext>
                </p:extLst>
              </p:nvPr>
            </p:nvGraphicFramePr>
            <p:xfrm>
              <a:off x="563470" y="3007662"/>
              <a:ext cx="11265561" cy="287998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04786">
                      <a:extLst>
                        <a:ext uri="{9D8B030D-6E8A-4147-A177-3AD203B41FA5}">
                          <a16:colId xmlns:a16="http://schemas.microsoft.com/office/drawing/2014/main" val="412851320"/>
                        </a:ext>
                      </a:extLst>
                    </a:gridCol>
                    <a:gridCol w="1674012">
                      <a:extLst>
                        <a:ext uri="{9D8B030D-6E8A-4147-A177-3AD203B41FA5}">
                          <a16:colId xmlns:a16="http://schemas.microsoft.com/office/drawing/2014/main" val="1563341331"/>
                        </a:ext>
                      </a:extLst>
                    </a:gridCol>
                    <a:gridCol w="1612485">
                      <a:extLst>
                        <a:ext uri="{9D8B030D-6E8A-4147-A177-3AD203B41FA5}">
                          <a16:colId xmlns:a16="http://schemas.microsoft.com/office/drawing/2014/main" val="159663937"/>
                        </a:ext>
                      </a:extLst>
                    </a:gridCol>
                    <a:gridCol w="1193179">
                      <a:extLst>
                        <a:ext uri="{9D8B030D-6E8A-4147-A177-3AD203B41FA5}">
                          <a16:colId xmlns:a16="http://schemas.microsoft.com/office/drawing/2014/main" val="3052849925"/>
                        </a:ext>
                      </a:extLst>
                    </a:gridCol>
                    <a:gridCol w="1193179">
                      <a:extLst>
                        <a:ext uri="{9D8B030D-6E8A-4147-A177-3AD203B41FA5}">
                          <a16:colId xmlns:a16="http://schemas.microsoft.com/office/drawing/2014/main" val="29164884"/>
                        </a:ext>
                      </a:extLst>
                    </a:gridCol>
                    <a:gridCol w="797770">
                      <a:extLst>
                        <a:ext uri="{9D8B030D-6E8A-4147-A177-3AD203B41FA5}">
                          <a16:colId xmlns:a16="http://schemas.microsoft.com/office/drawing/2014/main" val="3288106766"/>
                        </a:ext>
                      </a:extLst>
                    </a:gridCol>
                    <a:gridCol w="1193179">
                      <a:extLst>
                        <a:ext uri="{9D8B030D-6E8A-4147-A177-3AD203B41FA5}">
                          <a16:colId xmlns:a16="http://schemas.microsoft.com/office/drawing/2014/main" val="294827827"/>
                        </a:ext>
                      </a:extLst>
                    </a:gridCol>
                    <a:gridCol w="2096971">
                      <a:extLst>
                        <a:ext uri="{9D8B030D-6E8A-4147-A177-3AD203B41FA5}">
                          <a16:colId xmlns:a16="http://schemas.microsoft.com/office/drawing/2014/main" val="1050553671"/>
                        </a:ext>
                      </a:extLst>
                    </a:gridCol>
                  </a:tblGrid>
                  <a:tr h="8133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i="1" u="none" dirty="0">
                              <a:solidFill>
                                <a:schemeClr val="tx1"/>
                              </a:solidFill>
                            </a:rPr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𝑨𝒄</m:t>
                                </m:r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𝒔𝒆</m:t>
                                    </m:r>
                                    <m:sSub>
                                      <m:sSubPr>
                                        <m:ctrlP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𝒇𝒓𝒆𝒆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𝑨𝒄</m:t>
                                </m:r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𝒃𝒊𝒕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  <m:sub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𝒃𝒊𝒕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fr-FR" b="1" i="1" u="none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FR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𝑨𝑨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i="1" u="none" dirty="0">
                              <a:solidFill>
                                <a:schemeClr val="tx1"/>
                              </a:solidFill>
                            </a:rPr>
                            <a:t>Training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1121399"/>
                      </a:ext>
                    </a:extLst>
                  </a:tr>
                  <a:tr h="6451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𝐶𝐶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5,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96.23%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1.49%)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94.66%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1.76%)</a:t>
                          </a:r>
                          <a:endParaRPr lang="fr-FR" sz="1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0.0534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322.58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59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88.45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2,116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4893186"/>
                      </a:ext>
                    </a:extLst>
                  </a:tr>
                  <a:tr h="6451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𝑅𝑘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5,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96.27%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1.48%)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94.94%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1.71%)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0.0506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310.01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56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88.45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1,092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9923122"/>
                      </a:ext>
                    </a:extLst>
                  </a:tr>
                  <a:tr h="7763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𝐶𝐶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5,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𝐼𝐼𝐼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97.33%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1.26%)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>
                              <a:latin typeface="Cambria Math" panose="02040503050406030204" pitchFamily="18" charset="0"/>
                            </a:rPr>
                            <a:t>96.96%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>
                              <a:latin typeface="Cambria Math" panose="02040503050406030204" pitchFamily="18" charset="0"/>
                            </a:rPr>
                            <a:t> 1.34%)</a:t>
                          </a:r>
                          <a:endParaRPr lang="fr-FR" sz="14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0.0304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209.52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34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80.71</a:t>
                          </a:r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/>
                            <a:t>3,392 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6027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4404767"/>
                  </p:ext>
                </p:extLst>
              </p:nvPr>
            </p:nvGraphicFramePr>
            <p:xfrm>
              <a:off x="563470" y="3007662"/>
              <a:ext cx="11265561" cy="287998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04786">
                      <a:extLst>
                        <a:ext uri="{9D8B030D-6E8A-4147-A177-3AD203B41FA5}">
                          <a16:colId xmlns:a16="http://schemas.microsoft.com/office/drawing/2014/main" val="412851320"/>
                        </a:ext>
                      </a:extLst>
                    </a:gridCol>
                    <a:gridCol w="1674012">
                      <a:extLst>
                        <a:ext uri="{9D8B030D-6E8A-4147-A177-3AD203B41FA5}">
                          <a16:colId xmlns:a16="http://schemas.microsoft.com/office/drawing/2014/main" val="1563341331"/>
                        </a:ext>
                      </a:extLst>
                    </a:gridCol>
                    <a:gridCol w="1612485">
                      <a:extLst>
                        <a:ext uri="{9D8B030D-6E8A-4147-A177-3AD203B41FA5}">
                          <a16:colId xmlns:a16="http://schemas.microsoft.com/office/drawing/2014/main" val="159663937"/>
                        </a:ext>
                      </a:extLst>
                    </a:gridCol>
                    <a:gridCol w="1193179">
                      <a:extLst>
                        <a:ext uri="{9D8B030D-6E8A-4147-A177-3AD203B41FA5}">
                          <a16:colId xmlns:a16="http://schemas.microsoft.com/office/drawing/2014/main" val="3052849925"/>
                        </a:ext>
                      </a:extLst>
                    </a:gridCol>
                    <a:gridCol w="1193179">
                      <a:extLst>
                        <a:ext uri="{9D8B030D-6E8A-4147-A177-3AD203B41FA5}">
                          <a16:colId xmlns:a16="http://schemas.microsoft.com/office/drawing/2014/main" val="29164884"/>
                        </a:ext>
                      </a:extLst>
                    </a:gridCol>
                    <a:gridCol w="797770">
                      <a:extLst>
                        <a:ext uri="{9D8B030D-6E8A-4147-A177-3AD203B41FA5}">
                          <a16:colId xmlns:a16="http://schemas.microsoft.com/office/drawing/2014/main" val="3288106766"/>
                        </a:ext>
                      </a:extLst>
                    </a:gridCol>
                    <a:gridCol w="1193179">
                      <a:extLst>
                        <a:ext uri="{9D8B030D-6E8A-4147-A177-3AD203B41FA5}">
                          <a16:colId xmlns:a16="http://schemas.microsoft.com/office/drawing/2014/main" val="294827827"/>
                        </a:ext>
                      </a:extLst>
                    </a:gridCol>
                    <a:gridCol w="2096971">
                      <a:extLst>
                        <a:ext uri="{9D8B030D-6E8A-4147-A177-3AD203B41FA5}">
                          <a16:colId xmlns:a16="http://schemas.microsoft.com/office/drawing/2014/main" val="1050553671"/>
                        </a:ext>
                      </a:extLst>
                    </a:gridCol>
                  </a:tblGrid>
                  <a:tr h="8133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i="1" u="none" dirty="0" smtClean="0">
                              <a:solidFill>
                                <a:schemeClr val="tx1"/>
                              </a:solidFill>
                            </a:rPr>
                            <a:t>Model</a:t>
                          </a:r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4"/>
                          <a:stretch>
                            <a:fillRect l="-90182" t="-3731" r="-483636" b="-254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4"/>
                          <a:stretch>
                            <a:fillRect l="-198106" t="-3731" r="-403788" b="-254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4"/>
                          <a:stretch>
                            <a:fillRect l="-401531" t="-3731" r="-443878" b="-254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4"/>
                          <a:stretch>
                            <a:fillRect l="-501531" t="-3731" r="-343878" b="-254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4"/>
                          <a:stretch>
                            <a:fillRect l="-900000" t="-3731" r="-414504" b="-254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4"/>
                          <a:stretch>
                            <a:fillRect l="-668367" t="-3731" r="-177041" b="-254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i="1" u="none" dirty="0" smtClean="0">
                              <a:solidFill>
                                <a:schemeClr val="tx1"/>
                              </a:solidFill>
                            </a:rPr>
                            <a:t>Training Time</a:t>
                          </a:r>
                          <a:endParaRPr lang="fr-FR" b="1" i="1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1121399"/>
                      </a:ext>
                    </a:extLst>
                  </a:tr>
                  <a:tr h="6451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4"/>
                          <a:stretch>
                            <a:fillRect l="-405" t="-131132" r="-649798" b="-221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a:t>96.23%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 smtClean="0">
                              <a:latin typeface="Cambria Math" panose="02040503050406030204" pitchFamily="18" charset="0"/>
                            </a:rPr>
                            <a:t> 1.49%)</a:t>
                          </a:r>
                          <a:endParaRPr lang="fr-FR" sz="1400" b="0" i="1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a:t>94.66%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 smtClean="0">
                              <a:latin typeface="Cambria Math" panose="02040503050406030204" pitchFamily="18" charset="0"/>
                            </a:rPr>
                            <a:t> 1.76%)</a:t>
                          </a:r>
                          <a:endParaRPr lang="fr-FR" sz="1400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 smtClean="0"/>
                            <a:t>0.0534</a:t>
                          </a:r>
                          <a:endParaRPr lang="fr-FR" sz="1800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 smtClean="0"/>
                            <a:t>322.58</a:t>
                          </a:r>
                          <a:endParaRPr lang="fr-FR" sz="1800" b="0" dirty="0" smtClean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 smtClean="0"/>
                            <a:t>59</a:t>
                          </a:r>
                          <a:endParaRPr lang="fr-FR" sz="1800" b="0" dirty="0" smtClean="0"/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 smtClean="0"/>
                            <a:t>88.45</a:t>
                          </a:r>
                          <a:endParaRPr lang="fr-FR" sz="1800" b="0" dirty="0" smtClean="0"/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 smtClean="0"/>
                            <a:t>2,116 s</a:t>
                          </a:r>
                          <a:endParaRPr lang="fr-FR" sz="1800" b="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4893186"/>
                      </a:ext>
                    </a:extLst>
                  </a:tr>
                  <a:tr h="6451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4"/>
                          <a:stretch>
                            <a:fillRect l="-405" t="-233333" r="-649798" b="-1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a:t>96.27%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 smtClean="0">
                              <a:latin typeface="Cambria Math" panose="02040503050406030204" pitchFamily="18" charset="0"/>
                            </a:rPr>
                            <a:t> 1.48%)</a:t>
                          </a:r>
                          <a:endParaRPr lang="fr-FR" sz="1400" b="0" i="1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a:t>94.94%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 smtClean="0">
                              <a:latin typeface="Cambria Math" panose="02040503050406030204" pitchFamily="18" charset="0"/>
                            </a:rPr>
                            <a:t> 1.71%)</a:t>
                          </a:r>
                          <a:endParaRPr lang="fr-FR" sz="1400" b="0" i="1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 smtClean="0"/>
                            <a:t>0.0506</a:t>
                          </a:r>
                          <a:endParaRPr lang="fr-FR" sz="1800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 smtClean="0"/>
                            <a:t>310.01</a:t>
                          </a:r>
                          <a:endParaRPr lang="fr-FR" sz="1800" b="0" dirty="0" smtClean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 smtClean="0"/>
                            <a:t>56</a:t>
                          </a:r>
                          <a:endParaRPr lang="fr-FR" sz="1800" b="0" dirty="0" smtClean="0"/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 smtClean="0"/>
                            <a:t>88.45</a:t>
                          </a:r>
                          <a:endParaRPr lang="fr-FR" sz="1800" b="0" dirty="0" smtClean="0"/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 smtClean="0"/>
                            <a:t>1,092 s</a:t>
                          </a:r>
                          <a:endParaRPr lang="fr-FR" sz="1800" b="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9923122"/>
                      </a:ext>
                    </a:extLst>
                  </a:tr>
                  <a:tr h="77636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4"/>
                          <a:stretch>
                            <a:fillRect l="-405" t="-273438" r="-649798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a:t>97.33%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 smtClean="0">
                              <a:latin typeface="Cambria Math" panose="02040503050406030204" pitchFamily="18" charset="0"/>
                            </a:rPr>
                            <a:t> 1.26%)</a:t>
                          </a:r>
                          <a:endParaRPr lang="fr-FR" sz="1400" b="0" i="1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a:t>96.96%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a:t>(+/-</a:t>
                          </a:r>
                          <a:r>
                            <a:rPr lang="fr-FR" sz="1400" b="0" i="1" baseline="0" dirty="0" smtClean="0">
                              <a:latin typeface="Cambria Math" panose="02040503050406030204" pitchFamily="18" charset="0"/>
                            </a:rPr>
                            <a:t> 1.34%)</a:t>
                          </a:r>
                          <a:endParaRPr lang="fr-FR" sz="1400" b="0" i="1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 smtClean="0"/>
                            <a:t>0.0304</a:t>
                          </a:r>
                          <a:endParaRPr lang="fr-FR" sz="1800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 smtClean="0"/>
                            <a:t>209.52</a:t>
                          </a:r>
                          <a:endParaRPr lang="fr-FR" sz="1800" b="0" dirty="0" smtClean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 smtClean="0"/>
                            <a:t>34</a:t>
                          </a:r>
                          <a:endParaRPr lang="fr-FR" sz="1800" b="0" dirty="0" smtClean="0"/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 smtClean="0"/>
                            <a:t>80.71</a:t>
                          </a:r>
                          <a:endParaRPr lang="fr-FR" sz="1800" b="0" dirty="0" smtClean="0"/>
                        </a:p>
                      </a:txBody>
                      <a:tcPr>
                        <a:solidFill>
                          <a:srgbClr val="27F93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dirty="0" smtClean="0"/>
                            <a:t>3,392 s</a:t>
                          </a:r>
                          <a:endParaRPr lang="fr-FR" sz="1800" b="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60273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04" y="1048475"/>
            <a:ext cx="5334283" cy="53342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11" y="1048474"/>
            <a:ext cx="5334283" cy="5334283"/>
          </a:xfrm>
          <a:prstGeom prst="rect">
            <a:avLst/>
          </a:prstGeom>
        </p:spPr>
      </p:pic>
      <p:sp>
        <p:nvSpPr>
          <p:cNvPr id="46" name="Rectangle à coins arrondis 45"/>
          <p:cNvSpPr/>
          <p:nvPr/>
        </p:nvSpPr>
        <p:spPr>
          <a:xfrm>
            <a:off x="505816" y="788220"/>
            <a:ext cx="2281161" cy="43524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Type I </a:t>
            </a:r>
            <a:r>
              <a:rPr lang="fr-FR" b="1" dirty="0" err="1"/>
              <a:t>diversity</a:t>
            </a:r>
            <a:endParaRPr lang="fr-FR" b="1" dirty="0"/>
          </a:p>
        </p:txBody>
      </p:sp>
      <p:sp>
        <p:nvSpPr>
          <p:cNvPr id="47" name="Rectangle à coins arrondis 46"/>
          <p:cNvSpPr/>
          <p:nvPr/>
        </p:nvSpPr>
        <p:spPr>
          <a:xfrm>
            <a:off x="505815" y="793015"/>
            <a:ext cx="2281161" cy="43524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Type I+II </a:t>
            </a:r>
            <a:r>
              <a:rPr lang="fr-FR" b="1" dirty="0" err="1"/>
              <a:t>diversity</a:t>
            </a:r>
            <a:endParaRPr lang="fr-FR" b="1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514865" y="788219"/>
            <a:ext cx="2281161" cy="43524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Type I+II+III </a:t>
            </a:r>
            <a:r>
              <a:rPr lang="fr-FR" b="1" dirty="0" err="1"/>
              <a:t>diversity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415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52055"/>
            <a:ext cx="10515600" cy="4769428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fr-FR" sz="2400" dirty="0"/>
              <a:t>The Ensemble </a:t>
            </a:r>
            <a:r>
              <a:rPr lang="fr-FR" sz="2400" dirty="0" err="1"/>
              <a:t>methods</a:t>
            </a:r>
            <a:r>
              <a:rPr lang="fr-FR" sz="2400" dirty="0"/>
              <a:t> are </a:t>
            </a:r>
            <a:r>
              <a:rPr lang="fr-FR" sz="2400" dirty="0" err="1"/>
              <a:t>useful</a:t>
            </a:r>
            <a:r>
              <a:rPr lang="fr-FR" sz="2400" dirty="0"/>
              <a:t> to </a:t>
            </a:r>
            <a:r>
              <a:rPr lang="fr-FR" sz="2400" dirty="0" err="1"/>
              <a:t>defeat</a:t>
            </a:r>
            <a:r>
              <a:rPr lang="fr-FR" sz="2400" dirty="0"/>
              <a:t> PKC </a:t>
            </a:r>
            <a:r>
              <a:rPr lang="fr-FR" sz="2400" dirty="0" err="1"/>
              <a:t>implementations</a:t>
            </a:r>
            <a:r>
              <a:rPr lang="fr-FR" sz="2400" dirty="0"/>
              <a:t> as a </a:t>
            </a:r>
            <a:r>
              <a:rPr lang="fr-FR" sz="2400" dirty="0" err="1"/>
              <a:t>slight</a:t>
            </a:r>
            <a:r>
              <a:rPr lang="fr-FR" sz="2400" dirty="0"/>
              <a:t> gain in </a:t>
            </a:r>
            <a:r>
              <a:rPr lang="fr-FR" sz="2400" dirty="0" err="1"/>
              <a:t>accuracy</a:t>
            </a:r>
            <a:r>
              <a:rPr lang="fr-FR" sz="2400" dirty="0"/>
              <a:t> </a:t>
            </a:r>
            <a:r>
              <a:rPr lang="fr-FR" sz="2400" dirty="0" err="1"/>
              <a:t>provides</a:t>
            </a:r>
            <a:r>
              <a:rPr lang="fr-FR" sz="2400" dirty="0"/>
              <a:t> a </a:t>
            </a:r>
            <a:r>
              <a:rPr lang="fr-FR" sz="2400" dirty="0" err="1"/>
              <a:t>realistic</a:t>
            </a:r>
            <a:r>
              <a:rPr lang="fr-FR" sz="2400" dirty="0"/>
              <a:t> </a:t>
            </a:r>
            <a:r>
              <a:rPr lang="fr-FR" sz="2400" dirty="0" err="1"/>
              <a:t>improvement</a:t>
            </a:r>
            <a:r>
              <a:rPr lang="fr-FR" sz="2400" dirty="0"/>
              <a:t> for a full </a:t>
            </a:r>
            <a:r>
              <a:rPr lang="fr-FR" sz="2400" dirty="0" err="1"/>
              <a:t>attack</a:t>
            </a:r>
            <a:r>
              <a:rPr lang="fr-FR" sz="2400" dirty="0"/>
              <a:t> scenario</a:t>
            </a:r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 err="1"/>
              <a:t>Increasing</a:t>
            </a:r>
            <a:r>
              <a:rPr lang="fr-FR" sz="2400" dirty="0"/>
              <a:t> the </a:t>
            </a:r>
            <a:r>
              <a:rPr lang="fr-FR" sz="2400" dirty="0" err="1"/>
              <a:t>diversity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the </a:t>
            </a:r>
            <a:r>
              <a:rPr lang="fr-FR" sz="2400" dirty="0" err="1"/>
              <a:t>committee</a:t>
            </a:r>
            <a:r>
              <a:rPr lang="fr-FR" sz="2400" dirty="0"/>
              <a:t> </a:t>
            </a:r>
            <a:r>
              <a:rPr lang="fr-FR" sz="2400" dirty="0" err="1"/>
              <a:t>members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beneficial</a:t>
            </a:r>
            <a:r>
              <a:rPr lang="fr-FR" sz="2400" dirty="0"/>
              <a:t> to </a:t>
            </a:r>
            <a:r>
              <a:rPr lang="fr-FR" sz="2400" dirty="0" err="1"/>
              <a:t>reduce</a:t>
            </a:r>
            <a:r>
              <a:rPr lang="fr-FR" sz="2400" dirty="0"/>
              <a:t> the </a:t>
            </a:r>
            <a:r>
              <a:rPr lang="fr-FR" sz="2400" dirty="0" err="1"/>
              <a:t>remaining</a:t>
            </a:r>
            <a:r>
              <a:rPr lang="fr-FR" sz="2400" dirty="0"/>
              <a:t> </a:t>
            </a:r>
            <a:r>
              <a:rPr lang="fr-FR" sz="2400" dirty="0" err="1"/>
              <a:t>attack</a:t>
            </a:r>
            <a:r>
              <a:rPr lang="fr-FR" sz="2400" dirty="0"/>
              <a:t> </a:t>
            </a:r>
            <a:r>
              <a:rPr lang="fr-FR" sz="2400" dirty="0" err="1"/>
              <a:t>complexity</a:t>
            </a:r>
            <a:endParaRPr lang="fr-FR" sz="2400" dirty="0"/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The </a:t>
            </a:r>
            <a:r>
              <a:rPr lang="fr-FR" sz="2400" dirty="0" err="1"/>
              <a:t>Ensembling</a:t>
            </a:r>
            <a:r>
              <a:rPr lang="fr-FR" sz="2400" dirty="0"/>
              <a:t> </a:t>
            </a:r>
            <a:r>
              <a:rPr lang="fr-FR" sz="2400" dirty="0" err="1"/>
              <a:t>Loss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beneficial</a:t>
            </a:r>
            <a:r>
              <a:rPr lang="fr-FR" sz="2400" dirty="0"/>
              <a:t> to </a:t>
            </a:r>
            <a:r>
              <a:rPr lang="fr-FR" sz="2400" dirty="0" err="1"/>
              <a:t>promote</a:t>
            </a:r>
            <a:r>
              <a:rPr lang="fr-FR" sz="2400" dirty="0"/>
              <a:t> the interactions </a:t>
            </a:r>
            <a:r>
              <a:rPr lang="fr-FR" sz="2400" dirty="0" err="1"/>
              <a:t>between</a:t>
            </a:r>
            <a:r>
              <a:rPr lang="fr-FR" sz="2400" dirty="0"/>
              <a:t> </a:t>
            </a:r>
            <a:r>
              <a:rPr lang="fr-FR" sz="2400" dirty="0" err="1"/>
              <a:t>committee</a:t>
            </a:r>
            <a:r>
              <a:rPr lang="fr-FR" sz="2400" dirty="0"/>
              <a:t> </a:t>
            </a:r>
            <a:r>
              <a:rPr lang="fr-FR" sz="2400" dirty="0" err="1"/>
              <a:t>members</a:t>
            </a:r>
            <a:r>
              <a:rPr lang="fr-FR" sz="2400" dirty="0"/>
              <a:t> </a:t>
            </a:r>
            <a:r>
              <a:rPr lang="fr-FR" sz="2400" dirty="0" err="1"/>
              <a:t>during</a:t>
            </a:r>
            <a:r>
              <a:rPr lang="fr-FR" sz="2400" dirty="0"/>
              <a:t> the training process in </a:t>
            </a:r>
            <a:r>
              <a:rPr lang="fr-FR" sz="2400" dirty="0" err="1"/>
              <a:t>order</a:t>
            </a:r>
            <a:r>
              <a:rPr lang="fr-FR" sz="2400" dirty="0"/>
              <a:t> to </a:t>
            </a:r>
            <a:r>
              <a:rPr lang="fr-FR" sz="2400" dirty="0" err="1"/>
              <a:t>enhance</a:t>
            </a:r>
            <a:r>
              <a:rPr lang="fr-FR" sz="2400" dirty="0"/>
              <a:t> </a:t>
            </a:r>
            <a:r>
              <a:rPr lang="fr-FR" sz="2400" dirty="0" err="1"/>
              <a:t>diversity</a:t>
            </a:r>
            <a:endParaRPr lang="fr-FR" sz="2400" dirty="0"/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The application of the </a:t>
            </a:r>
            <a:r>
              <a:rPr lang="fr-FR" sz="2400" dirty="0" err="1"/>
              <a:t>Ensembling</a:t>
            </a:r>
            <a:r>
              <a:rPr lang="fr-FR" sz="2400" dirty="0"/>
              <a:t> </a:t>
            </a:r>
            <a:r>
              <a:rPr lang="fr-FR" sz="2400" dirty="0" err="1"/>
              <a:t>Loss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not </a:t>
            </a:r>
            <a:r>
              <a:rPr lang="fr-FR" sz="2400" dirty="0" err="1"/>
              <a:t>restricted</a:t>
            </a:r>
            <a:r>
              <a:rPr lang="fr-FR" sz="2400" dirty="0"/>
              <a:t> to the PKC </a:t>
            </a:r>
            <a:r>
              <a:rPr lang="fr-FR" sz="2400" dirty="0" err="1"/>
              <a:t>implementations</a:t>
            </a:r>
            <a:r>
              <a:rPr lang="fr-FR" sz="2400" dirty="0"/>
              <a:t> (</a:t>
            </a:r>
            <a:r>
              <a:rPr lang="fr-FR" sz="2400" dirty="0" err="1"/>
              <a:t>symmetric</a:t>
            </a:r>
            <a:r>
              <a:rPr lang="fr-FR" sz="2400" dirty="0"/>
              <a:t> </a:t>
            </a:r>
            <a:r>
              <a:rPr lang="fr-FR" sz="2400" dirty="0" err="1"/>
              <a:t>implementations</a:t>
            </a:r>
            <a:r>
              <a:rPr lang="fr-FR" sz="2400" dirty="0"/>
              <a:t>, image classification, </a:t>
            </a:r>
            <a:r>
              <a:rPr lang="fr-FR" sz="2400" dirty="0" err="1"/>
              <a:t>fraud</a:t>
            </a:r>
            <a:r>
              <a:rPr lang="fr-FR" sz="2400" dirty="0"/>
              <a:t> </a:t>
            </a:r>
            <a:r>
              <a:rPr lang="fr-FR" sz="2400" dirty="0" err="1"/>
              <a:t>detection</a:t>
            </a:r>
            <a:r>
              <a:rPr lang="fr-FR" sz="2400" dirty="0"/>
              <a:t>, …)</a:t>
            </a:r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 err="1"/>
              <a:t>Additionnal</a:t>
            </a:r>
            <a:r>
              <a:rPr lang="fr-FR" sz="2400" dirty="0"/>
              <a:t> </a:t>
            </a:r>
            <a:r>
              <a:rPr lang="fr-FR" sz="2400" dirty="0" err="1"/>
              <a:t>results</a:t>
            </a:r>
            <a:r>
              <a:rPr lang="fr-FR" sz="2400" dirty="0"/>
              <a:t> are </a:t>
            </a:r>
            <a:r>
              <a:rPr lang="fr-FR" sz="2400" dirty="0" err="1"/>
              <a:t>provided</a:t>
            </a:r>
            <a:r>
              <a:rPr lang="fr-FR" sz="2400" dirty="0"/>
              <a:t> in </a:t>
            </a:r>
            <a:r>
              <a:rPr lang="fr-FR" sz="2400" dirty="0" err="1"/>
              <a:t>our</a:t>
            </a:r>
            <a:r>
              <a:rPr lang="fr-FR" sz="2400" dirty="0"/>
              <a:t> </a:t>
            </a:r>
            <a:r>
              <a:rPr lang="fr-FR" sz="2400" dirty="0" err="1"/>
              <a:t>paper</a:t>
            </a:r>
            <a:endParaRPr lang="fr-FR" sz="2400" dirty="0"/>
          </a:p>
          <a:p>
            <a:pPr lvl="1">
              <a:buFontTx/>
              <a:buChar char="-"/>
            </a:pPr>
            <a:r>
              <a:rPr lang="fr-FR" sz="2000" dirty="0" err="1"/>
              <a:t>Binary</a:t>
            </a:r>
            <a:r>
              <a:rPr lang="fr-FR" sz="2000" dirty="0"/>
              <a:t> classification case-</a:t>
            </a:r>
            <a:r>
              <a:rPr lang="fr-FR" sz="2000" dirty="0" err="1"/>
              <a:t>study</a:t>
            </a:r>
            <a:r>
              <a:rPr lang="fr-FR" sz="2000" dirty="0"/>
              <a:t> on a Secure ECC </a:t>
            </a:r>
            <a:r>
              <a:rPr lang="fr-FR" sz="2000" dirty="0" err="1"/>
              <a:t>implementation</a:t>
            </a:r>
            <a:endParaRPr lang="fr-FR" sz="2000" dirty="0"/>
          </a:p>
          <a:p>
            <a:pPr lvl="1">
              <a:buFontTx/>
              <a:buChar char="-"/>
            </a:pPr>
            <a:r>
              <a:rPr lang="fr-FR" sz="2000" dirty="0" err="1"/>
              <a:t>Assessing</a:t>
            </a:r>
            <a:r>
              <a:rPr lang="fr-FR" sz="2000" dirty="0"/>
              <a:t> the impact of the </a:t>
            </a:r>
            <a:r>
              <a:rPr lang="fr-FR" sz="2000" dirty="0" err="1"/>
              <a:t>number</a:t>
            </a:r>
            <a:r>
              <a:rPr lang="fr-FR" sz="2000" dirty="0"/>
              <a:t> of </a:t>
            </a:r>
            <a:r>
              <a:rPr lang="fr-FR" sz="2000" dirty="0" err="1"/>
              <a:t>committee</a:t>
            </a:r>
            <a:r>
              <a:rPr lang="fr-FR" sz="2000" dirty="0"/>
              <a:t> </a:t>
            </a:r>
            <a:r>
              <a:rPr lang="fr-FR" sz="2000" dirty="0" err="1"/>
              <a:t>members</a:t>
            </a:r>
            <a:endParaRPr lang="fr-FR" sz="2000" dirty="0"/>
          </a:p>
          <a:p>
            <a:pPr lvl="1">
              <a:buFontTx/>
              <a:buChar char="-"/>
            </a:pPr>
            <a:r>
              <a:rPr lang="fr-FR" sz="2000" dirty="0" err="1"/>
              <a:t>Comparison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classical</a:t>
            </a:r>
            <a:r>
              <a:rPr lang="fr-FR" sz="2000" dirty="0"/>
              <a:t> </a:t>
            </a:r>
            <a:r>
              <a:rPr lang="fr-FR" sz="2000" dirty="0" err="1"/>
              <a:t>ensembling</a:t>
            </a:r>
            <a:r>
              <a:rPr lang="fr-FR" sz="2000" dirty="0"/>
              <a:t> </a:t>
            </a:r>
            <a:r>
              <a:rPr lang="fr-FR" sz="2000" dirty="0" err="1"/>
              <a:t>methods</a:t>
            </a:r>
            <a:r>
              <a:rPr lang="fr-FR" sz="2000" dirty="0"/>
              <a:t> (</a:t>
            </a:r>
            <a:r>
              <a:rPr lang="fr-FR" sz="2000" i="1" dirty="0" err="1"/>
              <a:t>ie</a:t>
            </a:r>
            <a:r>
              <a:rPr lang="fr-FR" sz="2000" i="1" dirty="0"/>
              <a:t>. </a:t>
            </a:r>
            <a:r>
              <a:rPr lang="fr-FR" sz="2000" dirty="0" err="1"/>
              <a:t>Bagging</a:t>
            </a:r>
            <a:r>
              <a:rPr lang="fr-FR" sz="2000" dirty="0"/>
              <a:t>, </a:t>
            </a:r>
            <a:r>
              <a:rPr lang="fr-FR" sz="2000" dirty="0" err="1"/>
              <a:t>Boosting</a:t>
            </a:r>
            <a:r>
              <a:rPr lang="fr-FR" sz="2000" dirty="0"/>
              <a:t>)</a:t>
            </a:r>
          </a:p>
          <a:p>
            <a:pPr lvl="1">
              <a:buFontTx/>
              <a:buChar char="-"/>
            </a:pPr>
            <a:r>
              <a:rPr lang="fr-FR" sz="2000" dirty="0"/>
              <a:t>Multiple </a:t>
            </a:r>
            <a:r>
              <a:rPr lang="fr-FR" sz="2000" dirty="0" err="1"/>
              <a:t>diversity</a:t>
            </a:r>
            <a:r>
              <a:rPr lang="fr-FR" sz="2000" dirty="0"/>
              <a:t> </a:t>
            </a:r>
            <a:r>
              <a:rPr lang="fr-FR" sz="2000" dirty="0" err="1"/>
              <a:t>metrics</a:t>
            </a:r>
            <a:r>
              <a:rPr lang="fr-FR" sz="2000" dirty="0"/>
              <a:t> are </a:t>
            </a:r>
            <a:r>
              <a:rPr lang="fr-FR" sz="2000" dirty="0" err="1"/>
              <a:t>used</a:t>
            </a:r>
            <a:r>
              <a:rPr lang="fr-FR" sz="2000" dirty="0"/>
              <a:t> to </a:t>
            </a:r>
            <a:r>
              <a:rPr lang="fr-FR" sz="2000" dirty="0" err="1"/>
              <a:t>assess</a:t>
            </a:r>
            <a:r>
              <a:rPr lang="fr-FR" sz="2000" dirty="0"/>
              <a:t> the gain in </a:t>
            </a:r>
            <a:r>
              <a:rPr lang="fr-FR" sz="2000" dirty="0" err="1"/>
              <a:t>diversity</a:t>
            </a:r>
            <a:endParaRPr lang="fr-FR" sz="2000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7869" y="5230559"/>
            <a:ext cx="10515600" cy="1325563"/>
          </a:xfrm>
        </p:spPr>
        <p:txBody>
          <a:bodyPr/>
          <a:lstStyle/>
          <a:p>
            <a:pPr algn="ctr"/>
            <a:r>
              <a:rPr lang="fr-FR" b="1" u="sng" dirty="0"/>
              <a:t>MERCI !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916" y="6092777"/>
            <a:ext cx="1176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	Contact: </a:t>
            </a:r>
            <a:r>
              <a:rPr lang="fr-FR" sz="2000" dirty="0">
                <a:hlinkClick r:id="rId3"/>
              </a:rPr>
              <a:t>gabriel.zaid@univ-st-etienne.fr</a:t>
            </a:r>
            <a:r>
              <a:rPr lang="fr-FR" sz="2000" dirty="0"/>
              <a:t> </a:t>
            </a:r>
          </a:p>
          <a:p>
            <a:r>
              <a:rPr lang="fr-FR" sz="2000" dirty="0"/>
              <a:t>	GitHub: </a:t>
            </a:r>
            <a:r>
              <a:rPr lang="fr-FR" sz="2000" dirty="0">
                <a:hlinkClick r:id="rId4"/>
              </a:rPr>
              <a:t>https://github.com/gabzai/Ensembling-Loss-SCA</a:t>
            </a:r>
            <a:r>
              <a:rPr lang="fr-FR" sz="2000" dirty="0"/>
              <a:t> 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30224" y="-233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err="1"/>
              <a:t>Take-Away</a:t>
            </a:r>
            <a:r>
              <a:rPr lang="fr-FR" b="1" dirty="0"/>
              <a:t> Messages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22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833247" y="6053588"/>
            <a:ext cx="365758" cy="365760"/>
            <a:chOff x="545593" y="5669278"/>
            <a:chExt cx="365758" cy="36576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80"/>
              <a:ext cx="365758" cy="365758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93" y="5669278"/>
              <a:ext cx="365758" cy="365758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2" y="6438396"/>
            <a:ext cx="385954" cy="3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1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12365" y="425120"/>
            <a:ext cx="10897998" cy="623993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b="1" dirty="0"/>
              <a:t>Bibliography</a:t>
            </a:r>
          </a:p>
          <a:p>
            <a:pPr algn="just">
              <a:buFontTx/>
              <a:buChar char="-"/>
            </a:pPr>
            <a:r>
              <a:rPr lang="fr-FR" sz="1800" b="1" dirty="0"/>
              <a:t>[Bro9] </a:t>
            </a:r>
            <a:r>
              <a:rPr lang="fr-FR" sz="1800" dirty="0"/>
              <a:t>G. Brown. </a:t>
            </a:r>
            <a:r>
              <a:rPr lang="fr-FR" sz="1800" i="1" dirty="0"/>
              <a:t>An information </a:t>
            </a:r>
            <a:r>
              <a:rPr lang="fr-FR" sz="1800" i="1" dirty="0" err="1"/>
              <a:t>theoretic</a:t>
            </a:r>
            <a:r>
              <a:rPr lang="fr-FR" sz="1800" i="1" dirty="0"/>
              <a:t> perspective on multiple classifier </a:t>
            </a:r>
            <a:r>
              <a:rPr lang="fr-FR" sz="1800" i="1" dirty="0" err="1"/>
              <a:t>systems</a:t>
            </a:r>
            <a:r>
              <a:rPr lang="fr-FR" sz="1800" dirty="0"/>
              <a:t>. In </a:t>
            </a:r>
            <a:r>
              <a:rPr lang="fr-FR" sz="1800" dirty="0" err="1"/>
              <a:t>Jón</a:t>
            </a:r>
            <a:r>
              <a:rPr lang="fr-FR" sz="1800" dirty="0"/>
              <a:t> </a:t>
            </a:r>
            <a:r>
              <a:rPr lang="fr-FR" sz="1800" dirty="0" err="1"/>
              <a:t>Atli</a:t>
            </a:r>
            <a:r>
              <a:rPr lang="fr-FR" sz="1800" dirty="0"/>
              <a:t> </a:t>
            </a:r>
            <a:r>
              <a:rPr lang="fr-FR" sz="1800" dirty="0" err="1"/>
              <a:t>Benediktsson</a:t>
            </a:r>
            <a:r>
              <a:rPr lang="fr-FR" sz="1800" dirty="0"/>
              <a:t>, Josef Kittler, and Fabio </a:t>
            </a:r>
            <a:r>
              <a:rPr lang="fr-FR" sz="1800" dirty="0" err="1"/>
              <a:t>Roli</a:t>
            </a:r>
            <a:r>
              <a:rPr lang="fr-FR" sz="1800" dirty="0"/>
              <a:t>, editors, Multiple Classifier </a:t>
            </a:r>
            <a:r>
              <a:rPr lang="fr-FR" sz="1800" dirty="0" err="1"/>
              <a:t>Systems</a:t>
            </a:r>
            <a:r>
              <a:rPr lang="fr-FR" sz="1800" dirty="0"/>
              <a:t>, pages 344–353, Berlin, Heidelberg, 2009. Springer Berlin Heidelberg.</a:t>
            </a:r>
          </a:p>
          <a:p>
            <a:pPr algn="just">
              <a:buFontTx/>
              <a:buChar char="-"/>
            </a:pPr>
            <a:r>
              <a:rPr lang="fr-FR" sz="1800" b="1" dirty="0"/>
              <a:t>[CCC</a:t>
            </a:r>
            <a:r>
              <a:rPr lang="fr-FR" sz="1800" b="1" baseline="30000" dirty="0"/>
              <a:t>+</a:t>
            </a:r>
            <a:r>
              <a:rPr lang="fr-FR" sz="1800" b="1" dirty="0"/>
              <a:t>19] </a:t>
            </a:r>
            <a:r>
              <a:rPr lang="fr-FR" sz="1800" dirty="0"/>
              <a:t>M. Carbone, V. </a:t>
            </a:r>
            <a:r>
              <a:rPr lang="fr-FR" sz="1800" dirty="0" err="1"/>
              <a:t>Conin</a:t>
            </a:r>
            <a:r>
              <a:rPr lang="fr-FR" sz="1800" dirty="0"/>
              <a:t>, M-A. </a:t>
            </a:r>
            <a:r>
              <a:rPr lang="fr-FR" sz="1800" dirty="0" err="1"/>
              <a:t>Cornélie</a:t>
            </a:r>
            <a:r>
              <a:rPr lang="fr-FR" sz="1800" dirty="0"/>
              <a:t>, F. </a:t>
            </a:r>
            <a:r>
              <a:rPr lang="fr-FR" sz="1800" dirty="0" err="1"/>
              <a:t>Dassance</a:t>
            </a:r>
            <a:r>
              <a:rPr lang="fr-FR" sz="1800" dirty="0"/>
              <a:t>, G. Dufresne, C. Dumas, E. </a:t>
            </a:r>
            <a:r>
              <a:rPr lang="fr-FR" sz="1800" dirty="0" err="1"/>
              <a:t>Prouff</a:t>
            </a:r>
            <a:r>
              <a:rPr lang="fr-FR" sz="1800" dirty="0"/>
              <a:t>, and A. </a:t>
            </a:r>
            <a:r>
              <a:rPr lang="fr-FR" sz="1800" dirty="0" err="1"/>
              <a:t>Venelli</a:t>
            </a:r>
            <a:r>
              <a:rPr lang="fr-FR" sz="1800" dirty="0"/>
              <a:t>. </a:t>
            </a:r>
            <a:r>
              <a:rPr lang="fr-FR" sz="1800" i="1" dirty="0" err="1"/>
              <a:t>Deep</a:t>
            </a:r>
            <a:r>
              <a:rPr lang="fr-FR" sz="1800" i="1" dirty="0"/>
              <a:t> </a:t>
            </a:r>
            <a:r>
              <a:rPr lang="fr-FR" sz="1800" i="1" dirty="0" err="1"/>
              <a:t>learning</a:t>
            </a:r>
            <a:r>
              <a:rPr lang="fr-FR" sz="1800" i="1" dirty="0"/>
              <a:t> to </a:t>
            </a:r>
            <a:r>
              <a:rPr lang="fr-FR" sz="1800" i="1" dirty="0" err="1"/>
              <a:t>evaluate</a:t>
            </a:r>
            <a:r>
              <a:rPr lang="fr-FR" sz="1800" i="1" dirty="0"/>
              <a:t> </a:t>
            </a:r>
            <a:r>
              <a:rPr lang="fr-FR" sz="1800" i="1" dirty="0" err="1"/>
              <a:t>secure</a:t>
            </a:r>
            <a:r>
              <a:rPr lang="fr-FR" sz="1800" i="1" dirty="0"/>
              <a:t> RSA </a:t>
            </a:r>
            <a:r>
              <a:rPr lang="fr-FR" sz="1800" i="1" dirty="0" err="1"/>
              <a:t>implementations</a:t>
            </a:r>
            <a:r>
              <a:rPr lang="fr-FR" sz="1800" dirty="0"/>
              <a:t>. IACR Transactions on </a:t>
            </a:r>
            <a:r>
              <a:rPr lang="fr-FR" sz="1800" dirty="0" err="1"/>
              <a:t>Cryptographic</a:t>
            </a:r>
            <a:r>
              <a:rPr lang="fr-FR" sz="1800" dirty="0"/>
              <a:t> Hardware and Embedded </a:t>
            </a:r>
            <a:r>
              <a:rPr lang="fr-FR" sz="1800" dirty="0" err="1"/>
              <a:t>Systems</a:t>
            </a:r>
            <a:r>
              <a:rPr lang="fr-FR" sz="1800" dirty="0"/>
              <a:t>, 2019(2):132–161, </a:t>
            </a:r>
            <a:r>
              <a:rPr lang="fr-FR" sz="1800" dirty="0" err="1"/>
              <a:t>Feb</a:t>
            </a:r>
            <a:r>
              <a:rPr lang="fr-FR" sz="1800" dirty="0"/>
              <a:t>. 2019.</a:t>
            </a:r>
          </a:p>
          <a:p>
            <a:pPr algn="just">
              <a:buFontTx/>
              <a:buChar char="-"/>
            </a:pPr>
            <a:r>
              <a:rPr lang="fr-FR" sz="1800" b="1" dirty="0"/>
              <a:t>[LWC</a:t>
            </a:r>
            <a:r>
              <a:rPr lang="fr-FR" sz="1800" b="1" baseline="30000" dirty="0"/>
              <a:t>+</a:t>
            </a:r>
            <a:r>
              <a:rPr lang="fr-FR" sz="1800" b="1" dirty="0"/>
              <a:t>19] </a:t>
            </a:r>
            <a:r>
              <a:rPr lang="fr-FR" sz="1800" dirty="0"/>
              <a:t>L. Liu, W. Wei, K. Chow, M. </a:t>
            </a:r>
            <a:r>
              <a:rPr lang="fr-FR" sz="1800" dirty="0" err="1"/>
              <a:t>Loper</a:t>
            </a:r>
            <a:r>
              <a:rPr lang="fr-FR" sz="1800" dirty="0"/>
              <a:t>, E. Gursoy, S. </a:t>
            </a:r>
            <a:r>
              <a:rPr lang="fr-FR" sz="1800" dirty="0" err="1"/>
              <a:t>Truex</a:t>
            </a:r>
            <a:r>
              <a:rPr lang="fr-FR" sz="1800" dirty="0"/>
              <a:t>, and Y. Wu. </a:t>
            </a:r>
            <a:r>
              <a:rPr lang="fr-FR" sz="1800" i="1" dirty="0" err="1"/>
              <a:t>Deep</a:t>
            </a:r>
            <a:r>
              <a:rPr lang="fr-FR" sz="1800" i="1" dirty="0"/>
              <a:t> neural network ensembles </a:t>
            </a:r>
            <a:r>
              <a:rPr lang="fr-FR" sz="1800" i="1" dirty="0" err="1"/>
              <a:t>against</a:t>
            </a:r>
            <a:r>
              <a:rPr lang="fr-FR" sz="1800" i="1" dirty="0"/>
              <a:t> </a:t>
            </a:r>
            <a:r>
              <a:rPr lang="fr-FR" sz="1800" i="1" dirty="0" err="1"/>
              <a:t>deception</a:t>
            </a:r>
            <a:r>
              <a:rPr lang="fr-FR" sz="1800" i="1" dirty="0"/>
              <a:t>: Ensemble </a:t>
            </a:r>
            <a:r>
              <a:rPr lang="fr-FR" sz="1800" i="1" dirty="0" err="1"/>
              <a:t>diversity</a:t>
            </a:r>
            <a:r>
              <a:rPr lang="fr-FR" sz="1800" i="1" dirty="0"/>
              <a:t>, </a:t>
            </a:r>
            <a:r>
              <a:rPr lang="fr-FR" sz="1800" i="1" dirty="0" err="1"/>
              <a:t>accuracy</a:t>
            </a:r>
            <a:r>
              <a:rPr lang="fr-FR" sz="1800" i="1" dirty="0"/>
              <a:t> and </a:t>
            </a:r>
            <a:r>
              <a:rPr lang="fr-FR" sz="1800" i="1" dirty="0" err="1"/>
              <a:t>robustness</a:t>
            </a:r>
            <a:r>
              <a:rPr lang="fr-FR" sz="1800" dirty="0"/>
              <a:t>. In 2019 IEEE 16th International </a:t>
            </a:r>
            <a:r>
              <a:rPr lang="fr-FR" sz="1800" dirty="0" err="1"/>
              <a:t>Conference</a:t>
            </a:r>
            <a:r>
              <a:rPr lang="fr-FR" sz="1800" dirty="0"/>
              <a:t> on Mobile Ad Hoc and </a:t>
            </a:r>
            <a:r>
              <a:rPr lang="fr-FR" sz="1800" dirty="0" err="1"/>
              <a:t>Sensor</a:t>
            </a:r>
            <a:r>
              <a:rPr lang="fr-FR" sz="1800" dirty="0"/>
              <a:t> </a:t>
            </a:r>
            <a:r>
              <a:rPr lang="fr-FR" sz="1800" dirty="0" err="1"/>
              <a:t>Systems</a:t>
            </a:r>
            <a:r>
              <a:rPr lang="fr-FR" sz="1800" dirty="0"/>
              <a:t> (MASS), pages 274–282, 2019.</a:t>
            </a:r>
          </a:p>
          <a:p>
            <a:pPr algn="just">
              <a:buFontTx/>
              <a:buChar char="-"/>
            </a:pPr>
            <a:r>
              <a:rPr lang="fr-FR" sz="1800" b="1" dirty="0"/>
              <a:t>[SW14]</a:t>
            </a:r>
            <a:r>
              <a:rPr lang="fr-FR" sz="1800" dirty="0"/>
              <a:t> </a:t>
            </a:r>
            <a:r>
              <a:rPr lang="en-US" sz="1800" dirty="0"/>
              <a:t>W. Schindler and A. </a:t>
            </a:r>
            <a:r>
              <a:rPr lang="en-US" sz="1800" dirty="0" err="1"/>
              <a:t>Wiemers</a:t>
            </a:r>
            <a:r>
              <a:rPr lang="en-US" sz="1800" dirty="0"/>
              <a:t>. </a:t>
            </a:r>
            <a:r>
              <a:rPr lang="en-US" sz="1800" i="1" dirty="0"/>
              <a:t>Power attacks in the presence of exponent blinding</a:t>
            </a:r>
            <a:r>
              <a:rPr lang="en-US" sz="1800" dirty="0"/>
              <a:t>. Journal of Cryptographic Engineering, 4, 06 2014.</a:t>
            </a:r>
          </a:p>
          <a:p>
            <a:pPr algn="just">
              <a:buFontTx/>
              <a:buChar char="-"/>
            </a:pPr>
            <a:r>
              <a:rPr lang="en-US" sz="1800" b="1" dirty="0"/>
              <a:t>[SW17]</a:t>
            </a:r>
            <a:r>
              <a:rPr lang="en-US" sz="1800" dirty="0"/>
              <a:t> W. Schindler and A. </a:t>
            </a:r>
            <a:r>
              <a:rPr lang="en-US" sz="1800" dirty="0" err="1"/>
              <a:t>Wiemers</a:t>
            </a:r>
            <a:r>
              <a:rPr lang="en-US" sz="1800" dirty="0"/>
              <a:t>. </a:t>
            </a:r>
            <a:r>
              <a:rPr lang="en-US" sz="1800" i="1" dirty="0"/>
              <a:t>Generic power attacks on RSA with CRT and exponent blinding: new results</a:t>
            </a:r>
            <a:r>
              <a:rPr lang="en-US" sz="1800" dirty="0"/>
              <a:t>. Journal of Cryptographic Engineering, 7, 01 2017.</a:t>
            </a:r>
          </a:p>
          <a:p>
            <a:pPr algn="just">
              <a:buFontTx/>
              <a:buChar char="-"/>
            </a:pPr>
            <a:r>
              <a:rPr lang="en-US" sz="1800" b="1" dirty="0"/>
              <a:t>[TG96]</a:t>
            </a:r>
            <a:r>
              <a:rPr lang="en-US" sz="1800" dirty="0"/>
              <a:t> Kagan </a:t>
            </a:r>
            <a:r>
              <a:rPr lang="en-US" sz="1800" dirty="0" err="1"/>
              <a:t>Tumer</a:t>
            </a:r>
            <a:r>
              <a:rPr lang="en-US" sz="1800" dirty="0"/>
              <a:t> and </a:t>
            </a:r>
            <a:r>
              <a:rPr lang="en-US" sz="1800" dirty="0" err="1"/>
              <a:t>Joydeep</a:t>
            </a:r>
            <a:r>
              <a:rPr lang="en-US" sz="1800" dirty="0"/>
              <a:t> Ghosh. </a:t>
            </a:r>
            <a:r>
              <a:rPr lang="en-US" sz="1800" i="1" dirty="0"/>
              <a:t>Error correlation and error reduction in ensemble classifiers</a:t>
            </a:r>
            <a:r>
              <a:rPr lang="en-US" sz="1800" dirty="0"/>
              <a:t>. Connection Science, 8(3-4):385–404, 1996.</a:t>
            </a:r>
          </a:p>
          <a:p>
            <a:pPr algn="just">
              <a:buFontTx/>
              <a:buChar char="-"/>
            </a:pPr>
            <a:r>
              <a:rPr lang="fr-FR" sz="1800" b="1" dirty="0"/>
              <a:t>[vdMH08]</a:t>
            </a:r>
            <a:r>
              <a:rPr lang="fr-FR" sz="1800" dirty="0"/>
              <a:t> </a:t>
            </a:r>
            <a:r>
              <a:rPr lang="en-US" sz="1800" dirty="0"/>
              <a:t>Laurens van der </a:t>
            </a:r>
            <a:r>
              <a:rPr lang="en-US" sz="1800" dirty="0" err="1"/>
              <a:t>Maaten</a:t>
            </a:r>
            <a:r>
              <a:rPr lang="en-US" sz="1800" dirty="0"/>
              <a:t> and Geoffrey Hinton. </a:t>
            </a:r>
            <a:r>
              <a:rPr lang="en-US" sz="1800" i="1" dirty="0"/>
              <a:t>Visualizing data using t-SNE</a:t>
            </a:r>
            <a:r>
              <a:rPr lang="en-US" sz="1800" dirty="0"/>
              <a:t>. Journal of Machine Learning Research, 9:2579–2605, 2008.</a:t>
            </a:r>
            <a:endParaRPr lang="fr-FR" sz="1800" b="1" dirty="0"/>
          </a:p>
          <a:p>
            <a:pPr algn="just">
              <a:buFontTx/>
              <a:buChar char="-"/>
            </a:pPr>
            <a:r>
              <a:rPr lang="fr-FR" sz="1800" b="1" dirty="0">
                <a:solidFill>
                  <a:schemeClr val="tx1"/>
                </a:solidFill>
              </a:rPr>
              <a:t>[ZL10] </a:t>
            </a:r>
            <a:r>
              <a:rPr lang="fr-FR" sz="1800" dirty="0">
                <a:solidFill>
                  <a:schemeClr val="tx1"/>
                </a:solidFill>
              </a:rPr>
              <a:t>Z-H. Zhou and N. Li. </a:t>
            </a:r>
            <a:r>
              <a:rPr lang="fr-FR" sz="1800" i="1" dirty="0">
                <a:solidFill>
                  <a:schemeClr val="tx1"/>
                </a:solidFill>
              </a:rPr>
              <a:t>Multi-information ensemble </a:t>
            </a:r>
            <a:r>
              <a:rPr lang="fr-FR" sz="1800" i="1" dirty="0" err="1">
                <a:solidFill>
                  <a:schemeClr val="tx1"/>
                </a:solidFill>
              </a:rPr>
              <a:t>diversity</a:t>
            </a:r>
            <a:r>
              <a:rPr lang="fr-FR" sz="1800" dirty="0">
                <a:solidFill>
                  <a:schemeClr val="tx1"/>
                </a:solidFill>
              </a:rPr>
              <a:t>. In N. El </a:t>
            </a:r>
            <a:r>
              <a:rPr lang="fr-FR" sz="1800" dirty="0" err="1">
                <a:solidFill>
                  <a:schemeClr val="tx1"/>
                </a:solidFill>
              </a:rPr>
              <a:t>Gayar</a:t>
            </a:r>
            <a:r>
              <a:rPr lang="fr-FR" sz="1800" dirty="0">
                <a:solidFill>
                  <a:schemeClr val="tx1"/>
                </a:solidFill>
              </a:rPr>
              <a:t>, J. Kittler, and F. </a:t>
            </a:r>
            <a:r>
              <a:rPr lang="fr-FR" sz="1800" dirty="0" err="1">
                <a:solidFill>
                  <a:schemeClr val="tx1"/>
                </a:solidFill>
              </a:rPr>
              <a:t>Roli</a:t>
            </a:r>
            <a:r>
              <a:rPr lang="fr-FR" sz="1800" dirty="0">
                <a:solidFill>
                  <a:schemeClr val="tx1"/>
                </a:solidFill>
              </a:rPr>
              <a:t>, editors, Multiple Classifier </a:t>
            </a:r>
            <a:r>
              <a:rPr lang="fr-FR" sz="1800" dirty="0" err="1">
                <a:solidFill>
                  <a:schemeClr val="tx1"/>
                </a:solidFill>
              </a:rPr>
              <a:t>Systems</a:t>
            </a:r>
            <a:r>
              <a:rPr lang="fr-FR" sz="1800" dirty="0">
                <a:solidFill>
                  <a:schemeClr val="tx1"/>
                </a:solidFill>
              </a:rPr>
              <a:t>, pages 134– 144, Berlin, Heidelberg, 2010. Springer Berlin Heidelberg.</a:t>
            </a:r>
          </a:p>
          <a:p>
            <a:pPr algn="just">
              <a:buFontTx/>
              <a:buChar char="-"/>
            </a:pPr>
            <a:r>
              <a:rPr lang="fr-FR" sz="1800" b="1" dirty="0"/>
              <a:t>[ZBD</a:t>
            </a:r>
            <a:r>
              <a:rPr lang="fr-FR" sz="1800" b="1" baseline="30000" dirty="0"/>
              <a:t>+</a:t>
            </a:r>
            <a:r>
              <a:rPr lang="fr-FR" sz="1800" b="1" dirty="0"/>
              <a:t>20] </a:t>
            </a:r>
            <a:r>
              <a:rPr lang="fr-FR" sz="1800" dirty="0"/>
              <a:t>G. Zaid, L. Bossuet, F. </a:t>
            </a:r>
            <a:r>
              <a:rPr lang="fr-FR" sz="1800" dirty="0" err="1"/>
              <a:t>Dassance</a:t>
            </a:r>
            <a:r>
              <a:rPr lang="fr-FR" sz="1800" dirty="0"/>
              <a:t>, A. </a:t>
            </a:r>
            <a:r>
              <a:rPr lang="fr-FR" sz="1800" dirty="0" err="1"/>
              <a:t>Habrard</a:t>
            </a:r>
            <a:r>
              <a:rPr lang="fr-FR" sz="1800" dirty="0"/>
              <a:t>, and A. </a:t>
            </a:r>
            <a:r>
              <a:rPr lang="fr-FR" sz="1800" dirty="0" err="1"/>
              <a:t>Venelli</a:t>
            </a:r>
            <a:r>
              <a:rPr lang="fr-FR" sz="1800" dirty="0"/>
              <a:t>. </a:t>
            </a:r>
            <a:r>
              <a:rPr lang="fr-FR" sz="1800" i="1" dirty="0" err="1"/>
              <a:t>Ranking</a:t>
            </a:r>
            <a:r>
              <a:rPr lang="fr-FR" sz="1800" i="1" dirty="0"/>
              <a:t> </a:t>
            </a:r>
            <a:r>
              <a:rPr lang="fr-FR" sz="1800" i="1" dirty="0" err="1"/>
              <a:t>loss</a:t>
            </a:r>
            <a:r>
              <a:rPr lang="fr-FR" sz="1800" i="1" dirty="0"/>
              <a:t>: </a:t>
            </a:r>
            <a:r>
              <a:rPr lang="fr-FR" sz="1800" i="1" dirty="0" err="1"/>
              <a:t>Maximizing</a:t>
            </a:r>
            <a:r>
              <a:rPr lang="fr-FR" sz="1800" i="1" dirty="0"/>
              <a:t> the </a:t>
            </a:r>
            <a:r>
              <a:rPr lang="fr-FR" sz="1800" i="1" dirty="0" err="1"/>
              <a:t>success</a:t>
            </a:r>
            <a:r>
              <a:rPr lang="fr-FR" sz="1800" i="1" dirty="0"/>
              <a:t> rate in </a:t>
            </a:r>
            <a:r>
              <a:rPr lang="fr-FR" sz="1800" i="1" dirty="0" err="1"/>
              <a:t>deep</a:t>
            </a:r>
            <a:r>
              <a:rPr lang="fr-FR" sz="1800" i="1" dirty="0"/>
              <a:t> </a:t>
            </a:r>
            <a:r>
              <a:rPr lang="fr-FR" sz="1800" i="1" dirty="0" err="1"/>
              <a:t>learning</a:t>
            </a:r>
            <a:r>
              <a:rPr lang="fr-FR" sz="1800" i="1" dirty="0"/>
              <a:t> </a:t>
            </a:r>
            <a:r>
              <a:rPr lang="fr-FR" sz="1800" i="1" dirty="0" err="1"/>
              <a:t>side-channel</a:t>
            </a:r>
            <a:r>
              <a:rPr lang="fr-FR" sz="1800" i="1" dirty="0"/>
              <a:t> </a:t>
            </a:r>
            <a:r>
              <a:rPr lang="fr-FR" sz="1800" i="1" dirty="0" err="1"/>
              <a:t>analysis</a:t>
            </a:r>
            <a:r>
              <a:rPr lang="fr-FR" sz="1800" dirty="0"/>
              <a:t>. IACR Transactions on </a:t>
            </a:r>
            <a:r>
              <a:rPr lang="fr-FR" sz="1800" dirty="0" err="1"/>
              <a:t>Cryptographic</a:t>
            </a:r>
            <a:r>
              <a:rPr lang="fr-FR" sz="1800" dirty="0"/>
              <a:t> Hardware and Embedded </a:t>
            </a:r>
            <a:r>
              <a:rPr lang="fr-FR" sz="1800" dirty="0" err="1"/>
              <a:t>Systems</a:t>
            </a:r>
            <a:r>
              <a:rPr lang="fr-FR" sz="1800" dirty="0"/>
              <a:t>, 2021(1):25–55, </a:t>
            </a:r>
            <a:r>
              <a:rPr lang="fr-FR" sz="1800" dirty="0" err="1"/>
              <a:t>Dec</a:t>
            </a:r>
            <a:r>
              <a:rPr lang="fr-FR" sz="1800" dirty="0"/>
              <a:t>. 2020.</a:t>
            </a:r>
            <a:endParaRPr lang="de-DE" sz="1800" dirty="0"/>
          </a:p>
          <a:p>
            <a:pPr algn="just">
              <a:buFontTx/>
              <a:buChar char="-"/>
            </a:pPr>
            <a:endParaRPr lang="fr-FR" sz="1800" dirty="0"/>
          </a:p>
          <a:p>
            <a:pPr algn="just">
              <a:buFontTx/>
              <a:buChar char="-"/>
            </a:pPr>
            <a:endParaRPr lang="fr-FR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17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2732317"/>
            <a:ext cx="4876800" cy="48768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47" y="4503711"/>
            <a:ext cx="1837402" cy="1072595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65" y="4503711"/>
            <a:ext cx="1825684" cy="108872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08" y="3968897"/>
            <a:ext cx="4232366" cy="2133672"/>
          </a:xfrm>
          <a:prstGeom prst="rect">
            <a:avLst/>
          </a:prstGeom>
        </p:spPr>
      </p:pic>
      <p:sp>
        <p:nvSpPr>
          <p:cNvPr id="48" name="Forme libre 47"/>
          <p:cNvSpPr/>
          <p:nvPr/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14" y="161757"/>
            <a:ext cx="2067622" cy="275626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9968" y="3031575"/>
            <a:ext cx="245292" cy="2207622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941" y="2762534"/>
            <a:ext cx="245292" cy="2207620"/>
          </a:xfrm>
          <a:prstGeom prst="rect">
            <a:avLst/>
          </a:prstGeom>
        </p:spPr>
      </p:pic>
      <p:sp>
        <p:nvSpPr>
          <p:cNvPr id="60" name="Forme libre 59"/>
          <p:cNvSpPr/>
          <p:nvPr/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/>
              <a:solidFill>
                <a:schemeClr val="accent4"/>
              </a:solidFill>
            </a:endParaRPr>
          </a:p>
        </p:txBody>
      </p:sp>
      <p:sp>
        <p:nvSpPr>
          <p:cNvPr id="63" name="Forme libre 62"/>
          <p:cNvSpPr/>
          <p:nvPr/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ln w="38100">
            <a:solidFill>
              <a:srgbClr val="00FF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/>
              <a:solidFill>
                <a:schemeClr val="accent4"/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941" y="2758261"/>
            <a:ext cx="245291" cy="220762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3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7506085" y="4503654"/>
            <a:ext cx="2147506" cy="862112"/>
            <a:chOff x="2988410" y="1125729"/>
            <a:chExt cx="2934408" cy="1186516"/>
          </a:xfrm>
        </p:grpSpPr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10" y="1142813"/>
              <a:ext cx="2934408" cy="1169432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10" y="1138542"/>
              <a:ext cx="2934408" cy="1169432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10" y="1134271"/>
              <a:ext cx="2934408" cy="1169432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10" y="1130000"/>
              <a:ext cx="2934408" cy="1169432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10" y="1125729"/>
              <a:ext cx="2934408" cy="1169432"/>
            </a:xfrm>
            <a:prstGeom prst="rect">
              <a:avLst/>
            </a:prstGeom>
          </p:spPr>
        </p:pic>
      </p:grpSp>
      <p:sp>
        <p:nvSpPr>
          <p:cNvPr id="50" name="Bulle ronde 49"/>
          <p:cNvSpPr/>
          <p:nvPr/>
        </p:nvSpPr>
        <p:spPr>
          <a:xfrm flipH="1">
            <a:off x="4717472" y="307435"/>
            <a:ext cx="5036818" cy="2375201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FFFF"/>
                </a:solidFill>
              </a:rPr>
              <a:t>Signature</a:t>
            </a:r>
            <a:r>
              <a:rPr lang="fr-FR" b="1" dirty="0">
                <a:solidFill>
                  <a:schemeClr val="tx1"/>
                </a:solidFill>
              </a:rPr>
              <a:t> = (</a:t>
            </a:r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, </a:t>
            </a:r>
            <a:r>
              <a:rPr lang="fr-FR" b="1" dirty="0" err="1">
                <a:solidFill>
                  <a:srgbClr val="00FFFF"/>
                </a:solidFill>
              </a:rPr>
              <a:t>Private</a:t>
            </a:r>
            <a:r>
              <a:rPr lang="fr-FR" b="1" dirty="0">
                <a:solidFill>
                  <a:srgbClr val="00FFFF"/>
                </a:solidFill>
              </a:rPr>
              <a:t> Key</a:t>
            </a:r>
            <a:r>
              <a:rPr lang="fr-FR" b="1" dirty="0">
                <a:solidFill>
                  <a:schemeClr val="tx1"/>
                </a:solidFill>
              </a:rPr>
              <a:t>)</a:t>
            </a:r>
            <a:endParaRPr lang="fr-FR" b="1" dirty="0">
              <a:solidFill>
                <a:srgbClr val="00FFFF"/>
              </a:solidFill>
            </a:endParaRPr>
          </a:p>
        </p:txBody>
      </p:sp>
      <p:sp>
        <p:nvSpPr>
          <p:cNvPr id="51" name="Bulle ronde 50"/>
          <p:cNvSpPr/>
          <p:nvPr/>
        </p:nvSpPr>
        <p:spPr>
          <a:xfrm flipH="1">
            <a:off x="4717472" y="304331"/>
            <a:ext cx="5036817" cy="237830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FFFF00"/>
                </a:solidFill>
              </a:rPr>
              <a:t>Signature</a:t>
            </a:r>
            <a:r>
              <a:rPr lang="fr-FR" b="1" dirty="0">
                <a:solidFill>
                  <a:schemeClr val="tx1"/>
                </a:solidFill>
              </a:rPr>
              <a:t> = (</a:t>
            </a:r>
            <a:r>
              <a:rPr lang="fr-FR" b="1" dirty="0" err="1">
                <a:solidFill>
                  <a:schemeClr val="tx1"/>
                </a:solidFill>
              </a:rPr>
              <a:t>Plaintext</a:t>
            </a:r>
            <a:r>
              <a:rPr lang="fr-FR" b="1" dirty="0">
                <a:solidFill>
                  <a:schemeClr val="tx1"/>
                </a:solidFill>
              </a:rPr>
              <a:t>, </a:t>
            </a:r>
            <a:r>
              <a:rPr lang="fr-FR" b="1" dirty="0" err="1">
                <a:solidFill>
                  <a:srgbClr val="FFFF00"/>
                </a:solidFill>
              </a:rPr>
              <a:t>Private</a:t>
            </a:r>
            <a:r>
              <a:rPr lang="fr-FR" b="1" dirty="0">
                <a:solidFill>
                  <a:srgbClr val="FFFF00"/>
                </a:solidFill>
              </a:rPr>
              <a:t> Key</a:t>
            </a:r>
            <a:r>
              <a:rPr lang="fr-FR" b="1" dirty="0">
                <a:solidFill>
                  <a:schemeClr val="tx1"/>
                </a:solidFill>
              </a:rPr>
              <a:t>)</a:t>
            </a:r>
            <a:endParaRPr lang="fr-FR" b="1" dirty="0">
              <a:solidFill>
                <a:srgbClr val="00FFFF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7521948" y="4481967"/>
            <a:ext cx="2132522" cy="877166"/>
            <a:chOff x="379903" y="2441858"/>
            <a:chExt cx="1947329" cy="79907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3" y="2441858"/>
              <a:ext cx="1944362" cy="774875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92" y="2449925"/>
              <a:ext cx="1944362" cy="774875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81" y="2457992"/>
              <a:ext cx="1944362" cy="774875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70" y="2466059"/>
              <a:ext cx="1944362" cy="77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48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0.02199 L 0.00079 0.02222 C -0.00247 0.02338 -0.00546 0.0243 -0.00859 0.02593 C -0.00963 0.02662 -0.01054 0.02801 -0.01158 0.0287 C -0.01354 0.02986 -0.01549 0.03032 -0.0177 0.03148 C -0.02239 0.03356 -0.01914 0.03403 -0.0276 0.03542 L -0.03593 0.0368 C -0.03789 0.03704 -0.03997 0.03773 -0.04205 0.03796 C -0.04505 0.03866 -0.04804 0.03866 -0.05117 0.03935 C -0.05468 0.04005 -0.05833 0.0412 -0.06184 0.04213 C -0.06354 0.04259 -0.06536 0.04305 -0.06718 0.04329 L -0.07487 0.04468 C -0.08372 0.05 -0.07721 0.04653 -0.0983 0.04745 L -0.14492 0.04861 C -0.16849 0.05255 -0.13945 0.04815 -0.19205 0.05139 C -0.19388 0.05139 -0.19557 0.05255 -0.19739 0.05278 C -0.20481 0.0537 -0.21211 0.05463 -0.21953 0.05532 C -0.23906 0.05741 -0.24414 0.05718 -0.26836 0.0581 C -0.31783 0.06435 -0.25898 0.05741 -0.31471 0.06204 C -0.31692 0.06227 -0.31927 0.06319 -0.32161 0.06343 C -0.32721 0.06389 -0.33268 0.06435 -0.33828 0.06481 C -0.3526 0.06435 -0.36666 0.06458 -0.38099 0.06343 C -0.38333 0.06319 -0.38554 0.06088 -0.38789 0.06065 C -0.39674 0.05972 -0.40559 0.05972 -0.41445 0.05926 L -0.41914 0.0581 C -0.42031 0.05764 -0.42161 0.05694 -0.42291 0.05671 C -0.42565 0.05602 -0.42851 0.05602 -0.43125 0.05532 C -0.43307 0.05509 -0.43476 0.0544 -0.43658 0.05393 C -0.44205 0.05093 -0.43515 0.05463 -0.44192 0.05139 C -0.44257 0.05093 -0.44336 0.05046 -0.44427 0.05 C -0.44544 0.04954 -0.44674 0.0493 -0.44804 0.04861 C -0.44882 0.04838 -0.44948 0.04792 -0.45026 0.04745 C -0.45156 0.04653 -0.45286 0.04514 -0.45416 0.04468 C -0.45729 0.04375 -0.46067 0.04375 -0.46406 0.04329 C -0.46471 0.04259 -0.46549 0.04143 -0.46627 0.04074 C -0.46692 0.04005 -0.4677 0.03981 -0.46849 0.03935 C -0.46979 0.03889 -0.47265 0.03773 -0.47395 0.0368 C -0.47669 0.03426 -0.47591 0.0338 -0.47851 0.03009 C -0.47916 0.02893 -0.47994 0.02801 -0.48073 0.02731 C -0.48216 0.02616 -0.48528 0.02477 -0.48528 0.025 C -0.48684 0.01968 -0.48711 0.01736 -0.48984 0.01412 C -0.49101 0.01273 -0.49244 0.0125 -0.49362 0.01134 C -0.49531 0.00972 -0.49674 0.00787 -0.4983 0.00602 C -0.49908 0.00509 -0.49974 0.00393 -0.50052 0.00347 C -0.50638 7.40741E-7 -0.49921 0.00463 -0.5052 -0.0007 C -0.50586 -0.00116 -0.50677 -0.00139 -0.50742 -0.00185 C -0.5082 -0.00278 -0.50885 -0.00394 -0.50963 -0.00463 C -0.51119 -0.00579 -0.51302 -0.00579 -0.51432 -0.00741 C -0.51757 -0.01111 -0.51562 -0.00972 -0.52044 -0.01134 C -0.52148 -0.01227 -0.52239 -0.0132 -0.52343 -0.01389 C -0.52408 -0.01458 -0.525 -0.01458 -0.52565 -0.01528 C -0.52773 -0.01713 -0.52864 -0.01898 -0.53033 -0.02199 C -0.53059 -0.02338 -0.53059 -0.02477 -0.53099 -0.02593 C -0.5332 -0.03171 -0.53385 -0.02963 -0.53789 -0.03125 C -0.53867 -0.03171 -0.53945 -0.03218 -0.54023 -0.03264 C -0.54088 -0.03403 -0.54153 -0.03565 -0.54244 -0.03657 C -0.54401 -0.03843 -0.55052 -0.03912 -0.55078 -0.03935 L -0.55299 -0.04051 " pathEditMode="relative" rAng="0" ptsTypes="AAAAAAAAAAAAAAAAAAAAAAAAAAAAAAAAAAAAAAAAAAAAAAAAAAAAAAAAAA">
                                      <p:cBhvr>
                                        <p:cTn id="29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9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6 L -6.25E-7 7.40741E-6 C 0.00026 -0.00578 0.00039 -0.01134 0.00078 -0.01689 C 0.00351 -0.05022 0.00143 -0.02036 0.00338 -0.03796 C 0.00573 -0.06064 0.00377 -0.04953 0.00586 -0.06064 C 0.00625 -0.06643 0.00664 -0.07453 0.00755 -0.08055 C 0.00807 -0.08356 0.00898 -0.08634 0.00924 -0.08958 C 0.01054 -0.10022 0.00976 -0.09467 0.01185 -0.10624 C 0.01211 -0.10763 0.01237 -0.10925 0.01276 -0.11087 C 0.01484 -0.11851 0.01367 -0.11504 0.01614 -0.12129 C 0.0164 -0.1243 0.0164 -0.12754 0.01692 -0.13055 C 0.01757 -0.13356 0.02005 -0.13749 0.02122 -0.13958 C 0.0233 -0.15046 0.02044 -0.13726 0.02461 -0.1486 C 0.02799 -0.1574 0.02239 -0.14953 0.02799 -0.15624 C 0.03229 -0.16759 0.02682 -0.1537 0.03229 -0.16527 C 0.03294 -0.16666 0.0332 -0.16874 0.03398 -0.1699 C 0.03554 -0.17222 0.0375 -0.17384 0.03919 -0.17592 C 0.04023 -0.17754 0.04127 -0.17916 0.04257 -0.18055 C 0.04492 -0.18309 0.04596 -0.18356 0.04856 -0.18495 C 0.05104 -0.18819 0.05755 -0.19629 0.06041 -0.19722 L 0.06549 -0.1986 C 0.0681 -0.20184 0.06849 -0.20254 0.07148 -0.20485 C 0.07239 -0.20532 0.07317 -0.20578 0.07409 -0.20624 C 0.07474 -0.20671 0.07955 -0.21041 0.08086 -0.21087 C 0.08424 -0.21203 0.08789 -0.2118 0.09114 -0.21388 L 0.09622 -0.21689 C 0.09713 -0.21735 0.09791 -0.21759 0.09882 -0.21851 C 0.09987 -0.21944 0.10104 -0.22059 0.10221 -0.22152 C 0.10325 -0.22222 0.10442 -0.22245 0.1056 -0.22291 C 0.10651 -0.22337 0.10729 -0.22407 0.1082 -0.22453 C 0.11093 -0.22569 0.11705 -0.22708 0.11927 -0.22893 C 0.12031 -0.23009 0.12148 -0.23147 0.12265 -0.23194 C 0.12435 -0.23286 0.12604 -0.23309 0.12773 -0.23356 C 0.12916 -0.23402 0.1306 -0.23448 0.13203 -0.23518 C 0.13294 -0.23541 0.13372 -0.2361 0.1345 -0.23657 C 0.14362 -0.2412 0.13099 -0.23402 0.1431 -0.2412 L 0.14817 -0.24421 L 0.15416 -0.24559 C 0.15507 -0.24675 0.15586 -0.24791 0.15677 -0.2486 C 0.1582 -0.24999 0.16132 -0.25092 0.16263 -0.25184 C 0.16784 -0.25439 0.16705 -0.25509 0.172 -0.25624 C 0.17265 -0.25647 0.17317 -0.25624 0.17382 -0.25624 " pathEditMode="relative" ptsTypes="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9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9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1.11111E-6 C 0.0013 -0.05972 -0.00104 -0.02407 0.00169 -0.04606 C 0.00208 -0.04884 0.00208 -0.05162 0.0026 -0.05416 C 0.00299 -0.05578 0.0039 -0.05717 0.00442 -0.05879 C 0.00612 -0.06504 0.00442 -0.06273 0.00625 -0.06991 C 0.00664 -0.07176 0.00742 -0.07315 0.00794 -0.07477 C 0.00846 -0.07916 0.00898 -0.08449 0.00976 -0.08889 C 0.01028 -0.09213 0.01067 -0.0956 0.01159 -0.09861 C 0.01198 -0.09977 0.01276 -0.10046 0.01328 -0.10162 C 0.01458 -0.10486 0.01536 -0.10856 0.01692 -0.11111 C 0.01745 -0.11227 0.01823 -0.11319 0.01875 -0.11435 C 0.0276 -0.14074 0.01966 -0.11828 0.02317 -0.13194 C 0.02995 -0.15833 0.02422 -0.13588 0.02851 -0.1493 C 0.02916 -0.15139 0.02955 -0.1537 0.03034 -0.15555 C 0.0319 -0.15949 0.03346 -0.16111 0.03567 -0.16366 C 0.03593 -0.16528 0.03593 -0.16713 0.03659 -0.16828 C 0.03724 -0.16991 0.03841 -0.17037 0.03919 -0.17153 C 0.03984 -0.17245 0.04049 -0.17338 0.04101 -0.17477 C 0.04205 -0.17731 0.04271 -0.18009 0.04375 -0.18264 C 0.04453 -0.18495 0.04544 -0.1868 0.04635 -0.18889 C 0.04661 -0.1912 0.04739 -0.20185 0.04817 -0.20486 C 0.04856 -0.20671 0.04935 -0.2081 0.05 -0.20972 C 0.0556 -0.22338 0.05299 -0.21944 0.05794 -0.22546 C 0.05833 -0.22708 0.05807 -0.22916 0.05885 -0.23032 C 0.06093 -0.2331 0.06354 -0.23518 0.06601 -0.23657 C 0.06692 -0.23703 0.06771 -0.23796 0.06875 -0.23819 C 0.07317 -0.23912 0.0776 -0.23935 0.08203 -0.23981 C 0.09843 -0.24953 0.08554 -0.24305 0.12226 -0.24143 C 0.1237 -0.24074 0.12526 -0.24004 0.12669 -0.23981 C 0.13073 -0.23889 0.14466 -0.23703 0.14817 -0.23657 C 0.15156 -0.23055 0.14883 -0.23426 0.15625 -0.23194 C 0.15742 -0.23148 0.15859 -0.23078 0.15976 -0.23032 C 0.16067 -0.22986 0.16146 -0.22893 0.1625 -0.2287 C 0.16445 -0.22824 0.16666 -0.2287 0.16875 -0.2287 " pathEditMode="relative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60" grpId="1" animBg="1"/>
      <p:bldP spid="63" grpId="0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ulle ronde 46"/>
          <p:cNvSpPr/>
          <p:nvPr/>
        </p:nvSpPr>
        <p:spPr>
          <a:xfrm>
            <a:off x="2402353" y="99476"/>
            <a:ext cx="5036817" cy="2378307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Private</a:t>
            </a:r>
            <a:r>
              <a:rPr lang="fr-FR" sz="2000" b="1" dirty="0">
                <a:solidFill>
                  <a:schemeClr val="tx1"/>
                </a:solidFill>
              </a:rPr>
              <a:t> Key=</a:t>
            </a:r>
            <a:r>
              <a:rPr lang="fr-FR" sz="2000" b="1" dirty="0">
                <a:solidFill>
                  <a:srgbClr val="FFC000"/>
                </a:solidFill>
              </a:rPr>
              <a:t>0100101001011101</a:t>
            </a:r>
          </a:p>
        </p:txBody>
      </p:sp>
      <p:sp>
        <p:nvSpPr>
          <p:cNvPr id="49" name="Bulle ronde 48"/>
          <p:cNvSpPr/>
          <p:nvPr/>
        </p:nvSpPr>
        <p:spPr>
          <a:xfrm>
            <a:off x="2402352" y="78398"/>
            <a:ext cx="5036817" cy="237830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How </a:t>
            </a:r>
            <a:r>
              <a:rPr lang="fr-FR" sz="2000" b="1" dirty="0" err="1">
                <a:solidFill>
                  <a:schemeClr val="tx1"/>
                </a:solidFill>
              </a:rPr>
              <a:t>can</a:t>
            </a:r>
            <a:r>
              <a:rPr lang="fr-FR" sz="2000" b="1" dirty="0">
                <a:solidFill>
                  <a:schemeClr val="tx1"/>
                </a:solidFill>
              </a:rPr>
              <a:t> I </a:t>
            </a:r>
            <a:r>
              <a:rPr lang="fr-FR" sz="2000" b="1" dirty="0" err="1">
                <a:solidFill>
                  <a:schemeClr val="tx1"/>
                </a:solidFill>
              </a:rPr>
              <a:t>identify</a:t>
            </a:r>
            <a:r>
              <a:rPr lang="fr-FR" sz="2000" b="1" dirty="0">
                <a:solidFill>
                  <a:schemeClr val="tx1"/>
                </a:solidFill>
              </a:rPr>
              <a:t> the </a:t>
            </a:r>
            <a:r>
              <a:rPr lang="fr-FR" sz="2000" b="1" dirty="0" err="1">
                <a:solidFill>
                  <a:schemeClr val="tx1"/>
                </a:solidFill>
              </a:rPr>
              <a:t>processing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related</a:t>
            </a:r>
            <a:r>
              <a:rPr lang="fr-FR" sz="2000" b="1" dirty="0">
                <a:solidFill>
                  <a:schemeClr val="tx1"/>
                </a:solidFill>
              </a:rPr>
              <a:t> to </a:t>
            </a:r>
            <a:r>
              <a:rPr lang="fr-FR" sz="2000" b="1" dirty="0" err="1">
                <a:solidFill>
                  <a:schemeClr val="tx1"/>
                </a:solidFill>
              </a:rPr>
              <a:t>each</a:t>
            </a:r>
            <a:r>
              <a:rPr lang="fr-FR" sz="2000" b="1" dirty="0">
                <a:solidFill>
                  <a:schemeClr val="tx1"/>
                </a:solidFill>
              </a:rPr>
              <a:t> bit?</a:t>
            </a:r>
          </a:p>
        </p:txBody>
      </p:sp>
      <p:sp>
        <p:nvSpPr>
          <p:cNvPr id="48" name="Bulle ronde 47"/>
          <p:cNvSpPr/>
          <p:nvPr/>
        </p:nvSpPr>
        <p:spPr>
          <a:xfrm>
            <a:off x="2420586" y="110499"/>
            <a:ext cx="5036817" cy="237830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YES !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4" y="2656807"/>
            <a:ext cx="871439" cy="87143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9" y="343773"/>
            <a:ext cx="1281396" cy="170817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49320" y="2051951"/>
            <a:ext cx="2147506" cy="862112"/>
            <a:chOff x="2988410" y="1125729"/>
            <a:chExt cx="2934408" cy="1186516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10" y="1142813"/>
              <a:ext cx="2934408" cy="116943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10" y="1138542"/>
              <a:ext cx="2934408" cy="1169432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10" y="1134271"/>
              <a:ext cx="2934408" cy="1169432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10" y="1130000"/>
              <a:ext cx="2934408" cy="1169432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10" y="1125729"/>
              <a:ext cx="2934408" cy="1169432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3512510" y="3674949"/>
            <a:ext cx="5933424" cy="2381961"/>
            <a:chOff x="2988410" y="1125729"/>
            <a:chExt cx="2934408" cy="1186516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10" y="1142813"/>
              <a:ext cx="2934408" cy="1169432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10" y="1138542"/>
              <a:ext cx="2934408" cy="1169432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10" y="1134271"/>
              <a:ext cx="2934408" cy="1169432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10" y="1130000"/>
              <a:ext cx="2934408" cy="1169432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10" y="1125729"/>
              <a:ext cx="2934408" cy="1169432"/>
            </a:xfrm>
            <a:prstGeom prst="rect">
              <a:avLst/>
            </a:prstGeom>
          </p:spPr>
        </p:pic>
      </p:grpSp>
      <p:sp>
        <p:nvSpPr>
          <p:cNvPr id="26" name="Bulle ronde 25"/>
          <p:cNvSpPr/>
          <p:nvPr/>
        </p:nvSpPr>
        <p:spPr>
          <a:xfrm>
            <a:off x="2420586" y="96662"/>
            <a:ext cx="5036817" cy="237830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Are </a:t>
            </a:r>
            <a:r>
              <a:rPr lang="fr-FR" sz="2000" b="1" dirty="0" err="1">
                <a:solidFill>
                  <a:schemeClr val="tx1"/>
                </a:solidFill>
              </a:rPr>
              <a:t>some</a:t>
            </a:r>
            <a:r>
              <a:rPr lang="fr-FR" sz="2000" b="1" dirty="0">
                <a:solidFill>
                  <a:schemeClr val="tx1"/>
                </a:solidFill>
              </a:rPr>
              <a:t> patterns </a:t>
            </a:r>
            <a:r>
              <a:rPr lang="fr-FR" sz="2000" b="1" dirty="0" err="1">
                <a:solidFill>
                  <a:schemeClr val="tx1"/>
                </a:solidFill>
              </a:rPr>
              <a:t>dependent</a:t>
            </a:r>
            <a:r>
              <a:rPr lang="fr-FR" sz="2000" b="1" dirty="0">
                <a:solidFill>
                  <a:schemeClr val="tx1"/>
                </a:solidFill>
              </a:rPr>
              <a:t> on the key bits?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3407230" y="3548743"/>
            <a:ext cx="424540" cy="2667000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5529943" y="3515281"/>
            <a:ext cx="500743" cy="2667000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592261" y="6342522"/>
            <a:ext cx="5912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0   1  0  0   1   0   1    0 0   1   0   1     1     1   0   1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448041" y="31215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27F93B"/>
                </a:solidFill>
              </a:rPr>
              <a:t>0</a:t>
            </a:r>
            <a:endParaRPr lang="fr-FR" sz="2000" dirty="0">
              <a:solidFill>
                <a:srgbClr val="27F93B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610235" y="30588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27F93B"/>
                </a:solidFill>
              </a:rPr>
              <a:t>1</a:t>
            </a:r>
            <a:endParaRPr lang="fr-FR" sz="2000" dirty="0">
              <a:solidFill>
                <a:srgbClr val="27F93B"/>
              </a:solidFill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2530354" y="3678303"/>
            <a:ext cx="8080859" cy="2600689"/>
            <a:chOff x="7772429" y="1505882"/>
            <a:chExt cx="4172108" cy="1688409"/>
          </a:xfrm>
        </p:grpSpPr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29" y="1531607"/>
              <a:ext cx="4172108" cy="1662684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29" y="1523032"/>
              <a:ext cx="4172108" cy="1662684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29" y="1514457"/>
              <a:ext cx="4172108" cy="1662684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29" y="1505882"/>
              <a:ext cx="4172108" cy="1662684"/>
            </a:xfrm>
            <a:prstGeom prst="rect">
              <a:avLst/>
            </a:prstGeom>
          </p:spPr>
        </p:pic>
      </p:grpSp>
      <p:sp>
        <p:nvSpPr>
          <p:cNvPr id="60" name="Rectangle à coins arrondis 59"/>
          <p:cNvSpPr/>
          <p:nvPr/>
        </p:nvSpPr>
        <p:spPr>
          <a:xfrm>
            <a:off x="3058128" y="3523297"/>
            <a:ext cx="568960" cy="28192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5077623" y="3523296"/>
            <a:ext cx="568960" cy="28192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3066731" y="3091673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0 ?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5086226" y="3091673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1 ?</a:t>
            </a:r>
          </a:p>
        </p:txBody>
      </p:sp>
    </p:spTree>
    <p:extLst>
      <p:ext uri="{BB962C8B-B14F-4D97-AF65-F5344CB8AC3E}">
        <p14:creationId xmlns:p14="http://schemas.microsoft.com/office/powerpoint/2010/main" val="32174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01042 L 0.37109 0.28495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9" grpId="0" animBg="1"/>
      <p:bldP spid="49" grpId="1" animBg="1"/>
      <p:bldP spid="48" grpId="0" animBg="1"/>
      <p:bldP spid="48" grpId="1" animBg="1"/>
      <p:bldP spid="48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30" grpId="0"/>
      <p:bldP spid="30" grpId="1"/>
      <p:bldP spid="50" grpId="0"/>
      <p:bldP spid="50" grpId="1"/>
      <p:bldP spid="51" grpId="0"/>
      <p:bldP spid="51" grpId="1"/>
      <p:bldP spid="60" grpId="0" animBg="1"/>
      <p:bldP spid="61" grpId="0" animBg="1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74" y="2877748"/>
            <a:ext cx="6779044" cy="310877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9" y="290208"/>
            <a:ext cx="1082412" cy="1442920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5</a:t>
            </a:fld>
            <a:endParaRPr lang="fr-FR"/>
          </a:p>
        </p:txBody>
      </p:sp>
      <p:sp>
        <p:nvSpPr>
          <p:cNvPr id="56" name="Titre 1"/>
          <p:cNvSpPr>
            <a:spLocks noGrp="1"/>
          </p:cNvSpPr>
          <p:nvPr>
            <p:ph type="title"/>
          </p:nvPr>
        </p:nvSpPr>
        <p:spPr>
          <a:xfrm>
            <a:off x="8958289" y="290208"/>
            <a:ext cx="3058510" cy="528253"/>
          </a:xfr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Profiling</a:t>
            </a:r>
            <a:r>
              <a:rPr lang="fr-FR" sz="2400" b="1" dirty="0">
                <a:solidFill>
                  <a:schemeClr val="tx1"/>
                </a:solidFill>
              </a:rPr>
              <a:t> phase</a:t>
            </a:r>
          </a:p>
        </p:txBody>
      </p:sp>
      <p:sp>
        <p:nvSpPr>
          <p:cNvPr id="57" name="Titre 1"/>
          <p:cNvSpPr txBox="1">
            <a:spLocks/>
          </p:cNvSpPr>
          <p:nvPr/>
        </p:nvSpPr>
        <p:spPr>
          <a:xfrm>
            <a:off x="8958289" y="290207"/>
            <a:ext cx="3058510" cy="52825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Attack phase</a:t>
            </a:r>
          </a:p>
        </p:txBody>
      </p:sp>
      <p:grpSp>
        <p:nvGrpSpPr>
          <p:cNvPr id="60" name="Groupe 59"/>
          <p:cNvGrpSpPr/>
          <p:nvPr/>
        </p:nvGrpSpPr>
        <p:grpSpPr>
          <a:xfrm>
            <a:off x="198842" y="1868754"/>
            <a:ext cx="3135145" cy="1008994"/>
            <a:chOff x="7772429" y="1505882"/>
            <a:chExt cx="4172108" cy="1688409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29" y="1531607"/>
              <a:ext cx="4172108" cy="1662684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29" y="1523032"/>
              <a:ext cx="4172108" cy="1662684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29" y="1514457"/>
              <a:ext cx="4172108" cy="1662684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29" y="1505882"/>
              <a:ext cx="4172108" cy="1662684"/>
            </a:xfrm>
            <a:prstGeom prst="rect">
              <a:avLst/>
            </a:prstGeom>
          </p:spPr>
        </p:pic>
      </p:grpSp>
      <p:sp>
        <p:nvSpPr>
          <p:cNvPr id="100" name="Rectangle à coins arrondis 99"/>
          <p:cNvSpPr/>
          <p:nvPr/>
        </p:nvSpPr>
        <p:spPr>
          <a:xfrm>
            <a:off x="226168" y="1776836"/>
            <a:ext cx="1180257" cy="1209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29023" y="1771293"/>
            <a:ext cx="380278" cy="1209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94298" y="1884127"/>
            <a:ext cx="215003" cy="1008994"/>
            <a:chOff x="275600" y="2966067"/>
            <a:chExt cx="291471" cy="1724346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00" y="2998001"/>
              <a:ext cx="291471" cy="1692412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00" y="2982034"/>
              <a:ext cx="291471" cy="1692412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00" y="2966067"/>
              <a:ext cx="291471" cy="1692412"/>
            </a:xfrm>
            <a:prstGeom prst="rect">
              <a:avLst/>
            </a:prstGeom>
          </p:spPr>
        </p:pic>
      </p:grpSp>
      <p:grpSp>
        <p:nvGrpSpPr>
          <p:cNvPr id="22" name="Groupe 21"/>
          <p:cNvGrpSpPr/>
          <p:nvPr/>
        </p:nvGrpSpPr>
        <p:grpSpPr>
          <a:xfrm>
            <a:off x="386357" y="1890112"/>
            <a:ext cx="227095" cy="1006432"/>
            <a:chOff x="3557504" y="1892152"/>
            <a:chExt cx="227095" cy="1006432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506" y="1892152"/>
              <a:ext cx="227093" cy="1006432"/>
            </a:xfrm>
            <a:prstGeom prst="rect">
              <a:avLst/>
            </a:prstGeom>
          </p:spPr>
        </p:pic>
        <p:pic>
          <p:nvPicPr>
            <p:cNvPr id="96" name="Image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506" y="1892152"/>
              <a:ext cx="227093" cy="1006432"/>
            </a:xfrm>
            <a:prstGeom prst="rect">
              <a:avLst/>
            </a:prstGeom>
          </p:spPr>
        </p:pic>
        <p:pic>
          <p:nvPicPr>
            <p:cNvPr id="97" name="Image 9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505" y="1892152"/>
              <a:ext cx="227093" cy="1006432"/>
            </a:xfrm>
            <a:prstGeom prst="rect">
              <a:avLst/>
            </a:prstGeom>
          </p:spPr>
        </p:pic>
        <p:pic>
          <p:nvPicPr>
            <p:cNvPr id="98" name="Image 9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504" y="1892152"/>
              <a:ext cx="227093" cy="1006432"/>
            </a:xfrm>
            <a:prstGeom prst="rect">
              <a:avLst/>
            </a:prstGeom>
          </p:spPr>
        </p:pic>
      </p:grpSp>
      <p:grpSp>
        <p:nvGrpSpPr>
          <p:cNvPr id="23" name="Groupe 22"/>
          <p:cNvGrpSpPr/>
          <p:nvPr/>
        </p:nvGrpSpPr>
        <p:grpSpPr>
          <a:xfrm>
            <a:off x="591122" y="1889939"/>
            <a:ext cx="220090" cy="1023061"/>
            <a:chOff x="813777" y="2954293"/>
            <a:chExt cx="220090" cy="1023061"/>
          </a:xfrm>
        </p:grpSpPr>
        <p:pic>
          <p:nvPicPr>
            <p:cNvPr id="106" name="Image 10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77" y="2954293"/>
              <a:ext cx="220090" cy="1006432"/>
            </a:xfrm>
            <a:prstGeom prst="rect">
              <a:avLst/>
            </a:prstGeom>
          </p:spPr>
        </p:pic>
        <p:pic>
          <p:nvPicPr>
            <p:cNvPr id="110" name="Image 10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77" y="2959836"/>
              <a:ext cx="220090" cy="1006432"/>
            </a:xfrm>
            <a:prstGeom prst="rect">
              <a:avLst/>
            </a:prstGeom>
          </p:spPr>
        </p:pic>
        <p:pic>
          <p:nvPicPr>
            <p:cNvPr id="111" name="Image 1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77" y="2965379"/>
              <a:ext cx="220090" cy="1006432"/>
            </a:xfrm>
            <a:prstGeom prst="rect">
              <a:avLst/>
            </a:prstGeom>
          </p:spPr>
        </p:pic>
        <p:pic>
          <p:nvPicPr>
            <p:cNvPr id="112" name="Image 1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77" y="2970922"/>
              <a:ext cx="220090" cy="1006432"/>
            </a:xfrm>
            <a:prstGeom prst="rect">
              <a:avLst/>
            </a:prstGeom>
          </p:spPr>
        </p:pic>
      </p:grpSp>
      <p:grpSp>
        <p:nvGrpSpPr>
          <p:cNvPr id="24" name="Groupe 23"/>
          <p:cNvGrpSpPr/>
          <p:nvPr/>
        </p:nvGrpSpPr>
        <p:grpSpPr>
          <a:xfrm>
            <a:off x="792159" y="1901025"/>
            <a:ext cx="212695" cy="1006432"/>
            <a:chOff x="893565" y="2146250"/>
            <a:chExt cx="212695" cy="1006432"/>
          </a:xfrm>
        </p:grpSpPr>
        <p:pic>
          <p:nvPicPr>
            <p:cNvPr id="114" name="Image 1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753" y="2146250"/>
              <a:ext cx="211507" cy="1006432"/>
            </a:xfrm>
            <a:prstGeom prst="rect">
              <a:avLst/>
            </a:prstGeom>
          </p:spPr>
        </p:pic>
        <p:pic>
          <p:nvPicPr>
            <p:cNvPr id="119" name="Image 1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57" y="2146250"/>
              <a:ext cx="211507" cy="1006432"/>
            </a:xfrm>
            <a:prstGeom prst="rect">
              <a:avLst/>
            </a:prstGeom>
          </p:spPr>
        </p:pic>
        <p:pic>
          <p:nvPicPr>
            <p:cNvPr id="120" name="Image 1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61" y="2146250"/>
              <a:ext cx="211507" cy="1006432"/>
            </a:xfrm>
            <a:prstGeom prst="rect">
              <a:avLst/>
            </a:prstGeom>
          </p:spPr>
        </p:pic>
        <p:pic>
          <p:nvPicPr>
            <p:cNvPr id="121" name="Image 1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565" y="2146250"/>
              <a:ext cx="211507" cy="1006432"/>
            </a:xfrm>
            <a:prstGeom prst="rect">
              <a:avLst/>
            </a:prstGeom>
          </p:spPr>
        </p:pic>
      </p:grpSp>
      <p:grpSp>
        <p:nvGrpSpPr>
          <p:cNvPr id="25" name="Groupe 24"/>
          <p:cNvGrpSpPr/>
          <p:nvPr/>
        </p:nvGrpSpPr>
        <p:grpSpPr>
          <a:xfrm>
            <a:off x="982513" y="1884127"/>
            <a:ext cx="226127" cy="1034686"/>
            <a:chOff x="731886" y="2823709"/>
            <a:chExt cx="175552" cy="1034686"/>
          </a:xfrm>
        </p:grpSpPr>
        <p:pic>
          <p:nvPicPr>
            <p:cNvPr id="118" name="Image 1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09" y="2823709"/>
              <a:ext cx="173329" cy="1006432"/>
            </a:xfrm>
            <a:prstGeom prst="rect">
              <a:avLst/>
            </a:prstGeom>
          </p:spPr>
        </p:pic>
        <p:pic>
          <p:nvPicPr>
            <p:cNvPr id="123" name="Image 1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09" y="2837836"/>
              <a:ext cx="173329" cy="1006432"/>
            </a:xfrm>
            <a:prstGeom prst="rect">
              <a:avLst/>
            </a:prstGeom>
          </p:spPr>
        </p:pic>
        <p:pic>
          <p:nvPicPr>
            <p:cNvPr id="124" name="Image 1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09" y="2851963"/>
              <a:ext cx="173329" cy="1006432"/>
            </a:xfrm>
            <a:prstGeom prst="rect">
              <a:avLst/>
            </a:prstGeom>
          </p:spPr>
        </p:pic>
        <p:pic>
          <p:nvPicPr>
            <p:cNvPr id="125" name="Image 1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886" y="2851963"/>
              <a:ext cx="173329" cy="1006432"/>
            </a:xfrm>
            <a:prstGeom prst="rect">
              <a:avLst/>
            </a:prstGeom>
          </p:spPr>
        </p:pic>
      </p:grpSp>
      <p:grpSp>
        <p:nvGrpSpPr>
          <p:cNvPr id="26" name="Groupe 25"/>
          <p:cNvGrpSpPr/>
          <p:nvPr/>
        </p:nvGrpSpPr>
        <p:grpSpPr>
          <a:xfrm>
            <a:off x="1187704" y="1890569"/>
            <a:ext cx="218721" cy="1050056"/>
            <a:chOff x="1538441" y="2784303"/>
            <a:chExt cx="173329" cy="1006426"/>
          </a:xfrm>
        </p:grpSpPr>
        <p:pic>
          <p:nvPicPr>
            <p:cNvPr id="126" name="Image 1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441" y="2784303"/>
              <a:ext cx="173329" cy="1006426"/>
            </a:xfrm>
            <a:prstGeom prst="rect">
              <a:avLst/>
            </a:prstGeom>
          </p:spPr>
        </p:pic>
        <p:pic>
          <p:nvPicPr>
            <p:cNvPr id="127" name="Image 1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441" y="2784303"/>
              <a:ext cx="173329" cy="1006426"/>
            </a:xfrm>
            <a:prstGeom prst="rect">
              <a:avLst/>
            </a:prstGeom>
          </p:spPr>
        </p:pic>
        <p:pic>
          <p:nvPicPr>
            <p:cNvPr id="128" name="Image 1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441" y="2784303"/>
              <a:ext cx="173329" cy="1006426"/>
            </a:xfrm>
            <a:prstGeom prst="rect">
              <a:avLst/>
            </a:prstGeom>
          </p:spPr>
        </p:pic>
        <p:pic>
          <p:nvPicPr>
            <p:cNvPr id="129" name="Image 1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441" y="2784303"/>
              <a:ext cx="173329" cy="1006426"/>
            </a:xfrm>
            <a:prstGeom prst="rect">
              <a:avLst/>
            </a:prstGeom>
          </p:spPr>
        </p:pic>
        <p:pic>
          <p:nvPicPr>
            <p:cNvPr id="130" name="Image 1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441" y="2784303"/>
              <a:ext cx="173329" cy="1006426"/>
            </a:xfrm>
            <a:prstGeom prst="rect">
              <a:avLst/>
            </a:prstGeom>
          </p:spPr>
        </p:pic>
      </p:grpSp>
      <p:pic>
        <p:nvPicPr>
          <p:cNvPr id="131" name="Image 130">
            <a:extLst>
              <a:ext uri="{FF2B5EF4-FFF2-40B4-BE49-F238E27FC236}">
                <a16:creationId xmlns:a16="http://schemas.microsoft.com/office/drawing/2014/main" id="{65576E2D-A522-4119-8EA5-4EF5347279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1658" y="2895331"/>
            <a:ext cx="6763060" cy="3101442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>
          <a:xfrm>
            <a:off x="9772848" y="369305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0</a:t>
            </a:r>
            <a:endParaRPr lang="fr-FR" sz="3200" dirty="0"/>
          </a:p>
        </p:txBody>
      </p:sp>
      <p:sp>
        <p:nvSpPr>
          <p:cNvPr id="133" name="Rectangle 132"/>
          <p:cNvSpPr/>
          <p:nvPr/>
        </p:nvSpPr>
        <p:spPr>
          <a:xfrm>
            <a:off x="9772848" y="459360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1</a:t>
            </a:r>
            <a:endParaRPr lang="fr-FR" sz="3200" dirty="0"/>
          </a:p>
        </p:txBody>
      </p:sp>
      <p:sp>
        <p:nvSpPr>
          <p:cNvPr id="134" name="Rectangle 133"/>
          <p:cNvSpPr/>
          <p:nvPr/>
        </p:nvSpPr>
        <p:spPr>
          <a:xfrm>
            <a:off x="9772848" y="459360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FF00FF"/>
                </a:solidFill>
              </a:rPr>
              <a:t>1</a:t>
            </a:r>
            <a:endParaRPr lang="fr-FR" sz="3200" dirty="0">
              <a:solidFill>
                <a:srgbClr val="FF00FF"/>
              </a:solidFill>
            </a:endParaRPr>
          </a:p>
        </p:txBody>
      </p:sp>
      <p:pic>
        <p:nvPicPr>
          <p:cNvPr id="135" name="Image 134">
            <a:extLst>
              <a:ext uri="{FF2B5EF4-FFF2-40B4-BE49-F238E27FC236}">
                <a16:creationId xmlns:a16="http://schemas.microsoft.com/office/drawing/2014/main" id="{31B4C631-9E91-4035-98D8-B8B5A82A5B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1658" y="2914827"/>
            <a:ext cx="6709375" cy="3076822"/>
          </a:xfrm>
          <a:prstGeom prst="rect">
            <a:avLst/>
          </a:prstGeom>
        </p:spPr>
      </p:pic>
      <p:sp>
        <p:nvSpPr>
          <p:cNvPr id="136" name="Rectangle 135"/>
          <p:cNvSpPr/>
          <p:nvPr/>
        </p:nvSpPr>
        <p:spPr>
          <a:xfrm>
            <a:off x="9772848" y="3693056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0FFFF"/>
                </a:solidFill>
              </a:rPr>
              <a:t>0</a:t>
            </a:r>
            <a:endParaRPr lang="fr-FR" sz="3200" dirty="0">
              <a:solidFill>
                <a:srgbClr val="00FFFF"/>
              </a:solidFill>
            </a:endParaRPr>
          </a:p>
        </p:txBody>
      </p:sp>
      <p:pic>
        <p:nvPicPr>
          <p:cNvPr id="137" name="Image 1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13" y="1929844"/>
            <a:ext cx="871439" cy="871439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3135982" y="1866793"/>
            <a:ext cx="213721" cy="1028290"/>
            <a:chOff x="3523153" y="1392523"/>
            <a:chExt cx="234558" cy="1280320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153" y="1402772"/>
              <a:ext cx="234558" cy="1270071"/>
            </a:xfrm>
            <a:prstGeom prst="rect">
              <a:avLst/>
            </a:prstGeom>
          </p:spPr>
        </p:pic>
        <p:pic>
          <p:nvPicPr>
            <p:cNvPr id="138" name="Image 1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153" y="1392523"/>
              <a:ext cx="234558" cy="1270071"/>
            </a:xfrm>
            <a:prstGeom prst="rect">
              <a:avLst/>
            </a:prstGeom>
          </p:spPr>
        </p:pic>
        <p:pic>
          <p:nvPicPr>
            <p:cNvPr id="140" name="Image 1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153" y="1402771"/>
              <a:ext cx="234558" cy="1270071"/>
            </a:xfrm>
            <a:prstGeom prst="rect">
              <a:avLst/>
            </a:prstGeom>
          </p:spPr>
        </p:pic>
      </p:grpSp>
      <p:pic>
        <p:nvPicPr>
          <p:cNvPr id="143" name="Image 142">
            <a:extLst>
              <a:ext uri="{FF2B5EF4-FFF2-40B4-BE49-F238E27FC236}">
                <a16:creationId xmlns:a16="http://schemas.microsoft.com/office/drawing/2014/main" id="{532B105B-22D3-4154-B64F-590757A835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2516" y="2891976"/>
            <a:ext cx="6725359" cy="3182491"/>
          </a:xfrm>
          <a:prstGeom prst="rect">
            <a:avLst/>
          </a:prstGeom>
        </p:spPr>
      </p:pic>
      <p:sp>
        <p:nvSpPr>
          <p:cNvPr id="144" name="Rectangle 143"/>
          <p:cNvSpPr/>
          <p:nvPr/>
        </p:nvSpPr>
        <p:spPr>
          <a:xfrm>
            <a:off x="9772848" y="3693056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FFC000"/>
                </a:solidFill>
              </a:rPr>
              <a:t>0</a:t>
            </a:r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E29F20CF-512E-4579-9C1E-473C3FC30618}"/>
              </a:ext>
            </a:extLst>
          </p:cNvPr>
          <p:cNvSpPr txBox="1"/>
          <p:nvPr/>
        </p:nvSpPr>
        <p:spPr>
          <a:xfrm>
            <a:off x="5079260" y="2198755"/>
            <a:ext cx="176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27F93B"/>
                </a:solidFill>
              </a:rPr>
              <a:t>Model </a:t>
            </a:r>
            <a:r>
              <a:rPr lang="fr-FR" b="1" u="sng" dirty="0" err="1">
                <a:solidFill>
                  <a:srgbClr val="27F93B"/>
                </a:solidFill>
              </a:rPr>
              <a:t>Trained</a:t>
            </a:r>
            <a:r>
              <a:rPr lang="fr-FR" b="1" u="sng" dirty="0">
                <a:solidFill>
                  <a:srgbClr val="27F93B"/>
                </a:solidFill>
              </a:rPr>
              <a:t> !</a:t>
            </a:r>
          </a:p>
        </p:txBody>
      </p:sp>
      <p:pic>
        <p:nvPicPr>
          <p:cNvPr id="146" name="Image 145">
            <a:extLst>
              <a:ext uri="{FF2B5EF4-FFF2-40B4-BE49-F238E27FC236}">
                <a16:creationId xmlns:a16="http://schemas.microsoft.com/office/drawing/2014/main" id="{A4C3F6E7-0764-4D0D-A5F4-3CA4896EF2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30" y="2208309"/>
            <a:ext cx="323310" cy="310896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>
            <a:off x="69395" y="1749444"/>
            <a:ext cx="249806" cy="1134334"/>
            <a:chOff x="583831" y="4232222"/>
            <a:chExt cx="457306" cy="2625778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147" name="Image 1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150" name="Image 14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151" name="Image 15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grpSp>
        <p:nvGrpSpPr>
          <p:cNvPr id="232" name="Groupe 231"/>
          <p:cNvGrpSpPr/>
          <p:nvPr/>
        </p:nvGrpSpPr>
        <p:grpSpPr>
          <a:xfrm>
            <a:off x="298048" y="1754968"/>
            <a:ext cx="249806" cy="1134334"/>
            <a:chOff x="583831" y="4232222"/>
            <a:chExt cx="457306" cy="2625778"/>
          </a:xfrm>
        </p:grpSpPr>
        <p:pic>
          <p:nvPicPr>
            <p:cNvPr id="233" name="Image 23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234" name="Image 23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235" name="Image 23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236" name="Image 23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grpSp>
        <p:nvGrpSpPr>
          <p:cNvPr id="237" name="Groupe 236"/>
          <p:cNvGrpSpPr/>
          <p:nvPr/>
        </p:nvGrpSpPr>
        <p:grpSpPr>
          <a:xfrm>
            <a:off x="526701" y="1760492"/>
            <a:ext cx="249806" cy="1134334"/>
            <a:chOff x="583831" y="4232222"/>
            <a:chExt cx="457306" cy="2625778"/>
          </a:xfrm>
        </p:grpSpPr>
        <p:pic>
          <p:nvPicPr>
            <p:cNvPr id="238" name="Image 2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239" name="Image 2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240" name="Image 2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241" name="Image 2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grpSp>
        <p:nvGrpSpPr>
          <p:cNvPr id="242" name="Groupe 241"/>
          <p:cNvGrpSpPr/>
          <p:nvPr/>
        </p:nvGrpSpPr>
        <p:grpSpPr>
          <a:xfrm>
            <a:off x="755354" y="1766016"/>
            <a:ext cx="249806" cy="1134334"/>
            <a:chOff x="583831" y="4232222"/>
            <a:chExt cx="457306" cy="2625778"/>
          </a:xfrm>
        </p:grpSpPr>
        <p:pic>
          <p:nvPicPr>
            <p:cNvPr id="243" name="Image 24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244" name="Image 24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245" name="Image 24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246" name="Image 24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grpSp>
        <p:nvGrpSpPr>
          <p:cNvPr id="247" name="Groupe 246"/>
          <p:cNvGrpSpPr/>
          <p:nvPr/>
        </p:nvGrpSpPr>
        <p:grpSpPr>
          <a:xfrm>
            <a:off x="984007" y="1771540"/>
            <a:ext cx="249806" cy="1134334"/>
            <a:chOff x="583831" y="4232222"/>
            <a:chExt cx="457306" cy="2625778"/>
          </a:xfrm>
        </p:grpSpPr>
        <p:pic>
          <p:nvPicPr>
            <p:cNvPr id="248" name="Image 24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249" name="Image 24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250" name="Image 24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251" name="Image 25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grpSp>
        <p:nvGrpSpPr>
          <p:cNvPr id="252" name="Groupe 251"/>
          <p:cNvGrpSpPr/>
          <p:nvPr/>
        </p:nvGrpSpPr>
        <p:grpSpPr>
          <a:xfrm>
            <a:off x="1212660" y="1777064"/>
            <a:ext cx="249806" cy="1134334"/>
            <a:chOff x="583831" y="4232222"/>
            <a:chExt cx="457306" cy="2625778"/>
          </a:xfrm>
        </p:grpSpPr>
        <p:pic>
          <p:nvPicPr>
            <p:cNvPr id="253" name="Image 2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254" name="Image 2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255" name="Image 2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256" name="Image 25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grpSp>
        <p:nvGrpSpPr>
          <p:cNvPr id="257" name="Groupe 256"/>
          <p:cNvGrpSpPr/>
          <p:nvPr/>
        </p:nvGrpSpPr>
        <p:grpSpPr>
          <a:xfrm>
            <a:off x="1441313" y="1782588"/>
            <a:ext cx="249806" cy="1134334"/>
            <a:chOff x="583831" y="4232222"/>
            <a:chExt cx="457306" cy="2625778"/>
          </a:xfrm>
        </p:grpSpPr>
        <p:pic>
          <p:nvPicPr>
            <p:cNvPr id="258" name="Image 25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259" name="Image 25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260" name="Image 25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261" name="Image 2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grpSp>
        <p:nvGrpSpPr>
          <p:cNvPr id="262" name="Groupe 261"/>
          <p:cNvGrpSpPr/>
          <p:nvPr/>
        </p:nvGrpSpPr>
        <p:grpSpPr>
          <a:xfrm>
            <a:off x="1669966" y="1788112"/>
            <a:ext cx="249806" cy="1134334"/>
            <a:chOff x="583831" y="4232222"/>
            <a:chExt cx="457306" cy="2625778"/>
          </a:xfrm>
        </p:grpSpPr>
        <p:pic>
          <p:nvPicPr>
            <p:cNvPr id="263" name="Image 2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264" name="Image 26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265" name="Image 26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266" name="Image 26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grpSp>
        <p:nvGrpSpPr>
          <p:cNvPr id="267" name="Groupe 266"/>
          <p:cNvGrpSpPr/>
          <p:nvPr/>
        </p:nvGrpSpPr>
        <p:grpSpPr>
          <a:xfrm>
            <a:off x="1898619" y="1793636"/>
            <a:ext cx="249806" cy="1134334"/>
            <a:chOff x="583831" y="4232222"/>
            <a:chExt cx="457306" cy="2625778"/>
          </a:xfrm>
        </p:grpSpPr>
        <p:pic>
          <p:nvPicPr>
            <p:cNvPr id="268" name="Image 26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269" name="Image 26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270" name="Image 26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271" name="Image 2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grpSp>
        <p:nvGrpSpPr>
          <p:cNvPr id="272" name="Groupe 271"/>
          <p:cNvGrpSpPr/>
          <p:nvPr/>
        </p:nvGrpSpPr>
        <p:grpSpPr>
          <a:xfrm>
            <a:off x="2127272" y="1799160"/>
            <a:ext cx="249806" cy="1134334"/>
            <a:chOff x="583831" y="4232222"/>
            <a:chExt cx="457306" cy="2625778"/>
          </a:xfrm>
        </p:grpSpPr>
        <p:pic>
          <p:nvPicPr>
            <p:cNvPr id="273" name="Image 27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274" name="Image 2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275" name="Image 27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276" name="Image 27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grpSp>
        <p:nvGrpSpPr>
          <p:cNvPr id="277" name="Groupe 276"/>
          <p:cNvGrpSpPr/>
          <p:nvPr/>
        </p:nvGrpSpPr>
        <p:grpSpPr>
          <a:xfrm>
            <a:off x="2355925" y="1804684"/>
            <a:ext cx="249806" cy="1134334"/>
            <a:chOff x="583831" y="4232222"/>
            <a:chExt cx="457306" cy="2625778"/>
          </a:xfrm>
        </p:grpSpPr>
        <p:pic>
          <p:nvPicPr>
            <p:cNvPr id="278" name="Image 27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279" name="Image 2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280" name="Image 27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281" name="Image 2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grpSp>
        <p:nvGrpSpPr>
          <p:cNvPr id="282" name="Groupe 281"/>
          <p:cNvGrpSpPr/>
          <p:nvPr/>
        </p:nvGrpSpPr>
        <p:grpSpPr>
          <a:xfrm>
            <a:off x="2584578" y="1810208"/>
            <a:ext cx="249806" cy="1134334"/>
            <a:chOff x="583831" y="4232222"/>
            <a:chExt cx="457306" cy="2625778"/>
          </a:xfrm>
        </p:grpSpPr>
        <p:pic>
          <p:nvPicPr>
            <p:cNvPr id="283" name="Image 28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284" name="Image 28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285" name="Image 28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286" name="Image 28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grpSp>
        <p:nvGrpSpPr>
          <p:cNvPr id="287" name="Groupe 286"/>
          <p:cNvGrpSpPr/>
          <p:nvPr/>
        </p:nvGrpSpPr>
        <p:grpSpPr>
          <a:xfrm>
            <a:off x="2813231" y="1815732"/>
            <a:ext cx="249806" cy="1134334"/>
            <a:chOff x="583831" y="4232222"/>
            <a:chExt cx="457306" cy="2625778"/>
          </a:xfrm>
        </p:grpSpPr>
        <p:pic>
          <p:nvPicPr>
            <p:cNvPr id="288" name="Image 28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289" name="Image 28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290" name="Image 28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291" name="Image 29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grpSp>
        <p:nvGrpSpPr>
          <p:cNvPr id="292" name="Groupe 291"/>
          <p:cNvGrpSpPr/>
          <p:nvPr/>
        </p:nvGrpSpPr>
        <p:grpSpPr>
          <a:xfrm>
            <a:off x="3041884" y="1821256"/>
            <a:ext cx="249806" cy="1134334"/>
            <a:chOff x="583831" y="4232222"/>
            <a:chExt cx="457306" cy="2625778"/>
          </a:xfrm>
        </p:grpSpPr>
        <p:pic>
          <p:nvPicPr>
            <p:cNvPr id="293" name="Image 29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294" name="Image 29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295" name="Image 29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296" name="Image 29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grpSp>
        <p:nvGrpSpPr>
          <p:cNvPr id="297" name="Groupe 296"/>
          <p:cNvGrpSpPr/>
          <p:nvPr/>
        </p:nvGrpSpPr>
        <p:grpSpPr>
          <a:xfrm>
            <a:off x="3270537" y="1826780"/>
            <a:ext cx="249806" cy="1134334"/>
            <a:chOff x="583831" y="4232222"/>
            <a:chExt cx="457306" cy="2625778"/>
          </a:xfrm>
        </p:grpSpPr>
        <p:pic>
          <p:nvPicPr>
            <p:cNvPr id="298" name="Image 29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299" name="Image 29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300" name="Image 29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301" name="Image 30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grpSp>
        <p:nvGrpSpPr>
          <p:cNvPr id="302" name="Groupe 301"/>
          <p:cNvGrpSpPr/>
          <p:nvPr/>
        </p:nvGrpSpPr>
        <p:grpSpPr>
          <a:xfrm>
            <a:off x="3499190" y="1832304"/>
            <a:ext cx="249806" cy="1134334"/>
            <a:chOff x="583831" y="4232222"/>
            <a:chExt cx="457306" cy="2625778"/>
          </a:xfrm>
        </p:grpSpPr>
        <p:pic>
          <p:nvPicPr>
            <p:cNvPr id="303" name="Image 30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2" y="4245008"/>
              <a:ext cx="450015" cy="2612992"/>
            </a:xfrm>
            <a:prstGeom prst="rect">
              <a:avLst/>
            </a:prstGeom>
          </p:spPr>
        </p:pic>
        <p:pic>
          <p:nvPicPr>
            <p:cNvPr id="304" name="Image 30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1" y="4245008"/>
              <a:ext cx="450015" cy="2612992"/>
            </a:xfrm>
            <a:prstGeom prst="rect">
              <a:avLst/>
            </a:prstGeom>
          </p:spPr>
        </p:pic>
        <p:pic>
          <p:nvPicPr>
            <p:cNvPr id="305" name="Image 30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21" y="4245008"/>
              <a:ext cx="450015" cy="2612992"/>
            </a:xfrm>
            <a:prstGeom prst="rect">
              <a:avLst/>
            </a:prstGeom>
          </p:spPr>
        </p:pic>
        <p:pic>
          <p:nvPicPr>
            <p:cNvPr id="306" name="Image 30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17" y="4232222"/>
              <a:ext cx="450015" cy="2612992"/>
            </a:xfrm>
            <a:prstGeom prst="rect">
              <a:avLst/>
            </a:prstGeom>
          </p:spPr>
        </p:pic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36" y="3778275"/>
            <a:ext cx="1112467" cy="1473102"/>
          </a:xfrm>
          <a:prstGeom prst="rect">
            <a:avLst/>
          </a:prstGeom>
        </p:spPr>
      </p:pic>
      <p:sp>
        <p:nvSpPr>
          <p:cNvPr id="307" name="Bulle ronde 306"/>
          <p:cNvSpPr/>
          <p:nvPr/>
        </p:nvSpPr>
        <p:spPr>
          <a:xfrm>
            <a:off x="2789962" y="77791"/>
            <a:ext cx="4245560" cy="1887161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Private</a:t>
            </a:r>
            <a:r>
              <a:rPr lang="fr-FR" sz="2000" b="1" dirty="0">
                <a:solidFill>
                  <a:schemeClr val="tx1"/>
                </a:solidFill>
              </a:rPr>
              <a:t> Key=.……………</a:t>
            </a:r>
          </a:p>
        </p:txBody>
      </p:sp>
      <p:sp>
        <p:nvSpPr>
          <p:cNvPr id="308" name="Bulle ronde 307"/>
          <p:cNvSpPr/>
          <p:nvPr/>
        </p:nvSpPr>
        <p:spPr>
          <a:xfrm>
            <a:off x="2785979" y="89779"/>
            <a:ext cx="4245560" cy="1887161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Private</a:t>
            </a:r>
            <a:r>
              <a:rPr lang="fr-FR" sz="2000" b="1" dirty="0">
                <a:solidFill>
                  <a:schemeClr val="tx1"/>
                </a:solidFill>
              </a:rPr>
              <a:t> Key=1……………</a:t>
            </a:r>
          </a:p>
        </p:txBody>
      </p:sp>
      <p:sp>
        <p:nvSpPr>
          <p:cNvPr id="309" name="Bulle ronde 308"/>
          <p:cNvSpPr/>
          <p:nvPr/>
        </p:nvSpPr>
        <p:spPr>
          <a:xfrm>
            <a:off x="2781996" y="79104"/>
            <a:ext cx="4245560" cy="1887161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Private</a:t>
            </a:r>
            <a:r>
              <a:rPr lang="fr-FR" sz="2000" b="1" dirty="0">
                <a:solidFill>
                  <a:schemeClr val="tx1"/>
                </a:solidFill>
              </a:rPr>
              <a:t> Key=10…………..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24" y="3778274"/>
            <a:ext cx="1107318" cy="1461660"/>
          </a:xfrm>
          <a:prstGeom prst="rect">
            <a:avLst/>
          </a:prstGeom>
        </p:spPr>
      </p:pic>
      <p:sp>
        <p:nvSpPr>
          <p:cNvPr id="310" name="Bulle ronde 309"/>
          <p:cNvSpPr/>
          <p:nvPr/>
        </p:nvSpPr>
        <p:spPr>
          <a:xfrm>
            <a:off x="2808052" y="90684"/>
            <a:ext cx="4245560" cy="1887161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Private</a:t>
            </a:r>
            <a:r>
              <a:rPr lang="fr-FR" sz="2000" b="1" dirty="0">
                <a:solidFill>
                  <a:schemeClr val="tx1"/>
                </a:solidFill>
              </a:rPr>
              <a:t> Key=10</a:t>
            </a:r>
            <a:r>
              <a:rPr lang="fr-FR" sz="2000" b="1" dirty="0"/>
              <a:t>0010100101110.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24" y="3793491"/>
            <a:ext cx="1117279" cy="1475175"/>
          </a:xfrm>
          <a:prstGeom prst="rect">
            <a:avLst/>
          </a:prstGeom>
        </p:spPr>
      </p:pic>
      <p:sp>
        <p:nvSpPr>
          <p:cNvPr id="311" name="Bulle ronde 310"/>
          <p:cNvSpPr/>
          <p:nvPr/>
        </p:nvSpPr>
        <p:spPr>
          <a:xfrm>
            <a:off x="2791518" y="87673"/>
            <a:ext cx="4245560" cy="1887161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Private</a:t>
            </a:r>
            <a:r>
              <a:rPr lang="fr-FR" sz="2000" b="1" dirty="0">
                <a:solidFill>
                  <a:schemeClr val="tx1"/>
                </a:solidFill>
              </a:rPr>
              <a:t> Key=</a:t>
            </a:r>
            <a:r>
              <a:rPr lang="fr-FR" sz="2000" b="1" dirty="0"/>
              <a:t>1000100011011001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0185 L 0.1474 0.29722 " pathEditMode="relative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0.00996 L 0.12955 0.29931 " pathEditMode="relative" ptsTypes="AA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532 L -0.09649 0.29722 " pathEditMode="relative" ptsTypes="AA">
                                      <p:cBhvr>
                                        <p:cTn id="1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7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16523 0.3171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15856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278 L 0.14036 0.31597 " pathEditMode="relative" ptsTypes="AA">
                                      <p:cBhvr>
                                        <p:cTn id="261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2000" fill="hold"/>
                                        <p:tgtEl>
                                          <p:spTgt spid="2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6 -0.01505 L -0.12474 0.30208 " pathEditMode="relative" ptsTypes="AA">
                                      <p:cBhvr>
                                        <p:cTn id="316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8" dur="2000" fill="hold"/>
                                        <p:tgtEl>
                                          <p:spTgt spid="3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100" grpId="0" animBg="1"/>
      <p:bldP spid="15" grpId="0" animBg="1"/>
      <p:bldP spid="132" grpId="0"/>
      <p:bldP spid="132" grpId="1"/>
      <p:bldP spid="132" grpId="2"/>
      <p:bldP spid="133" grpId="0"/>
      <p:bldP spid="133" grpId="1"/>
      <p:bldP spid="133" grpId="2"/>
      <p:bldP spid="134" grpId="0"/>
      <p:bldP spid="134" grpId="1"/>
      <p:bldP spid="136" grpId="0"/>
      <p:bldP spid="136" grpId="1"/>
      <p:bldP spid="136" grpId="2" build="allAtOnce"/>
      <p:bldP spid="144" grpId="0"/>
      <p:bldP spid="144" grpId="1"/>
      <p:bldP spid="144" grpId="2" build="allAtOnce"/>
      <p:bldP spid="145" grpId="0"/>
      <p:bldP spid="145" grpId="1"/>
      <p:bldP spid="307" grpId="0" animBg="1"/>
      <p:bldP spid="307" grpId="1" animBg="1"/>
      <p:bldP spid="307" grpId="2" animBg="1"/>
      <p:bldP spid="308" grpId="0" animBg="1"/>
      <p:bldP spid="308" grpId="1" animBg="1"/>
      <p:bldP spid="309" grpId="0" animBg="1"/>
      <p:bldP spid="309" grpId="1" animBg="1"/>
      <p:bldP spid="310" grpId="0" animBg="1"/>
      <p:bldP spid="310" grpId="1" animBg="1"/>
      <p:bldP spid="3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à coins arrondis 99"/>
          <p:cNvSpPr/>
          <p:nvPr/>
        </p:nvSpPr>
        <p:spPr>
          <a:xfrm>
            <a:off x="6918960" y="4370813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92" name="Rectangle à coins arrondis 91"/>
          <p:cNvSpPr/>
          <p:nvPr/>
        </p:nvSpPr>
        <p:spPr>
          <a:xfrm>
            <a:off x="4561840" y="4370813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540118"/>
              </p:ext>
            </p:extLst>
          </p:nvPr>
        </p:nvGraphicFramePr>
        <p:xfrm>
          <a:off x="2032000" y="719666"/>
          <a:ext cx="8128000" cy="741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28513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6334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err="1">
                          <a:solidFill>
                            <a:srgbClr val="FFC000"/>
                          </a:solidFill>
                        </a:rPr>
                        <a:t>Guessed</a:t>
                      </a:r>
                      <a:r>
                        <a:rPr lang="fr-FR" baseline="0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rgbClr val="FFC000"/>
                          </a:solidFill>
                        </a:rPr>
                        <a:t>Private</a:t>
                      </a:r>
                      <a:r>
                        <a:rPr lang="fr-FR" baseline="0" dirty="0">
                          <a:solidFill>
                            <a:srgbClr val="FFC000"/>
                          </a:solidFill>
                        </a:rPr>
                        <a:t> Key</a:t>
                      </a:r>
                      <a:endParaRPr lang="fr-FR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27F93B"/>
                          </a:solidFill>
                        </a:rPr>
                        <a:t>True</a:t>
                      </a:r>
                      <a:r>
                        <a:rPr lang="fr-FR" dirty="0">
                          <a:solidFill>
                            <a:srgbClr val="27F93B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rgbClr val="27F93B"/>
                          </a:solidFill>
                        </a:rPr>
                        <a:t>Private</a:t>
                      </a:r>
                      <a:r>
                        <a:rPr lang="fr-FR" baseline="0" dirty="0">
                          <a:solidFill>
                            <a:srgbClr val="27F93B"/>
                          </a:solidFill>
                        </a:rPr>
                        <a:t> Key</a:t>
                      </a:r>
                      <a:endParaRPr lang="fr-FR" dirty="0">
                        <a:solidFill>
                          <a:srgbClr val="27F9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2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1000100011011001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0100101001011101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893186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1757680"/>
            <a:ext cx="1207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u="sng" dirty="0" err="1"/>
              <a:t>Three</a:t>
            </a:r>
            <a:r>
              <a:rPr lang="fr-FR" sz="2200" b="1" u="sng" dirty="0"/>
              <a:t> Scenarios </a:t>
            </a:r>
            <a:r>
              <a:rPr lang="fr-FR" sz="2200" b="1" u="sng" dirty="0" err="1"/>
              <a:t>considered</a:t>
            </a:r>
            <a:r>
              <a:rPr lang="fr-FR" sz="2200" b="1" u="sng" dirty="0"/>
              <a:t> in </a:t>
            </a:r>
            <a:r>
              <a:rPr lang="fr-FR" sz="2200" b="1" u="sng" dirty="0" err="1"/>
              <a:t>our</a:t>
            </a:r>
            <a:r>
              <a:rPr lang="fr-FR" sz="2200" b="1" u="sng" dirty="0"/>
              <a:t> </a:t>
            </a:r>
            <a:r>
              <a:rPr lang="fr-FR" sz="2200" b="1" u="sng" dirty="0" err="1"/>
              <a:t>work</a:t>
            </a:r>
            <a:r>
              <a:rPr lang="fr-FR" sz="2200" b="1" u="sng" dirty="0"/>
              <a:t>:</a:t>
            </a:r>
          </a:p>
          <a:p>
            <a:r>
              <a:rPr lang="fr-FR" sz="2200" b="1" dirty="0"/>
              <a:t>1. If the </a:t>
            </a:r>
            <a:r>
              <a:rPr lang="fr-FR" sz="2200" b="1" dirty="0" err="1"/>
              <a:t>Adversary</a:t>
            </a:r>
            <a:r>
              <a:rPr lang="fr-FR" sz="2200" b="1" dirty="0"/>
              <a:t> </a:t>
            </a:r>
            <a:r>
              <a:rPr lang="fr-FR" sz="2200" b="1" dirty="0" err="1"/>
              <a:t>does</a:t>
            </a:r>
            <a:r>
              <a:rPr lang="fr-FR" sz="2200" b="1" dirty="0"/>
              <a:t> not know the position of </a:t>
            </a:r>
            <a:r>
              <a:rPr lang="fr-FR" sz="2200" b="1" dirty="0" err="1"/>
              <a:t>uncertain</a:t>
            </a:r>
            <a:r>
              <a:rPr lang="fr-FR" sz="2200" b="1" dirty="0"/>
              <a:t> bits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308864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338328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367792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397256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426720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456184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485648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15112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544576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574040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603504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632968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662432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691896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721360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750824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A4C3F6E7-0764-4D0D-A5F4-3CA4896EF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20" y="2844592"/>
            <a:ext cx="323310" cy="31089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97" y="2823455"/>
            <a:ext cx="364545" cy="364545"/>
          </a:xfrm>
          <a:prstGeom prst="rect">
            <a:avLst/>
          </a:prstGeom>
        </p:spPr>
      </p:pic>
      <p:sp>
        <p:nvSpPr>
          <p:cNvPr id="38" name="Rectangle à coins arrondis 37"/>
          <p:cNvSpPr/>
          <p:nvPr/>
        </p:nvSpPr>
        <p:spPr>
          <a:xfrm>
            <a:off x="308864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337677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3677920" y="2812080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41" name="Flèche droite 40"/>
          <p:cNvSpPr/>
          <p:nvPr/>
        </p:nvSpPr>
        <p:spPr>
          <a:xfrm>
            <a:off x="4080256" y="3293127"/>
            <a:ext cx="3614928" cy="359664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380697" y="2781496"/>
            <a:ext cx="2357120" cy="4370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Degree</a:t>
            </a:r>
            <a:r>
              <a:rPr lang="fr-FR" b="1" dirty="0"/>
              <a:t> 1 </a:t>
            </a:r>
            <a:r>
              <a:rPr lang="fr-FR" b="1" dirty="0" err="1"/>
              <a:t>combination</a:t>
            </a:r>
            <a:endParaRPr lang="fr-FR" b="1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366362" y="2767967"/>
            <a:ext cx="2357120" cy="4370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Degree</a:t>
            </a:r>
            <a:r>
              <a:rPr lang="fr-FR" b="1" dirty="0"/>
              <a:t> n </a:t>
            </a:r>
            <a:r>
              <a:rPr lang="fr-FR" b="1" dirty="0" err="1"/>
              <a:t>combination</a:t>
            </a:r>
            <a:endParaRPr lang="fr-FR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47320" y="3793438"/>
            <a:ext cx="1207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2. If the </a:t>
            </a:r>
            <a:r>
              <a:rPr lang="fr-FR" sz="2200" b="1" dirty="0" err="1"/>
              <a:t>Adversary</a:t>
            </a:r>
            <a:r>
              <a:rPr lang="fr-FR" sz="2200" b="1" dirty="0"/>
              <a:t> </a:t>
            </a:r>
            <a:r>
              <a:rPr lang="fr-FR" sz="2200" b="1" dirty="0" err="1"/>
              <a:t>can</a:t>
            </a:r>
            <a:r>
              <a:rPr lang="fr-FR" sz="2200" b="1" dirty="0"/>
              <a:t> </a:t>
            </a:r>
            <a:r>
              <a:rPr lang="fr-FR" sz="2200" b="1" dirty="0" err="1"/>
              <a:t>detect</a:t>
            </a:r>
            <a:r>
              <a:rPr lang="fr-FR" sz="2200" b="1" dirty="0"/>
              <a:t> the </a:t>
            </a:r>
            <a:r>
              <a:rPr lang="fr-FR" sz="2200" b="1" dirty="0" err="1"/>
              <a:t>uncertain</a:t>
            </a:r>
            <a:r>
              <a:rPr lang="fr-FR" sz="2200" b="1" dirty="0"/>
              <a:t> bits</a:t>
            </a:r>
          </a:p>
        </p:txBody>
      </p:sp>
      <p:sp>
        <p:nvSpPr>
          <p:cNvPr id="87" name="Rectangle à coins arrondis 86"/>
          <p:cNvSpPr/>
          <p:nvPr/>
        </p:nvSpPr>
        <p:spPr>
          <a:xfrm>
            <a:off x="3088640" y="4370813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88" name="Rectangle à coins arrondis 87"/>
          <p:cNvSpPr/>
          <p:nvPr/>
        </p:nvSpPr>
        <p:spPr>
          <a:xfrm>
            <a:off x="3383280" y="4370813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89" name="Rectangle à coins arrondis 88"/>
          <p:cNvSpPr/>
          <p:nvPr/>
        </p:nvSpPr>
        <p:spPr>
          <a:xfrm>
            <a:off x="3677920" y="4370813"/>
            <a:ext cx="294640" cy="375920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90" name="Rectangle à coins arrondis 89"/>
          <p:cNvSpPr/>
          <p:nvPr/>
        </p:nvSpPr>
        <p:spPr>
          <a:xfrm>
            <a:off x="3972560" y="4370813"/>
            <a:ext cx="294640" cy="375920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91" name="Rectangle à coins arrondis 90"/>
          <p:cNvSpPr/>
          <p:nvPr/>
        </p:nvSpPr>
        <p:spPr>
          <a:xfrm>
            <a:off x="4267200" y="4370813"/>
            <a:ext cx="294640" cy="375920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93" name="Rectangle à coins arrondis 92"/>
          <p:cNvSpPr/>
          <p:nvPr/>
        </p:nvSpPr>
        <p:spPr>
          <a:xfrm>
            <a:off x="4856480" y="4370813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94" name="Rectangle à coins arrondis 93"/>
          <p:cNvSpPr/>
          <p:nvPr/>
        </p:nvSpPr>
        <p:spPr>
          <a:xfrm>
            <a:off x="5151120" y="4370813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95" name="Rectangle à coins arrondis 94"/>
          <p:cNvSpPr/>
          <p:nvPr/>
        </p:nvSpPr>
        <p:spPr>
          <a:xfrm>
            <a:off x="5445760" y="4370813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96" name="Rectangle à coins arrondis 95"/>
          <p:cNvSpPr/>
          <p:nvPr/>
        </p:nvSpPr>
        <p:spPr>
          <a:xfrm>
            <a:off x="5740400" y="4370813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97" name="Rectangle à coins arrondis 96"/>
          <p:cNvSpPr/>
          <p:nvPr/>
        </p:nvSpPr>
        <p:spPr>
          <a:xfrm>
            <a:off x="6035040" y="4370813"/>
            <a:ext cx="294640" cy="375920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98" name="Rectangle à coins arrondis 97"/>
          <p:cNvSpPr/>
          <p:nvPr/>
        </p:nvSpPr>
        <p:spPr>
          <a:xfrm>
            <a:off x="6329680" y="4370813"/>
            <a:ext cx="294640" cy="375920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99" name="Rectangle à coins arrondis 98"/>
          <p:cNvSpPr/>
          <p:nvPr/>
        </p:nvSpPr>
        <p:spPr>
          <a:xfrm>
            <a:off x="6624320" y="4370813"/>
            <a:ext cx="294640" cy="375920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sp>
        <p:nvSpPr>
          <p:cNvPr id="101" name="Rectangle à coins arrondis 100"/>
          <p:cNvSpPr/>
          <p:nvPr/>
        </p:nvSpPr>
        <p:spPr>
          <a:xfrm>
            <a:off x="7213600" y="4370813"/>
            <a:ext cx="294640" cy="3759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0</a:t>
            </a:r>
            <a:endParaRPr lang="fr-FR" b="1" dirty="0"/>
          </a:p>
        </p:txBody>
      </p:sp>
      <p:sp>
        <p:nvSpPr>
          <p:cNvPr id="102" name="Rectangle à coins arrondis 101"/>
          <p:cNvSpPr/>
          <p:nvPr/>
        </p:nvSpPr>
        <p:spPr>
          <a:xfrm>
            <a:off x="7508240" y="4370813"/>
            <a:ext cx="294640" cy="375920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</a:t>
            </a:r>
            <a:endParaRPr lang="fr-FR" b="1" dirty="0"/>
          </a:p>
        </p:txBody>
      </p:sp>
      <p:pic>
        <p:nvPicPr>
          <p:cNvPr id="111" name="Image 1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46" y="4350438"/>
            <a:ext cx="5372067" cy="416670"/>
          </a:xfrm>
          <a:prstGeom prst="rect">
            <a:avLst/>
          </a:prstGeom>
        </p:spPr>
      </p:pic>
      <p:sp>
        <p:nvSpPr>
          <p:cNvPr id="112" name="ZoneTexte 111"/>
          <p:cNvSpPr txBox="1"/>
          <p:nvPr/>
        </p:nvSpPr>
        <p:spPr>
          <a:xfrm>
            <a:off x="184896" y="4866032"/>
            <a:ext cx="1207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3. If the </a:t>
            </a:r>
            <a:r>
              <a:rPr lang="fr-FR" sz="2200" b="1" dirty="0" err="1"/>
              <a:t>Adversary</a:t>
            </a:r>
            <a:r>
              <a:rPr lang="fr-FR" sz="2200" b="1" dirty="0"/>
              <a:t> has to deal </a:t>
            </a:r>
            <a:r>
              <a:rPr lang="fr-FR" sz="2200" b="1" dirty="0" err="1"/>
              <a:t>with</a:t>
            </a:r>
            <a:r>
              <a:rPr lang="fr-FR" sz="2200" b="1" dirty="0"/>
              <a:t> </a:t>
            </a:r>
            <a:r>
              <a:rPr lang="fr-FR" sz="2200" b="1" dirty="0" err="1"/>
              <a:t>blinding</a:t>
            </a:r>
            <a:r>
              <a:rPr lang="fr-FR" sz="2200" b="1" dirty="0"/>
              <a:t> </a:t>
            </a:r>
            <a:r>
              <a:rPr lang="fr-FR" sz="2200" b="1" dirty="0" err="1"/>
              <a:t>scalar</a:t>
            </a:r>
            <a:r>
              <a:rPr lang="fr-FR" sz="2200" b="1" dirty="0"/>
              <a:t>/</a:t>
            </a:r>
            <a:r>
              <a:rPr lang="fr-FR" sz="2200" b="1" dirty="0" err="1"/>
              <a:t>exponent</a:t>
            </a:r>
            <a:r>
              <a:rPr lang="fr-FR" sz="2200" b="1" dirty="0"/>
              <a:t> [SW14, SW17]</a:t>
            </a:r>
          </a:p>
        </p:txBody>
      </p:sp>
      <p:pic>
        <p:nvPicPr>
          <p:cNvPr id="113" name="Image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0" y="5490642"/>
            <a:ext cx="7696279" cy="990504"/>
          </a:xfrm>
          <a:prstGeom prst="rect">
            <a:avLst/>
          </a:prstGeom>
        </p:spPr>
      </p:pic>
      <p:sp>
        <p:nvSpPr>
          <p:cNvPr id="114" name="ZoneTexte 113"/>
          <p:cNvSpPr txBox="1"/>
          <p:nvPr/>
        </p:nvSpPr>
        <p:spPr>
          <a:xfrm>
            <a:off x="489696" y="5201640"/>
            <a:ext cx="2324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(RSA </a:t>
            </a:r>
            <a:r>
              <a:rPr lang="fr-FR" sz="2200" b="1" dirty="0" err="1"/>
              <a:t>without</a:t>
            </a:r>
            <a:r>
              <a:rPr lang="fr-FR" sz="2200" b="1" dirty="0"/>
              <a:t> CRT)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879242" y="2523830"/>
            <a:ext cx="6637020" cy="1172149"/>
            <a:chOff x="10404204" y="3440613"/>
            <a:chExt cx="7391400" cy="1340537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4204" y="3440613"/>
              <a:ext cx="7391400" cy="1326495"/>
            </a:xfrm>
            <a:prstGeom prst="rect">
              <a:avLst/>
            </a:prstGeom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4204" y="3447634"/>
              <a:ext cx="7391400" cy="1326495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4204" y="3454655"/>
              <a:ext cx="7391400" cy="1326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71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92" grpId="0" animBg="1"/>
      <p:bldP spid="92" grpId="1" animBg="1"/>
      <p:bldP spid="5" grpId="0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8" grpId="1" animBg="1"/>
      <p:bldP spid="38" grpId="2" animBg="1"/>
      <p:bldP spid="38" grpId="3" animBg="1"/>
      <p:bldP spid="38" grpId="4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2" grpId="0" animBg="1"/>
      <p:bldP spid="42" grpId="1" animBg="1"/>
      <p:bldP spid="42" grpId="2" animBg="1"/>
      <p:bldP spid="43" grpId="0" animBg="1"/>
      <p:bldP spid="43" grpId="1" animBg="1"/>
      <p:bldP spid="49" grpId="0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1" grpId="0" animBg="1"/>
      <p:bldP spid="101" grpId="1" animBg="1"/>
      <p:bldP spid="102" grpId="0" animBg="1"/>
      <p:bldP spid="102" grpId="1" animBg="1"/>
      <p:bldP spid="112" grpId="0"/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192" y="1737361"/>
            <a:ext cx="10515600" cy="3355848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The </a:t>
            </a:r>
            <a:r>
              <a:rPr lang="fr-FR" b="1" dirty="0" err="1"/>
              <a:t>Principle</a:t>
            </a:r>
            <a:r>
              <a:rPr lang="fr-FR" b="1" dirty="0"/>
              <a:t> of </a:t>
            </a:r>
            <a:r>
              <a:rPr lang="fr-FR" b="1" dirty="0" err="1"/>
              <a:t>Ensembling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1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06" y="2796055"/>
            <a:ext cx="3742857" cy="374285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05" y="2796055"/>
            <a:ext cx="3742857" cy="374285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05" y="2796054"/>
            <a:ext cx="3742857" cy="374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875368"/>
                <a:ext cx="7376229" cy="3560296"/>
              </a:xfrm>
            </p:spPr>
            <p:txBody>
              <a:bodyPr>
                <a:noAutofit/>
              </a:bodyPr>
              <a:lstStyle/>
              <a:p>
                <a:pPr/>
                <a:r>
                  <a:rPr lang="fr-FR" sz="2000" b="1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𝒂𝒅𝒅</m:t>
                        </m:r>
                      </m:sub>
                    </m:sSub>
                  </m:oMath>
                </a14:m>
                <a:r>
                  <a:rPr lang="fr-FR" sz="2000" b="1" dirty="0"/>
                  <a:t> </a:t>
                </a:r>
                <a:r>
                  <a:rPr lang="fr-FR" sz="2000" b="1" dirty="0" err="1"/>
                  <a:t>be</a:t>
                </a:r>
                <a:r>
                  <a:rPr lang="fr-FR" sz="2000" b="1" dirty="0"/>
                  <a:t> the </a:t>
                </a:r>
                <a:r>
                  <a:rPr lang="fr-FR" sz="2000" b="1" dirty="0" err="1"/>
                  <a:t>expected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added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error</a:t>
                </a:r>
                <a:r>
                  <a:rPr lang="fr-FR" sz="2000" b="1" dirty="0"/>
                  <a:t> of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r-FR" sz="2000" b="1" dirty="0"/>
                  <a:t>. The ensemble </a:t>
                </a:r>
                <a:r>
                  <a:rPr lang="fr-FR" sz="2000" b="1" dirty="0" err="1"/>
                  <a:t>expected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error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can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be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defined</a:t>
                </a:r>
                <a:r>
                  <a:rPr lang="fr-FR" sz="2000" b="1" dirty="0"/>
                  <a:t> as </a:t>
                </a:r>
                <a:r>
                  <a:rPr lang="fr-FR" sz="2000" b="1" dirty="0" err="1"/>
                  <a:t>follows</a:t>
                </a:r>
                <a:r>
                  <a:rPr lang="fr-FR" sz="2000" b="1" dirty="0"/>
                  <a:t> [TG96]:</a:t>
                </a:r>
                <a:br>
                  <a:rPr lang="fr-FR" sz="2000" b="1" dirty="0"/>
                </a:br>
                <a:br>
                  <a:rPr lang="fr-FR" sz="20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𝑎𝑑𝑑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𝑒𝑛𝑠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 −1)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𝑎𝑑𝑑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875368"/>
                <a:ext cx="7376229" cy="3560296"/>
              </a:xfrm>
              <a:blipFill>
                <a:blip r:embed="rId6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30" y="2791899"/>
            <a:ext cx="3742857" cy="374285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830" y="320688"/>
            <a:ext cx="1082412" cy="14429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2B105B-22D3-4154-B64F-590757A835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7571" y="1998437"/>
            <a:ext cx="3527065" cy="16690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5576E2D-A522-4119-8EA5-4EF5347279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401" y="2004874"/>
            <a:ext cx="3647098" cy="16725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1B4C631-9E91-4035-98D8-B8B5A82A5B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6291" y="2004874"/>
            <a:ext cx="3625488" cy="1662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961402" y="3830320"/>
                <a:ext cx="491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402" y="3830320"/>
                <a:ext cx="49109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5976468" y="3908736"/>
                <a:ext cx="485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468" y="3908736"/>
                <a:ext cx="48513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0093134" y="3908736"/>
                <a:ext cx="491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134" y="3908736"/>
                <a:ext cx="491096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Bulle ronde 19"/>
          <p:cNvSpPr/>
          <p:nvPr/>
        </p:nvSpPr>
        <p:spPr>
          <a:xfrm flipH="1">
            <a:off x="1358958" y="-2920"/>
            <a:ext cx="4245560" cy="1887161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Ensemble </a:t>
            </a:r>
            <a:r>
              <a:rPr lang="fr-FR" sz="2000" b="1" dirty="0" err="1">
                <a:solidFill>
                  <a:schemeClr val="tx1"/>
                </a:solidFill>
              </a:rPr>
              <a:t>Models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reduce</a:t>
            </a:r>
            <a:r>
              <a:rPr lang="fr-FR" sz="2000" b="1" dirty="0">
                <a:solidFill>
                  <a:schemeClr val="tx1"/>
                </a:solidFill>
              </a:rPr>
              <a:t> the Global </a:t>
            </a:r>
            <a:r>
              <a:rPr lang="fr-FR" sz="2000" b="1" dirty="0" err="1">
                <a:solidFill>
                  <a:schemeClr val="tx1"/>
                </a:solidFill>
              </a:rPr>
              <a:t>Error</a:t>
            </a:r>
            <a:endParaRPr lang="fr-FR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à coins arrondis 23"/>
              <p:cNvSpPr/>
              <p:nvPr/>
            </p:nvSpPr>
            <p:spPr>
              <a:xfrm>
                <a:off x="7434915" y="1964511"/>
                <a:ext cx="4373684" cy="706755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solidFill>
                      <a:srgbClr val="FF0000"/>
                    </a:solidFill>
                  </a:rPr>
                  <a:t>HIGHLY CORRELATED </a:t>
                </a:r>
                <a:r>
                  <a:rPr lang="fr-FR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𝑬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𝒂𝒅𝒅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𝒆𝒏𝒔</m:t>
                        </m:r>
                      </m:sub>
                    </m:sSub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𝑬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𝒂𝒅𝒅</m:t>
                        </m:r>
                      </m:sub>
                    </m:sSub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à coins arrondis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915" y="1964511"/>
                <a:ext cx="4373684" cy="706755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à coins arrondis 25"/>
          <p:cNvSpPr/>
          <p:nvPr/>
        </p:nvSpPr>
        <p:spPr>
          <a:xfrm>
            <a:off x="3616665" y="3703501"/>
            <a:ext cx="254230" cy="3512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à coins arrondis 26"/>
              <p:cNvSpPr/>
              <p:nvPr/>
            </p:nvSpPr>
            <p:spPr>
              <a:xfrm>
                <a:off x="7308878" y="1964511"/>
                <a:ext cx="4625757" cy="706755"/>
              </a:xfrm>
              <a:prstGeom prst="roundRect">
                <a:avLst/>
              </a:prstGeom>
              <a:noFill/>
              <a:ln w="38100">
                <a:solidFill>
                  <a:srgbClr val="27F9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solidFill>
                      <a:srgbClr val="27F93B"/>
                    </a:solidFill>
                  </a:rPr>
                  <a:t>POORLY CORRELATED </a:t>
                </a:r>
                <a:r>
                  <a:rPr lang="fr-FR" b="1" dirty="0">
                    <a:solidFill>
                      <a:srgbClr val="27F93B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𝑬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𝒂𝒅𝒅</m:t>
                        </m:r>
                        <m:r>
                          <a:rPr lang="fr-FR" b="1" i="1" smtClean="0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𝒆𝒏𝒔</m:t>
                        </m:r>
                      </m:sub>
                    </m:sSub>
                    <m:r>
                      <a:rPr lang="fr-FR" b="1" i="1" smtClean="0">
                        <a:solidFill>
                          <a:srgbClr val="27F93B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𝑬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𝒂𝒅𝒅</m:t>
                        </m:r>
                      </m:sub>
                    </m:sSub>
                    <m:r>
                      <a:rPr lang="fr-FR" b="1" i="1" smtClean="0">
                        <a:solidFill>
                          <a:srgbClr val="27F93B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sSub>
                      <m:sSubPr>
                        <m:ctrlPr>
                          <a:rPr lang="fr-FR" b="1" i="1" smtClean="0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𝑵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𝒄</m:t>
                        </m:r>
                      </m:sub>
                    </m:sSub>
                  </m:oMath>
                </a14:m>
                <a:endParaRPr lang="fr-FR" b="1" dirty="0">
                  <a:solidFill>
                    <a:srgbClr val="27F93B"/>
                  </a:solidFill>
                </a:endParaRPr>
              </a:p>
            </p:txBody>
          </p:sp>
        </mc:Choice>
        <mc:Fallback xmlns="">
          <p:sp>
            <p:nvSpPr>
              <p:cNvPr id="27" name="Rectangle à coins arrondis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878" y="1964511"/>
                <a:ext cx="4625757" cy="706755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rgbClr val="27F93B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à coins arrondis 27"/>
          <p:cNvSpPr/>
          <p:nvPr/>
        </p:nvSpPr>
        <p:spPr>
          <a:xfrm>
            <a:off x="3612807" y="3700098"/>
            <a:ext cx="254230" cy="351219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itre 1"/>
              <p:cNvSpPr txBox="1">
                <a:spLocks/>
              </p:cNvSpPr>
              <p:nvPr/>
            </p:nvSpPr>
            <p:spPr>
              <a:xfrm>
                <a:off x="172101" y="4535136"/>
                <a:ext cx="7204128" cy="17577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fr-FR" sz="2000" b="1" u="sng" dirty="0"/>
                  <a:t>Definition (</a:t>
                </a:r>
                <a:r>
                  <a:rPr lang="fr-FR" sz="2000" b="1" u="sng" dirty="0" err="1"/>
                  <a:t>Diversity</a:t>
                </a:r>
                <a:r>
                  <a:rPr lang="fr-FR" sz="2000" b="1" u="sng" dirty="0"/>
                  <a:t>)</a:t>
                </a:r>
                <a:r>
                  <a:rPr lang="fr-FR" sz="2000" b="1" dirty="0"/>
                  <a:t>:</a:t>
                </a:r>
                <a:r>
                  <a:rPr lang="fr-FR" sz="2000" b="1" u="sng" dirty="0"/>
                  <a:t> </a:t>
                </a:r>
              </a:p>
              <a:p>
                <a:pPr algn="just"/>
                <a:r>
                  <a:rPr lang="fr-FR" sz="2000" b="1" dirty="0" err="1"/>
                  <a:t>Given</a:t>
                </a:r>
                <a:r>
                  <a:rPr lang="fr-FR" sz="2000" b="1" dirty="0"/>
                  <a:t> an ensemble model </a:t>
                </a:r>
                <a:r>
                  <a:rPr lang="fr-FR" sz="2000" b="1" dirty="0" err="1"/>
                  <a:t>composed</a:t>
                </a:r>
                <a:r>
                  <a:rPr lang="fr-FR" sz="2000" b="1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fr-FR" sz="2000" dirty="0"/>
                  <a:t> </a:t>
                </a:r>
                <a:r>
                  <a:rPr lang="fr-FR" sz="2000" dirty="0" err="1"/>
                  <a:t>committee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members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sz="2000" dirty="0"/>
                  <a:t>, the </a:t>
                </a:r>
                <a:r>
                  <a:rPr lang="fr-FR" sz="2000" dirty="0" err="1"/>
                  <a:t>diversity</a:t>
                </a:r>
                <a:r>
                  <a:rPr lang="fr-FR" sz="2000" dirty="0"/>
                  <a:t> </a:t>
                </a:r>
                <a:r>
                  <a:rPr lang="fr-FR" sz="2000" dirty="0" err="1"/>
                  <a:t>is</a:t>
                </a:r>
                <a:r>
                  <a:rPr lang="fr-FR" sz="2000" dirty="0"/>
                  <a:t> </a:t>
                </a:r>
                <a:r>
                  <a:rPr lang="fr-FR" sz="2000" dirty="0" err="1"/>
                  <a:t>defined</a:t>
                </a:r>
                <a:r>
                  <a:rPr lang="fr-FR" sz="2000" dirty="0"/>
                  <a:t> as the </a:t>
                </a:r>
                <a:r>
                  <a:rPr lang="fr-FR" sz="2000" dirty="0" err="1"/>
                  <a:t>quantity</a:t>
                </a:r>
                <a:r>
                  <a:rPr lang="fr-FR" sz="2000" dirty="0"/>
                  <a:t> </a:t>
                </a:r>
                <a:r>
                  <a:rPr lang="fr-FR" sz="2000" dirty="0" err="1"/>
                  <a:t>measuring</a:t>
                </a:r>
                <a:r>
                  <a:rPr lang="fr-FR" sz="2000" dirty="0"/>
                  <a:t> the </a:t>
                </a:r>
                <a:r>
                  <a:rPr lang="fr-FR" sz="2000" dirty="0" err="1"/>
                  <a:t>difference</a:t>
                </a:r>
                <a:r>
                  <a:rPr lang="fr-FR" sz="2000" dirty="0"/>
                  <a:t> in </a:t>
                </a:r>
                <a:r>
                  <a:rPr lang="fr-FR" sz="2000" dirty="0" err="1"/>
                  <a:t>term</a:t>
                </a:r>
                <a:r>
                  <a:rPr lang="fr-FR" sz="2000" dirty="0"/>
                  <a:t> of </a:t>
                </a:r>
                <a:r>
                  <a:rPr lang="fr-FR" sz="2000" dirty="0" err="1"/>
                  <a:t>predictions</a:t>
                </a:r>
                <a:r>
                  <a:rPr lang="fr-FR" sz="2000" dirty="0"/>
                  <a:t> </a:t>
                </a:r>
                <a:r>
                  <a:rPr lang="fr-FR" sz="2000" dirty="0" err="1"/>
                  <a:t>among</a:t>
                </a:r>
                <a:r>
                  <a:rPr lang="fr-FR" sz="2000" dirty="0"/>
                  <a:t> the </a:t>
                </a:r>
                <a:r>
                  <a:rPr lang="fr-FR" sz="2000" dirty="0" err="1"/>
                  <a:t>members</a:t>
                </a:r>
                <a:r>
                  <a:rPr lang="fr-FR" sz="2000" dirty="0"/>
                  <a:t>.</a:t>
                </a:r>
              </a:p>
            </p:txBody>
          </p:sp>
        </mc:Choice>
        <mc:Fallback xmlns="">
          <p:sp>
            <p:nvSpPr>
              <p:cNvPr id="30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01" y="4535136"/>
                <a:ext cx="7204128" cy="1757744"/>
              </a:xfrm>
              <a:prstGeom prst="rect">
                <a:avLst/>
              </a:prstGeom>
              <a:blipFill>
                <a:blip r:embed="rId17"/>
                <a:stretch>
                  <a:fillRect l="-846" r="-9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4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 -0.12292 " pathEditMode="relative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578 0.3125 " pathEditMode="relative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995 0.12153 " pathEditMode="relative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95 0.12153 L 0.06836 0.1192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-11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78 0.3125 L 0.02422 0.31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12292 L 0.7 -0.122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25 4.44444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25 4.44444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25 4.44444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2" grpId="1"/>
      <p:bldP spid="2" grpId="2"/>
      <p:bldP spid="14" grpId="0"/>
      <p:bldP spid="14" grpId="1"/>
      <p:bldP spid="14" grpId="2"/>
      <p:bldP spid="15" grpId="0"/>
      <p:bldP spid="15" grpId="1"/>
      <p:bldP spid="15" grpId="2"/>
      <p:bldP spid="20" grpId="0" animBg="1"/>
      <p:bldP spid="20" grpId="1" animBg="1"/>
      <p:bldP spid="24" grpId="0" animBg="1"/>
      <p:bldP spid="24" grpId="1" animBg="1"/>
      <p:bldP spid="24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7741004" y="3276553"/>
                <a:ext cx="485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04" y="3276553"/>
                <a:ext cx="48513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63" y="1780052"/>
            <a:ext cx="3742857" cy="37428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65" y="1780054"/>
            <a:ext cx="3742857" cy="374285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64" y="1780054"/>
            <a:ext cx="3742857" cy="374285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63" y="1780053"/>
            <a:ext cx="3742857" cy="374285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1715874" y="4261082"/>
                <a:ext cx="491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874" y="4261082"/>
                <a:ext cx="49109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0293752" y="5522911"/>
                <a:ext cx="485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752" y="5522911"/>
                <a:ext cx="48513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610600" y="1780054"/>
                <a:ext cx="491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780054"/>
                <a:ext cx="49109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re 1"/>
          <p:cNvSpPr txBox="1">
            <a:spLocks/>
          </p:cNvSpPr>
          <p:nvPr/>
        </p:nvSpPr>
        <p:spPr>
          <a:xfrm>
            <a:off x="373909" y="1358854"/>
            <a:ext cx="7935558" cy="251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u="sng" dirty="0" err="1"/>
              <a:t>Three</a:t>
            </a:r>
            <a:r>
              <a:rPr lang="fr-FR" sz="2400" b="1" u="sng" dirty="0"/>
              <a:t> types of </a:t>
            </a:r>
            <a:r>
              <a:rPr lang="fr-FR" sz="2400" b="1" u="sng" dirty="0" err="1"/>
              <a:t>diversity</a:t>
            </a:r>
            <a:r>
              <a:rPr lang="fr-FR" sz="2400" b="1" u="sng" dirty="0"/>
              <a:t> have been </a:t>
            </a:r>
            <a:r>
              <a:rPr lang="fr-FR" sz="2400" b="1" u="sng" dirty="0" err="1"/>
              <a:t>introduced</a:t>
            </a:r>
            <a:r>
              <a:rPr lang="fr-FR" sz="2400" b="1" u="sng" dirty="0"/>
              <a:t> in [LWC</a:t>
            </a:r>
            <a:r>
              <a:rPr lang="fr-FR" sz="2400" b="1" u="sng" baseline="30000" dirty="0"/>
              <a:t>+</a:t>
            </a:r>
            <a:r>
              <a:rPr lang="fr-FR" sz="2400" b="1" u="sng" dirty="0"/>
              <a:t>19]</a:t>
            </a:r>
            <a:r>
              <a:rPr lang="fr-FR" sz="2400" dirty="0"/>
              <a:t>: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738023" y="3383233"/>
                <a:ext cx="491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023" y="3383233"/>
                <a:ext cx="49109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8519514" y="1780054"/>
                <a:ext cx="485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514" y="1780054"/>
                <a:ext cx="48513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10290770" y="1358854"/>
                <a:ext cx="491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770" y="1358854"/>
                <a:ext cx="491095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8519514" y="5122800"/>
                <a:ext cx="491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514" y="5122800"/>
                <a:ext cx="491096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10358582" y="5434473"/>
                <a:ext cx="4801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582" y="5434473"/>
                <a:ext cx="48013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1700904" y="4261082"/>
                <a:ext cx="491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0904" y="4261082"/>
                <a:ext cx="491096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11790946" y="2589709"/>
                <a:ext cx="491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946" y="2589709"/>
                <a:ext cx="491096" cy="400110"/>
              </a:xfrm>
              <a:prstGeom prst="rect">
                <a:avLst/>
              </a:prstGeom>
              <a:blipFill>
                <a:blip r:embed="rId1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10862705" y="1579999"/>
                <a:ext cx="491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2705" y="1579999"/>
                <a:ext cx="491095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1034486" y="5122799"/>
                <a:ext cx="491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486" y="5122799"/>
                <a:ext cx="491096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79225" y="1947522"/>
            <a:ext cx="7409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1) Type I </a:t>
            </a:r>
            <a:r>
              <a:rPr lang="fr-FR" sz="2000" b="1" dirty="0" err="1"/>
              <a:t>diversity</a:t>
            </a:r>
            <a:r>
              <a:rPr lang="fr-FR" sz="2000" dirty="0"/>
              <a:t> </a:t>
            </a:r>
            <a:r>
              <a:rPr lang="fr-FR" sz="2000" dirty="0" err="1"/>
              <a:t>characterizes</a:t>
            </a:r>
            <a:r>
              <a:rPr lang="fr-FR" sz="2000" dirty="0"/>
              <a:t> the </a:t>
            </a:r>
            <a:r>
              <a:rPr lang="fr-FR" sz="2000" dirty="0" err="1"/>
              <a:t>variety</a:t>
            </a:r>
            <a:r>
              <a:rPr lang="fr-FR" sz="2000" dirty="0"/>
              <a:t> of </a:t>
            </a:r>
            <a:r>
              <a:rPr lang="fr-FR" sz="2000" dirty="0" err="1"/>
              <a:t>committee</a:t>
            </a:r>
            <a:r>
              <a:rPr lang="fr-FR" sz="2000" dirty="0"/>
              <a:t> </a:t>
            </a:r>
            <a:r>
              <a:rPr lang="fr-FR" sz="2000" dirty="0" err="1"/>
              <a:t>members</a:t>
            </a:r>
            <a:r>
              <a:rPr lang="fr-FR" sz="2000" dirty="0"/>
              <a:t> structure.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5400" y="3191708"/>
            <a:ext cx="7361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2) </a:t>
            </a:r>
            <a:r>
              <a:rPr lang="fr-FR" sz="2000" dirty="0" err="1"/>
              <a:t>Given</a:t>
            </a:r>
            <a:r>
              <a:rPr lang="fr-FR" sz="2000" dirty="0"/>
              <a:t> a pool of model, the </a:t>
            </a:r>
            <a:r>
              <a:rPr lang="fr-FR" sz="2000" b="1" dirty="0"/>
              <a:t>Type II </a:t>
            </a:r>
            <a:r>
              <a:rPr lang="fr-FR" sz="2000" b="1" dirty="0" err="1"/>
              <a:t>diversity</a:t>
            </a:r>
            <a:r>
              <a:rPr lang="fr-FR" sz="2000" dirty="0"/>
              <a:t> selects a </a:t>
            </a:r>
            <a:r>
              <a:rPr lang="fr-FR" sz="2000" dirty="0" err="1"/>
              <a:t>subset</a:t>
            </a:r>
            <a:r>
              <a:rPr lang="fr-FR" sz="2000" dirty="0"/>
              <a:t> of </a:t>
            </a:r>
            <a:r>
              <a:rPr lang="fr-FR" sz="2000" dirty="0" err="1"/>
              <a:t>members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minimize</a:t>
            </a:r>
            <a:r>
              <a:rPr lang="fr-FR" sz="2000" dirty="0"/>
              <a:t>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error</a:t>
            </a:r>
            <a:r>
              <a:rPr lang="fr-FR" sz="2000" dirty="0"/>
              <a:t> </a:t>
            </a:r>
            <a:r>
              <a:rPr lang="fr-FR" sz="2000" dirty="0" err="1"/>
              <a:t>correlation</a:t>
            </a:r>
            <a:r>
              <a:rPr lang="fr-FR" sz="2000" dirty="0"/>
              <a:t>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3909" y="4399524"/>
            <a:ext cx="7364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3) Type III </a:t>
            </a:r>
            <a:r>
              <a:rPr lang="fr-FR" sz="2000" b="1" dirty="0" err="1"/>
              <a:t>diversity</a:t>
            </a:r>
            <a:r>
              <a:rPr lang="fr-FR" sz="2000" dirty="0"/>
              <a:t> forces the ensemble model to </a:t>
            </a:r>
            <a:r>
              <a:rPr lang="fr-FR" sz="2000" dirty="0" err="1"/>
              <a:t>decorrelate</a:t>
            </a:r>
            <a:r>
              <a:rPr lang="fr-FR" sz="2000" dirty="0"/>
              <a:t> the </a:t>
            </a:r>
            <a:r>
              <a:rPr lang="fr-FR" sz="2000" dirty="0" err="1"/>
              <a:t>errors</a:t>
            </a:r>
            <a:r>
              <a:rPr lang="fr-FR" sz="2000" dirty="0"/>
              <a:t> </a:t>
            </a:r>
            <a:r>
              <a:rPr lang="fr-FR" sz="2000" dirty="0" err="1"/>
              <a:t>during</a:t>
            </a:r>
            <a:r>
              <a:rPr lang="fr-FR" sz="2000" dirty="0"/>
              <a:t> the training </a:t>
            </a:r>
            <a:r>
              <a:rPr lang="fr-FR" sz="2000" dirty="0" err="1"/>
              <a:t>process</a:t>
            </a:r>
            <a:endParaRPr lang="fr-FR" sz="2000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264160" y="4261082"/>
            <a:ext cx="7719410" cy="106177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3170495" y="5305666"/>
            <a:ext cx="190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OUR WORK</a:t>
            </a:r>
          </a:p>
        </p:txBody>
      </p:sp>
    </p:spTree>
    <p:extLst>
      <p:ext uri="{BB962C8B-B14F-4D97-AF65-F5344CB8AC3E}">
        <p14:creationId xmlns:p14="http://schemas.microsoft.com/office/powerpoint/2010/main" val="281148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/>
      <p:bldP spid="8" grpId="1"/>
      <p:bldP spid="9" grpId="0"/>
      <p:bldP spid="9" grpId="1"/>
      <p:bldP spid="10" grpId="0"/>
      <p:bldP spid="10" grpId="1"/>
      <p:bldP spid="19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2" grpId="0"/>
      <p:bldP spid="33" grpId="0"/>
      <p:bldP spid="34" grpId="0"/>
      <p:bldP spid="35" grpId="0"/>
      <p:bldP spid="36" grpId="0" animBg="1"/>
      <p:bldP spid="36" grpId="1" animBg="1"/>
      <p:bldP spid="37" grpId="0"/>
      <p:bldP spid="37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13743</TotalTime>
  <Words>1922</Words>
  <Application>Microsoft Office PowerPoint</Application>
  <PresentationFormat>Grand écran</PresentationFormat>
  <Paragraphs>464</Paragraphs>
  <Slides>23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Century Gothic (En-têtes)</vt:lpstr>
      <vt:lpstr>Wingdings</vt:lpstr>
      <vt:lpstr>Thème Office</vt:lpstr>
      <vt:lpstr>Présentation PowerPoint</vt:lpstr>
      <vt:lpstr>What is a Side-Channel Attack? </vt:lpstr>
      <vt:lpstr>Présentation PowerPoint</vt:lpstr>
      <vt:lpstr>Présentation PowerPoint</vt:lpstr>
      <vt:lpstr>Profiling phase</vt:lpstr>
      <vt:lpstr>Présentation PowerPoint</vt:lpstr>
      <vt:lpstr>The Principle of Ensembling</vt:lpstr>
      <vt:lpstr>Let E_add be the expected added error of {F_0,F_1,F_2, …, F_(N_c-1)}. The ensemble expected error can be defined as follows [TG96]:  E_(add,ens)=((1+δ(N_c  -1))/N_c ) E_add</vt:lpstr>
      <vt:lpstr>Présentation PowerPoint</vt:lpstr>
      <vt:lpstr>Mutual Information and Ensembling</vt:lpstr>
      <vt:lpstr>Présentation PowerPoint</vt:lpstr>
      <vt:lpstr>Présentation PowerPoint</vt:lpstr>
      <vt:lpstr>Ensembling Loss: A Pairwise Ensemble Diversity Metric</vt:lpstr>
      <vt:lpstr>Présentation PowerPoint</vt:lpstr>
      <vt:lpstr>Présentation PowerPoint</vt:lpstr>
      <vt:lpstr>Présentation PowerPoint</vt:lpstr>
      <vt:lpstr>Efficiency through Diversity in Ensemble Models</vt:lpstr>
      <vt:lpstr>Présentation PowerPoint</vt:lpstr>
      <vt:lpstr>Présentation PowerPoint</vt:lpstr>
      <vt:lpstr>Présentation PowerPoint</vt:lpstr>
      <vt:lpstr>Présentation PowerPoint</vt:lpstr>
      <vt:lpstr>MERCI !</vt:lpstr>
      <vt:lpstr>Présentation PowerPoint</vt:lpstr>
    </vt:vector>
  </TitlesOfParts>
  <Company>Thales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 ZAID</dc:creator>
  <cp:lastModifiedBy>Gabriel Zaid</cp:lastModifiedBy>
  <cp:revision>564</cp:revision>
  <dcterms:created xsi:type="dcterms:W3CDTF">2020-08-17T10:59:01Z</dcterms:created>
  <dcterms:modified xsi:type="dcterms:W3CDTF">2021-09-05T13:09:49Z</dcterms:modified>
</cp:coreProperties>
</file>