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762" r:id="rId3"/>
  </p:sldMasterIdLst>
  <p:notesMasterIdLst>
    <p:notesMasterId r:id="rId51"/>
  </p:notesMasterIdLst>
  <p:handoutMasterIdLst>
    <p:handoutMasterId r:id="rId52"/>
  </p:handoutMasterIdLst>
  <p:sldIdLst>
    <p:sldId id="309" r:id="rId4"/>
    <p:sldId id="429" r:id="rId5"/>
    <p:sldId id="384" r:id="rId6"/>
    <p:sldId id="376" r:id="rId7"/>
    <p:sldId id="385" r:id="rId8"/>
    <p:sldId id="402" r:id="rId9"/>
    <p:sldId id="386" r:id="rId10"/>
    <p:sldId id="387" r:id="rId11"/>
    <p:sldId id="401" r:id="rId12"/>
    <p:sldId id="389" r:id="rId13"/>
    <p:sldId id="405" r:id="rId14"/>
    <p:sldId id="393" r:id="rId15"/>
    <p:sldId id="394" r:id="rId16"/>
    <p:sldId id="406" r:id="rId17"/>
    <p:sldId id="407" r:id="rId18"/>
    <p:sldId id="409" r:id="rId19"/>
    <p:sldId id="395" r:id="rId20"/>
    <p:sldId id="396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391" r:id="rId39"/>
    <p:sldId id="392" r:id="rId40"/>
    <p:sldId id="397" r:id="rId41"/>
    <p:sldId id="398" r:id="rId42"/>
    <p:sldId id="427" r:id="rId43"/>
    <p:sldId id="431" r:id="rId44"/>
    <p:sldId id="399" r:id="rId45"/>
    <p:sldId id="400" r:id="rId46"/>
    <p:sldId id="432" r:id="rId47"/>
    <p:sldId id="434" r:id="rId48"/>
    <p:sldId id="428" r:id="rId49"/>
    <p:sldId id="319" r:id="rId50"/>
  </p:sldIdLst>
  <p:sldSz cx="9144000" cy="5143500" type="screen16x9"/>
  <p:notesSz cx="6858000" cy="9144000"/>
  <p:custDataLst>
    <p:tags r:id="rId53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y Anto" initials="SA" lastIdx="4" clrIdx="0"/>
  <p:cmAuthor id="2" name="Sudarsun Mohan" initials="SM" lastIdx="3" clrIdx="1">
    <p:extLst>
      <p:ext uri="{19B8F6BF-5375-455C-9EA6-DF929625EA0E}">
        <p15:presenceInfo xmlns:p15="http://schemas.microsoft.com/office/powerpoint/2012/main" userId="Sudarsun Mo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33FF00"/>
    <a:srgbClr val="93E2FF"/>
    <a:srgbClr val="10244A"/>
    <a:srgbClr val="FF7F00"/>
    <a:srgbClr val="FFA300"/>
    <a:srgbClr val="B42573"/>
    <a:srgbClr val="00B050"/>
    <a:srgbClr val="EE2737"/>
    <a:srgbClr val="309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1973" autoAdjust="0"/>
  </p:normalViewPr>
  <p:slideViewPr>
    <p:cSldViewPr snapToGrid="0" snapToObjects="1" showGuides="1">
      <p:cViewPr varScale="1">
        <p:scale>
          <a:sx n="138" d="100"/>
          <a:sy n="138" d="100"/>
        </p:scale>
        <p:origin x="15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82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0B8B-A43C-4501-A8F8-B4C33AB27A87}" type="datetimeFigureOut">
              <a:rPr lang="fr-FR" smtClean="0"/>
              <a:t>24/11/2024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EC62A-4C26-488A-BEDC-E10BF4CFC8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12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FD25B-F017-4933-BBC0-A4D25F26A4B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50B1E-F010-4695-B8B2-0B3C301462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2178D-5A7F-44CF-B6DE-8CDAF96379F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658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9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14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*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20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94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3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45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65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4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0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08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E9280-EF5B-4FB4-A219-EE3171F8DD8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499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E9280-EF5B-4FB4-A219-EE3171F8DD8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89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E9280-EF5B-4FB4-A219-EE3171F8DD8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80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E9280-EF5B-4FB4-A219-EE3171F8DD8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810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7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1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6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8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8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302050" y="4781016"/>
            <a:ext cx="3112790" cy="20367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1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_Diapositive de titre - Security (Airp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_Diapositive de titr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9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51" name="Forme libre 50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52" name="Forme libre 51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6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740166" y="11968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</a:t>
            </a:r>
            <a:br>
              <a:rPr lang="fr-FR" noProof="0" dirty="0"/>
            </a:br>
            <a:r>
              <a:rPr lang="fr-FR" noProof="0" dirty="0"/>
              <a:t>réservé ou cliquer sur l'icône pour l'ajouter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4363409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8275" indent="-168275"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  <a:endParaRPr lang="en-GB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898598" y="1229181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898598" y="3396031"/>
            <a:ext cx="2916868" cy="11188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5491373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7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6227132" y="1439420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6227132" y="3554187"/>
            <a:ext cx="2916868" cy="960664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1"/>
            <a:ext cx="5491373" cy="3848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grpSp>
        <p:nvGrpSpPr>
          <p:cNvPr id="28" name="Grouper 27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9" name="Forme libre 28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0" name="Forme libre 29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1950" y="3396030"/>
            <a:ext cx="3313517" cy="1234967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et modifiez le titre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4169" y="865130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904737" y="1914673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4552718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</a:t>
            </a:r>
            <a:br>
              <a:rPr lang="fr-FR" noProof="0" dirty="0"/>
            </a:br>
            <a:r>
              <a:rPr lang="fr-FR" noProof="0" dirty="0"/>
              <a:t>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5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8D83604-B191-A644-942F-6FA49884D2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079796" y="695325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B1094EA-38B3-6F41-ADEE-8524CBE85E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7079796" y="1977189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8AC8D42-C402-E948-A946-DAB1F3061C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79796" y="3259053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6548D4E-778F-3543-B3CE-80726C414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9838" y="1964218"/>
            <a:ext cx="1502469" cy="2550633"/>
          </a:xfrm>
        </p:spPr>
        <p:txBody>
          <a:bodyPr anchor="b" anchorCtr="0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1810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FE10B83-C4BE-A544-854C-AC7DED98FD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501950" y="-9526"/>
            <a:ext cx="3647433" cy="5153026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432000" anchor="ctr" anchorCtr="0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accent2"/>
              </a:buClr>
              <a:buSzPct val="90000"/>
              <a:buFontTx/>
              <a:buNone/>
              <a:tabLst>
                <a:tab pos="739379" algn="l"/>
              </a:tabLst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1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_Titre et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9837" y="666751"/>
            <a:ext cx="3431610" cy="3848100"/>
          </a:xfrm>
        </p:spPr>
        <p:txBody>
          <a:bodyPr anchor="ctr" anchorCtr="0"/>
          <a:lstStyle>
            <a:lvl1pPr marL="0" indent="0" algn="r">
              <a:buFontTx/>
              <a:buNone/>
              <a:defRPr sz="1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</a:t>
            </a:r>
            <a:br>
              <a:rPr lang="fr-FR" noProof="0" dirty="0"/>
            </a:br>
            <a:r>
              <a:rPr lang="fr-FR" noProof="0" dirty="0"/>
              <a:t>styles du texte du masque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2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.8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37491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699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1" y="0"/>
            <a:ext cx="7559505" cy="1344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344553"/>
            <a:ext cx="4918023" cy="866897"/>
          </a:xfrm>
        </p:spPr>
        <p:txBody>
          <a:bodyPr/>
          <a:lstStyle>
            <a:lvl1pPr algn="l"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019650"/>
            <a:ext cx="4918023" cy="215444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 des sous-titres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02050" y="2502958"/>
            <a:ext cx="4918022" cy="1751542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200847" y="1636017"/>
            <a:ext cx="96122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7"/>
            <a:ext cx="1529406" cy="57352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3"/>
            <a:ext cx="8674683" cy="401648"/>
          </a:xfrm>
        </p:spPr>
        <p:txBody>
          <a:bodyPr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5CEB02BE-05A9-5F49-BE37-60E1B4364C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9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94" y="4510937"/>
            <a:ext cx="1332411" cy="66861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95" y="4528960"/>
            <a:ext cx="337769" cy="6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6" y="0"/>
            <a:ext cx="9111894" cy="51656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7"/>
            <a:ext cx="1529406" cy="57352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3"/>
            <a:ext cx="8674683" cy="401648"/>
          </a:xfrm>
        </p:spPr>
        <p:txBody>
          <a:bodyPr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5CEB02BE-05A9-5F49-BE37-60E1B4364C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9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94" y="4510937"/>
            <a:ext cx="1332411" cy="66861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95" y="4528960"/>
            <a:ext cx="337769" cy="6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1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4" name="Image 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C9882A99-377A-784A-B3DB-B7A120517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470" y="1590542"/>
            <a:ext cx="4462530" cy="23825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4890"/>
            <a:ext cx="1332411" cy="66861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36" y="4474890"/>
            <a:ext cx="357017" cy="6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6C5D-0AEA-46EA-A15D-D0C8135FAE7D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9DB-0AC6-4FD1-9AC3-0D01917A767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86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84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CREATIVE\SIX\2020\PCS7318 - Cybels Project\Working Folder\6. PowerPoint Toolkit\Links\Title 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9" y="264583"/>
            <a:ext cx="1693334" cy="2032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515215"/>
            <a:ext cx="4418118" cy="1284077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839792"/>
            <a:ext cx="4418119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11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660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6"/>
          <a:srcRect l="46193" t="23181" r="15395" b="2887"/>
          <a:stretch/>
        </p:blipFill>
        <p:spPr>
          <a:xfrm>
            <a:off x="4161184" y="16863"/>
            <a:ext cx="4975941" cy="5126637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9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en-GB" noProof="0" dirty="0"/>
              <a:t>Click to edit Master text styles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563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74384" y="0"/>
            <a:ext cx="8869615" cy="4514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3999" cy="586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66700" y="1"/>
            <a:ext cx="8877299" cy="4514850"/>
          </a:xfrm>
          <a:solidFill>
            <a:schemeClr val="bg1"/>
          </a:solidFill>
        </p:spPr>
        <p:txBody>
          <a:bodyPr bIns="822960" anchor="ctr" anchorCtr="1"/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Faire glisser 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73672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dif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Enregistrement des modifications et approbation</a:t>
            </a:r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4142346"/>
              </p:ext>
            </p:extLst>
          </p:nvPr>
        </p:nvGraphicFramePr>
        <p:xfrm>
          <a:off x="957797" y="1060008"/>
          <a:ext cx="7292618" cy="146304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Révisions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Date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001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002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003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au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34354472"/>
              </p:ext>
            </p:extLst>
          </p:nvPr>
        </p:nvGraphicFramePr>
        <p:xfrm>
          <a:off x="957798" y="3010099"/>
          <a:ext cx="7292617" cy="146460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Acteurs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Nom et qualité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Signature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Date 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Rédigé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Vérifié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Approuvé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5"/>
          <p:cNvSpPr txBox="1">
            <a:spLocks noChangeArrowheads="1"/>
          </p:cNvSpPr>
          <p:nvPr userDrawn="1"/>
        </p:nvSpPr>
        <p:spPr bwMode="auto">
          <a:xfrm>
            <a:off x="957797" y="69292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0" algn="ctr" defTabSz="914400" eaLnBrk="1" hangingPunct="1">
              <a:defRPr/>
            </a:pPr>
            <a:r>
              <a:rPr lang="fr-FR" sz="1600" b="1" kern="0" noProof="0" dirty="0"/>
              <a:t>Enregistrement des modifications</a:t>
            </a:r>
          </a:p>
        </p:txBody>
      </p:sp>
      <p:sp>
        <p:nvSpPr>
          <p:cNvPr id="6" name="ZoneTexte 6"/>
          <p:cNvSpPr txBox="1">
            <a:spLocks noChangeArrowheads="1"/>
          </p:cNvSpPr>
          <p:nvPr userDrawn="1"/>
        </p:nvSpPr>
        <p:spPr bwMode="auto">
          <a:xfrm>
            <a:off x="957797" y="264301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Approbation</a:t>
            </a:r>
          </a:p>
        </p:txBody>
      </p:sp>
    </p:spTree>
    <p:extLst>
      <p:ext uri="{BB962C8B-B14F-4D97-AF65-F5344CB8AC3E}">
        <p14:creationId xmlns:p14="http://schemas.microsoft.com/office/powerpoint/2010/main" val="145613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Diapositive de titre - Aerospace (IF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/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Diapositive de titre -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_Diapositive de titre - Tran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0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Diapositive de titre - Defence (L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_Diapositive de titre - Security (Cyb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  <a:endParaRPr lang="en-GB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0"/>
            <a:ext cx="181856" cy="565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5" y="1"/>
            <a:ext cx="8674683" cy="5618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3792" y="666750"/>
            <a:ext cx="8677656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 rot="16200000">
            <a:off x="-1857201" y="2468964"/>
            <a:ext cx="3964249" cy="1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Ce document ne peut être reproduit, modifié, adapté, publié, traduit, d'une quelconque façon, en tout ou partie, </a:t>
            </a:r>
            <a:b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</a:b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ni divulgué à un tiers sans l'accord préalable et écrit de THALES  -  © 2021</a:t>
            </a:r>
            <a:r>
              <a:rPr lang="fr-FR" sz="540" kern="1200" baseline="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THALES</a:t>
            </a: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. Tous Droits réservés.</a:t>
            </a:r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noProof="0" smtClean="0">
                <a:solidFill>
                  <a:srgbClr val="333366"/>
                </a:solidFill>
              </a:rPr>
              <a:pPr algn="l"/>
              <a:t>‹N°›</a:t>
            </a:fld>
            <a:endParaRPr lang="fr-FR" sz="900" noProof="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563413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6"/>
          <p:cNvSpPr>
            <a:spLocks noChangeArrowheads="1"/>
          </p:cNvSpPr>
          <p:nvPr userDrawn="1"/>
        </p:nvSpPr>
        <p:spPr bwMode="auto">
          <a:xfrm>
            <a:off x="598581" y="4754860"/>
            <a:ext cx="331048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>
                <a:solidFill>
                  <a:srgbClr val="969696"/>
                </a:solidFill>
              </a:rPr>
              <a:t>REF</a:t>
            </a:r>
            <a:r>
              <a:rPr lang="fr-FR" sz="600" baseline="0" noProof="0" dirty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>
                <a:solidFill>
                  <a:srgbClr val="969696"/>
                </a:solidFill>
              </a:rPr>
              <a:t>xxxxxxxxxxxx</a:t>
            </a:r>
            <a:r>
              <a:rPr lang="fr-FR" sz="600" baseline="0" noProof="0" dirty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>
                <a:solidFill>
                  <a:srgbClr val="969696"/>
                </a:solidFill>
              </a:rPr>
              <a:t>rev</a:t>
            </a:r>
            <a:r>
              <a:rPr lang="fr-FR" sz="600" baseline="0" noProof="0" dirty="0">
                <a:solidFill>
                  <a:srgbClr val="969696"/>
                </a:solidFill>
              </a:rPr>
              <a:t> xxx – date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>
                <a:solidFill>
                  <a:srgbClr val="969696"/>
                </a:solidFill>
              </a:rPr>
              <a:t>Nom de la société / Modèle : </a:t>
            </a:r>
            <a:r>
              <a:rPr lang="fr-FR" sz="600" kern="1200" baseline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87211168-DOC-GRP-FR-006</a:t>
            </a:r>
            <a:endParaRPr lang="fr-FR" sz="600" kern="1200" baseline="0" noProof="0" dirty="0">
              <a:solidFill>
                <a:srgbClr val="96969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22"/>
          <p:cNvSpPr>
            <a:spLocks/>
          </p:cNvSpPr>
          <p:nvPr userDrawn="1"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7714"/>
          </a:xfrm>
          <a:prstGeom prst="rect">
            <a:avLst/>
          </a:prstGeom>
        </p:spPr>
      </p:pic>
      <p:sp>
        <p:nvSpPr>
          <p:cNvPr id="4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50" r:id="rId3"/>
    <p:sldLayoutId id="2147483752" r:id="rId4"/>
    <p:sldLayoutId id="2147483737" r:id="rId5"/>
    <p:sldLayoutId id="2147483744" r:id="rId6"/>
    <p:sldLayoutId id="2147483739" r:id="rId7"/>
    <p:sldLayoutId id="2147483740" r:id="rId8"/>
    <p:sldLayoutId id="2147483745" r:id="rId9"/>
    <p:sldLayoutId id="2147483746" r:id="rId10"/>
    <p:sldLayoutId id="2147483736" r:id="rId11"/>
    <p:sldLayoutId id="2147483661" r:id="rId12"/>
    <p:sldLayoutId id="2147483662" r:id="rId13"/>
    <p:sldLayoutId id="2147483742" r:id="rId14"/>
    <p:sldLayoutId id="2147483663" r:id="rId15"/>
    <p:sldLayoutId id="2147483753" r:id="rId16"/>
    <p:sldLayoutId id="2147483754" r:id="rId17"/>
    <p:sldLayoutId id="2147483666" r:id="rId18"/>
    <p:sldLayoutId id="2147483652" r:id="rId19"/>
    <p:sldLayoutId id="2147483730" r:id="rId20"/>
    <p:sldLayoutId id="2147483756" r:id="rId21"/>
    <p:sldLayoutId id="2147483766" r:id="rId22"/>
    <p:sldLayoutId id="2147483757" r:id="rId23"/>
    <p:sldLayoutId id="2147483761" r:id="rId24"/>
    <p:sldLayoutId id="2147483767" r:id="rId25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344488" indent="-176213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28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12713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68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orient="horz" pos="2916" userDrawn="1">
          <p15:clr>
            <a:srgbClr val="F26B43"/>
          </p15:clr>
        </p15:guide>
        <p15:guide id="5" orient="horz" pos="2844" userDrawn="1">
          <p15:clr>
            <a:srgbClr val="F26B43"/>
          </p15:clr>
        </p15:guide>
        <p15:guide id="6" orient="horz" pos="348" userDrawn="1">
          <p15:clr>
            <a:srgbClr val="F26B43"/>
          </p15:clr>
        </p15:guide>
        <p15:guide id="7" orient="horz" pos="4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CREATIVE\SIX\2020\PCS7318 - Cybels Project\Working Folder\Links\PowerPoint Slide Artworks\Background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24" y="688"/>
            <a:ext cx="91630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smtClean="0">
                <a:solidFill>
                  <a:srgbClr val="FFFFFF"/>
                </a:solidFill>
              </a:rPr>
              <a:pPr algn="l"/>
              <a:t>‹N°›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8"/>
            <a:ext cx="1529406" cy="573527"/>
          </a:xfrm>
          <a:prstGeom prst="rect">
            <a:avLst/>
          </a:prstGeom>
        </p:spPr>
      </p:pic>
      <p:sp>
        <p:nvSpPr>
          <p:cNvPr id="2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135731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452438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7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esa.int/Enabling_Support/Operations/OPS-SA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953" y="1371084"/>
            <a:ext cx="5085976" cy="2401138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Hack a SAT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Hacking of an In-Orbit satellite</a:t>
            </a: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200" i="1" dirty="0">
                <a:solidFill>
                  <a:schemeClr val="bg1"/>
                </a:solidFill>
              </a:rPr>
              <a:t>Gabriel ZAID</a:t>
            </a:r>
            <a:endParaRPr lang="en-GB" sz="1100" b="0" i="1" dirty="0"/>
          </a:p>
        </p:txBody>
      </p:sp>
    </p:spTree>
    <p:extLst>
      <p:ext uri="{BB962C8B-B14F-4D97-AF65-F5344CB8AC3E}">
        <p14:creationId xmlns:p14="http://schemas.microsoft.com/office/powerpoint/2010/main" val="18926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06" y="1584960"/>
            <a:ext cx="3311465" cy="2199020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5673401" y="3783980"/>
            <a:ext cx="3257874" cy="148624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en-GB" sz="700" b="0" dirty="0">
                <a:solidFill>
                  <a:schemeClr val="bg1"/>
                </a:solidFill>
              </a:rPr>
              <a:t>Source: </a:t>
            </a:r>
            <a:r>
              <a:rPr lang="en-GB" sz="7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4"/>
              </a:rPr>
              <a:t>https://www.esa.int/Enabling_Support/Operations/OPS-SAT</a:t>
            </a:r>
            <a:r>
              <a:rPr lang="en-GB" sz="7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itre 2"/>
          <p:cNvSpPr>
            <a:spLocks noGrp="1"/>
          </p:cNvSpPr>
          <p:nvPr>
            <p:ph type="title"/>
          </p:nvPr>
        </p:nvSpPr>
        <p:spPr>
          <a:xfrm>
            <a:off x="241008" y="193273"/>
            <a:ext cx="8674683" cy="332399"/>
          </a:xfrm>
        </p:spPr>
        <p:txBody>
          <a:bodyPr/>
          <a:lstStyle/>
          <a:p>
            <a:r>
              <a:rPr lang="fr-FR" dirty="0"/>
              <a:t>OPS-SAT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Lab</a:t>
            </a:r>
            <a:endParaRPr lang="fr-FR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24105" y="531091"/>
            <a:ext cx="5522501" cy="4034824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bg1"/>
                </a:solidFill>
              </a:rPr>
              <a:t>A nanosatellite (10x10x30 cm and a mass of approximately 5.4 kg.) launched in December 2019</a:t>
            </a:r>
          </a:p>
          <a:p>
            <a:pPr marL="168275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Purpose</a:t>
            </a:r>
          </a:p>
          <a:p>
            <a:pPr lvl="2" algn="just"/>
            <a:r>
              <a:rPr lang="en-US" dirty="0">
                <a:solidFill>
                  <a:schemeClr val="bg1"/>
                </a:solidFill>
              </a:rPr>
              <a:t>An ESA space lab service to help accelerate innovation by testing and validating new techniques in mission control (</a:t>
            </a:r>
            <a:r>
              <a:rPr lang="en-US" i="1" dirty="0">
                <a:solidFill>
                  <a:schemeClr val="bg1"/>
                </a:solidFill>
              </a:rPr>
              <a:t>e.g.</a:t>
            </a:r>
            <a:r>
              <a:rPr lang="en-US" dirty="0">
                <a:solidFill>
                  <a:schemeClr val="bg1"/>
                </a:solidFill>
              </a:rPr>
              <a:t> communication protocol)</a:t>
            </a:r>
          </a:p>
          <a:p>
            <a:pPr marL="168275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Offer a range of resources	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Cameras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Attitude Determination Control System (ADCS)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GPS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Implementation of AI solutions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185854" y="3062868"/>
            <a:ext cx="4958575" cy="150304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8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2"/>
          <p:cNvSpPr>
            <a:spLocks noGrp="1"/>
          </p:cNvSpPr>
          <p:nvPr>
            <p:ph type="title"/>
          </p:nvPr>
        </p:nvSpPr>
        <p:spPr>
          <a:xfrm>
            <a:off x="241008" y="193273"/>
            <a:ext cx="8674683" cy="332399"/>
          </a:xfrm>
        </p:spPr>
        <p:txBody>
          <a:bodyPr/>
          <a:lstStyle/>
          <a:p>
            <a:r>
              <a:rPr lang="fr-FR" dirty="0"/>
              <a:t>OPS-SAT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Lab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23" y="564995"/>
            <a:ext cx="3904620" cy="4043246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752369" y="604318"/>
            <a:ext cx="3717073" cy="1189463"/>
          </a:xfrm>
          <a:prstGeom prst="roundRect">
            <a:avLst>
              <a:gd name="adj" fmla="val 7768"/>
            </a:avLst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2752368" y="1829386"/>
            <a:ext cx="3717073" cy="2700161"/>
          </a:xfrm>
          <a:prstGeom prst="roundRect">
            <a:avLst>
              <a:gd name="adj" fmla="val 7768"/>
            </a:avLst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5183334" y="1850931"/>
            <a:ext cx="1152294" cy="1087710"/>
          </a:xfrm>
          <a:prstGeom prst="roundRect">
            <a:avLst>
              <a:gd name="adj" fmla="val 7768"/>
            </a:avLst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2943063" y="4590078"/>
            <a:ext cx="3257874" cy="148624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4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en-GB" sz="700" b="0" dirty="0">
                <a:solidFill>
                  <a:schemeClr val="bg1"/>
                </a:solidFill>
              </a:rPr>
              <a:t>Source: </a:t>
            </a:r>
            <a:r>
              <a:rPr lang="en-GB" sz="700" b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https://www.eoportal.org/satellite-missions/ops-sat </a:t>
            </a:r>
          </a:p>
        </p:txBody>
      </p:sp>
    </p:spTree>
    <p:extLst>
      <p:ext uri="{BB962C8B-B14F-4D97-AF65-F5344CB8AC3E}">
        <p14:creationId xmlns:p14="http://schemas.microsoft.com/office/powerpoint/2010/main" val="1170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117"/>
            <a:ext cx="9144000" cy="5377202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461" y="1278917"/>
            <a:ext cx="7330699" cy="1025872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l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Experimenter’s access to OPS-SAT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i="1" dirty="0">
                <a:solidFill>
                  <a:schemeClr val="bg1"/>
                </a:solidFill>
              </a:rPr>
              <a:t>starring: The Good, An Innocent Experimenter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045" y="4600629"/>
            <a:ext cx="2954955" cy="7524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4" y="0"/>
            <a:ext cx="2107932" cy="7913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088" y="-52373"/>
            <a:ext cx="2198169" cy="21981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t="1385"/>
          <a:stretch/>
        </p:blipFill>
        <p:spPr>
          <a:xfrm>
            <a:off x="1879564" y="2682688"/>
            <a:ext cx="1752600" cy="12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86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482600" y="849207"/>
            <a:ext cx="8332808" cy="3524170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Experiments on OPS-SAT run on the SEPP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Via the Nanosat Mission Operations Framework (NMF), an experiment can use of a range of services: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Camera, GPS, ADCS, …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Ground ↔ space communication</a:t>
            </a:r>
          </a:p>
          <a:p>
            <a:pPr marL="822325" lvl="2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For starters, you just want to take some pretty pictures using the satellite:</a:t>
            </a:r>
          </a:p>
          <a:p>
            <a:pPr marL="879475" lvl="2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Wait for the ADCS to be available (other experiments may be using it)</a:t>
            </a:r>
          </a:p>
          <a:p>
            <a:pPr marL="879475" lvl="2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Point the satellite along your target direction</a:t>
            </a:r>
          </a:p>
          <a:p>
            <a:pPr marL="879475" lvl="2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Take a picture with the camera</a:t>
            </a: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 err="1"/>
              <a:t>Developping</a:t>
            </a:r>
            <a:r>
              <a:rPr lang="en-GB" noProof="0" dirty="0"/>
              <a:t> an OPS-SAT experiment	</a:t>
            </a:r>
          </a:p>
        </p:txBody>
      </p:sp>
    </p:spTree>
    <p:extLst>
      <p:ext uri="{BB962C8B-B14F-4D97-AF65-F5344CB8AC3E}">
        <p14:creationId xmlns:p14="http://schemas.microsoft.com/office/powerpoint/2010/main" val="66683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 err="1"/>
              <a:t>Developping</a:t>
            </a:r>
            <a:r>
              <a:rPr lang="en-GB" noProof="0" dirty="0"/>
              <a:t> an OPS-SAT experiment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8" r="63430" b="18254"/>
          <a:stretch/>
        </p:blipFill>
        <p:spPr>
          <a:xfrm>
            <a:off x="2870727" y="1487716"/>
            <a:ext cx="3466757" cy="2960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482600" y="909890"/>
            <a:ext cx="8332808" cy="3524170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the Good </a:t>
            </a:r>
            <a:r>
              <a:rPr lang="fr-FR" dirty="0" err="1">
                <a:solidFill>
                  <a:schemeClr val="bg1"/>
                </a:solidFill>
              </a:rPr>
              <a:t>expects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pPr lvl="1"/>
            <a:endParaRPr lang="fr-FR" sz="12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 err="1"/>
              <a:t>Developping</a:t>
            </a:r>
            <a:r>
              <a:rPr lang="en-GB" noProof="0" dirty="0"/>
              <a:t> an OPS-SAT experiment	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82600" y="909890"/>
            <a:ext cx="8332808" cy="3524170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the Good </a:t>
            </a:r>
            <a:r>
              <a:rPr lang="fr-FR" dirty="0" err="1">
                <a:solidFill>
                  <a:schemeClr val="bg1"/>
                </a:solidFill>
              </a:rPr>
              <a:t>actually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gets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pPr lvl="1"/>
            <a:endParaRPr lang="fr-FR" sz="12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337" y="1374744"/>
            <a:ext cx="3157538" cy="31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 err="1"/>
              <a:t>Developping</a:t>
            </a:r>
            <a:r>
              <a:rPr lang="en-GB" noProof="0" dirty="0"/>
              <a:t> an OPS-SAT experiment	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0242" y="1129678"/>
            <a:ext cx="8291476" cy="3711769"/>
          </a:xfrm>
          <a:prstGeom prst="rect">
            <a:avLst/>
          </a:prstGeom>
          <a:ln cap="flat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420019" indent="-285750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739379" algn="l"/>
              </a:tabLst>
              <a:defRPr lang="fr-FR"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 algn="ctr">
              <a:buNone/>
            </a:pPr>
            <a:endParaRPr lang="en-US" sz="1800" b="1" dirty="0"/>
          </a:p>
          <a:p>
            <a:pPr marL="134269" indent="0" algn="ctr">
              <a:buNone/>
            </a:pPr>
            <a:endParaRPr lang="en-US" sz="1800" b="1" dirty="0"/>
          </a:p>
          <a:p>
            <a:pPr marL="134269" indent="0" algn="ctr">
              <a:buNone/>
            </a:pPr>
            <a:endParaRPr lang="en-US" sz="1800" b="1" dirty="0"/>
          </a:p>
          <a:p>
            <a:pPr marL="134269" indent="0" algn="ctr">
              <a:buNone/>
            </a:pPr>
            <a:r>
              <a:rPr lang="en-US" sz="2400" b="1" dirty="0"/>
              <a:t>What happened?</a:t>
            </a:r>
          </a:p>
        </p:txBody>
      </p:sp>
    </p:spTree>
    <p:extLst>
      <p:ext uri="{BB962C8B-B14F-4D97-AF65-F5344CB8AC3E}">
        <p14:creationId xmlns:p14="http://schemas.microsoft.com/office/powerpoint/2010/main" val="1471264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8"/>
            <a:ext cx="9144000" cy="5377202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55234" y="1279387"/>
            <a:ext cx="8674683" cy="561836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l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A malicious experiment?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i="1" dirty="0">
                <a:solidFill>
                  <a:schemeClr val="bg1"/>
                </a:solidFill>
              </a:rPr>
              <a:t>starring: The Bad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4" y="0"/>
            <a:ext cx="2107932" cy="7913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440" y="149334"/>
            <a:ext cx="1782477" cy="14109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512" y="2713190"/>
            <a:ext cx="17430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320035" y="1115916"/>
            <a:ext cx="8092445" cy="3097802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Take control of OPS-SAT’s sensors &amp; actuators, for: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Disinformation</a:t>
            </a:r>
            <a:r>
              <a:rPr lang="en-GB" dirty="0">
                <a:solidFill>
                  <a:schemeClr val="bg1"/>
                </a:solidFill>
              </a:rPr>
              <a:t>: tamper with camera images, falsify sensor readings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Destruction</a:t>
            </a:r>
            <a:r>
              <a:rPr lang="en-GB" dirty="0">
                <a:solidFill>
                  <a:schemeClr val="bg1"/>
                </a:solidFill>
              </a:rPr>
              <a:t>: damage the platform and disrupt the mission</a:t>
            </a:r>
          </a:p>
          <a:p>
            <a:pPr marL="554038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Stay undetected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Our malicious code should not be detectable before upload on the satellite</a:t>
            </a:r>
          </a:p>
          <a:p>
            <a:pPr marL="420019" indent="-285750">
              <a:buFont typeface="Arial" panose="020B0604020202020204" pitchFamily="34" charset="0"/>
              <a:buChar char="•"/>
            </a:pPr>
            <a:endParaRPr lang="en-GB" sz="1400" b="0" dirty="0"/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Attacker’s objectives</a:t>
            </a:r>
          </a:p>
        </p:txBody>
      </p:sp>
    </p:spTree>
    <p:extLst>
      <p:ext uri="{BB962C8B-B14F-4D97-AF65-F5344CB8AC3E}">
        <p14:creationId xmlns:p14="http://schemas.microsoft.com/office/powerpoint/2010/main" val="270745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Taking control of the sensors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0" y="1453372"/>
            <a:ext cx="8231211" cy="26591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10" y="1136507"/>
            <a:ext cx="1389759" cy="316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2568" y="1052763"/>
            <a:ext cx="1792706" cy="1191126"/>
          </a:xfrm>
          <a:prstGeom prst="rect">
            <a:avLst/>
          </a:prstGeom>
          <a:noFill/>
          <a:ln w="38100">
            <a:solidFill>
              <a:schemeClr val="bg2">
                <a:lumMod val="20000"/>
                <a:lumOff val="8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384757" y="1083341"/>
            <a:ext cx="2271964" cy="2478006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409574" y="1275347"/>
            <a:ext cx="1894973" cy="6016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7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Espace réservé du contenu 2"/>
          <p:cNvSpPr txBox="1">
            <a:spLocks/>
          </p:cNvSpPr>
          <p:nvPr/>
        </p:nvSpPr>
        <p:spPr>
          <a:xfrm>
            <a:off x="376866" y="674336"/>
            <a:ext cx="8622354" cy="4034824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chemeClr val="bg1"/>
                </a:solidFill>
              </a:rPr>
              <a:t>Context</a:t>
            </a:r>
            <a:endParaRPr lang="fr-FR" dirty="0">
              <a:solidFill>
                <a:schemeClr val="bg1"/>
              </a:solidFill>
            </a:endParaRPr>
          </a:p>
          <a:p>
            <a:pPr lvl="1"/>
            <a:endParaRPr lang="fr-FR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is OPS-SAT Space lab?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Hack </a:t>
            </a:r>
            <a:r>
              <a:rPr lang="en-US" dirty="0" err="1">
                <a:solidFill>
                  <a:schemeClr val="bg1"/>
                </a:solidFill>
              </a:rPr>
              <a:t>Cysat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Experimenters’ side (The Good)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Attackers’ side (The Bad)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Post Exploitation (The Ugly)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Mitigation strategies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5" name="Titre 2"/>
          <p:cNvSpPr>
            <a:spLocks noGrp="1"/>
          </p:cNvSpPr>
          <p:nvPr>
            <p:ph type="title"/>
          </p:nvPr>
        </p:nvSpPr>
        <p:spPr>
          <a:xfrm>
            <a:off x="241008" y="193273"/>
            <a:ext cx="8674683" cy="332399"/>
          </a:xfrm>
        </p:spPr>
        <p:txBody>
          <a:bodyPr/>
          <a:lstStyle/>
          <a:p>
            <a:r>
              <a:rPr lang="fr-FR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78830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320035" y="10160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chemeClr val="bg1"/>
                </a:solidFill>
              </a:rPr>
              <a:t>Our experiment app relies on the supervisor to access OPS-SAT services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But our app goes through a review process before running on the real satellite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How to evade this? → Find a way to dynamically execute shell commands</a:t>
            </a:r>
          </a:p>
          <a:p>
            <a:pPr marL="134269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Good starting point: experiments can communicate with ground apps directly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Possible vectors: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 Abuse existing services: </a:t>
            </a:r>
            <a:r>
              <a:rPr lang="en-GB" i="1" dirty="0">
                <a:solidFill>
                  <a:schemeClr val="bg1"/>
                </a:solidFill>
              </a:rPr>
              <a:t>e.g.</a:t>
            </a:r>
            <a:r>
              <a:rPr lang="en-GB" dirty="0">
                <a:solidFill>
                  <a:schemeClr val="bg1"/>
                </a:solidFill>
              </a:rPr>
              <a:t> command execution feature (</a:t>
            </a:r>
            <a:r>
              <a:rPr lang="en-GB" i="1" dirty="0" err="1">
                <a:solidFill>
                  <a:schemeClr val="bg1"/>
                </a:solidFill>
              </a:rPr>
              <a:t>CommandExecutor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Leverage a vulnerability to exploit it: </a:t>
            </a:r>
            <a:r>
              <a:rPr lang="en-GB" b="1" dirty="0">
                <a:solidFill>
                  <a:srgbClr val="FF0000"/>
                </a:solidFill>
              </a:rPr>
              <a:t>existing (NMF)</a:t>
            </a:r>
            <a:endParaRPr lang="en-GB" sz="1400" b="0" dirty="0">
              <a:solidFill>
                <a:srgbClr val="FF0000"/>
              </a:solidFill>
            </a:endParaRP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Problem #1: Stay undetected</a:t>
            </a:r>
          </a:p>
        </p:txBody>
      </p:sp>
    </p:spTree>
    <p:extLst>
      <p:ext uri="{BB962C8B-B14F-4D97-AF65-F5344CB8AC3E}">
        <p14:creationId xmlns:p14="http://schemas.microsoft.com/office/powerpoint/2010/main" val="3663279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320035" y="10160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submitted</a:t>
            </a:r>
            <a:r>
              <a:rPr lang="fr-FR" dirty="0">
                <a:solidFill>
                  <a:schemeClr val="bg1"/>
                </a:solidFill>
              </a:rPr>
              <a:t> an </a:t>
            </a:r>
            <a:r>
              <a:rPr lang="fr-FR" dirty="0" err="1">
                <a:solidFill>
                  <a:schemeClr val="bg1"/>
                </a:solidFill>
              </a:rPr>
              <a:t>innocuous-looking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app</a:t>
            </a:r>
            <a:endParaRPr lang="fr-FR" dirty="0">
              <a:solidFill>
                <a:schemeClr val="bg1"/>
              </a:solidFill>
            </a:endParaRPr>
          </a:p>
          <a:p>
            <a:pPr lvl="1"/>
            <a:r>
              <a:rPr lang="fr-FR" sz="1400" i="1" dirty="0" err="1">
                <a:solidFill>
                  <a:schemeClr val="bg1"/>
                </a:solidFill>
              </a:rPr>
              <a:t>Derived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from</a:t>
            </a:r>
            <a:r>
              <a:rPr lang="fr-FR" sz="1400" i="1" dirty="0">
                <a:solidFill>
                  <a:schemeClr val="bg1"/>
                </a:solidFill>
              </a:rPr>
              <a:t> a </a:t>
            </a:r>
            <a:r>
              <a:rPr lang="fr-FR" sz="1400" i="1" dirty="0" err="1">
                <a:solidFill>
                  <a:schemeClr val="bg1"/>
                </a:solidFill>
              </a:rPr>
              <a:t>sample</a:t>
            </a:r>
            <a:r>
              <a:rPr lang="fr-FR" sz="1400" i="1" dirty="0">
                <a:solidFill>
                  <a:schemeClr val="bg1"/>
                </a:solidFill>
              </a:rPr>
              <a:t> NMF </a:t>
            </a:r>
            <a:r>
              <a:rPr lang="fr-FR" sz="1400" i="1" dirty="0" err="1">
                <a:solidFill>
                  <a:schemeClr val="bg1"/>
                </a:solidFill>
              </a:rPr>
              <a:t>app</a:t>
            </a:r>
            <a:r>
              <a:rPr lang="fr-FR" sz="1400" i="1" dirty="0">
                <a:solidFill>
                  <a:schemeClr val="bg1"/>
                </a:solidFill>
              </a:rPr>
              <a:t>: </a:t>
            </a:r>
            <a:r>
              <a:rPr lang="fr-FR" sz="1400" i="1" dirty="0">
                <a:solidFill>
                  <a:schemeClr val="bg1"/>
                </a:solidFill>
                <a:latin typeface="Consolas" panose="020B0609020204030204" pitchFamily="49" charset="0"/>
              </a:rPr>
              <a:t>hello-world-simple</a:t>
            </a:r>
          </a:p>
          <a:p>
            <a:pPr marL="168275" lvl="1" indent="0">
              <a:buNone/>
            </a:pPr>
            <a:endParaRPr lang="fr-FR" sz="1400" i="1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fr-FR" dirty="0">
                <a:solidFill>
                  <a:schemeClr val="bg1"/>
                </a:solidFill>
              </a:rPr>
              <a:t>It </a:t>
            </a:r>
            <a:r>
              <a:rPr lang="fr-FR" dirty="0" err="1">
                <a:solidFill>
                  <a:schemeClr val="bg1"/>
                </a:solidFill>
              </a:rPr>
              <a:t>contains</a:t>
            </a:r>
            <a:r>
              <a:rPr lang="fr-FR" dirty="0">
                <a:solidFill>
                  <a:schemeClr val="bg1"/>
                </a:solidFill>
              </a:rPr>
              <a:t> no </a:t>
            </a:r>
            <a:r>
              <a:rPr lang="fr-FR" dirty="0" err="1">
                <a:solidFill>
                  <a:schemeClr val="bg1"/>
                </a:solidFill>
              </a:rPr>
              <a:t>overtly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malicious</a:t>
            </a:r>
            <a:r>
              <a:rPr lang="fr-FR" dirty="0">
                <a:solidFill>
                  <a:schemeClr val="bg1"/>
                </a:solidFill>
              </a:rPr>
              <a:t> code</a:t>
            </a:r>
          </a:p>
          <a:p>
            <a:pPr lvl="1"/>
            <a:r>
              <a:rPr lang="fr-FR" sz="1400" i="1" dirty="0">
                <a:solidFill>
                  <a:schemeClr val="bg1"/>
                </a:solidFill>
              </a:rPr>
              <a:t>But </a:t>
            </a:r>
            <a:r>
              <a:rPr lang="fr-FR" sz="1400" i="1" dirty="0" err="1">
                <a:solidFill>
                  <a:schemeClr val="bg1"/>
                </a:solidFill>
              </a:rPr>
              <a:t>there’s</a:t>
            </a:r>
            <a:r>
              <a:rPr lang="fr-FR" sz="1400" i="1" dirty="0">
                <a:solidFill>
                  <a:schemeClr val="bg1"/>
                </a:solidFill>
              </a:rPr>
              <a:t> a </a:t>
            </a:r>
            <a:r>
              <a:rPr lang="fr-FR" sz="1400" i="1" dirty="0" err="1">
                <a:solidFill>
                  <a:schemeClr val="bg1"/>
                </a:solidFill>
              </a:rPr>
              <a:t>slight</a:t>
            </a:r>
            <a:r>
              <a:rPr lang="fr-FR" sz="1400" i="1" dirty="0">
                <a:solidFill>
                  <a:schemeClr val="bg1"/>
                </a:solidFill>
              </a:rPr>
              <a:t> twist:</a:t>
            </a:r>
          </a:p>
          <a:p>
            <a:pPr marL="168275" lvl="1" indent="0" algn="ctr">
              <a:buNone/>
            </a:pPr>
            <a:r>
              <a:rPr lang="fr-FR" sz="1400" i="1" dirty="0">
                <a:solidFill>
                  <a:schemeClr val="bg1"/>
                </a:solidFill>
                <a:latin typeface="Consolas" panose="020B0609020204030204" pitchFamily="49" charset="0"/>
              </a:rPr>
              <a:t>new </a:t>
            </a:r>
            <a:r>
              <a:rPr lang="fr-FR" sz="1400" i="1" dirty="0" err="1">
                <a:solidFill>
                  <a:schemeClr val="bg1"/>
                </a:solidFill>
                <a:latin typeface="Consolas" panose="020B0609020204030204" pitchFamily="49" charset="0"/>
              </a:rPr>
              <a:t>Parameter</a:t>
            </a:r>
            <a:r>
              <a:rPr lang="fr-FR" sz="1400" i="1" dirty="0">
                <a:solidFill>
                  <a:schemeClr val="bg1"/>
                </a:solidFill>
                <a:latin typeface="Consolas" panose="020B0609020204030204" pitchFamily="49" charset="0"/>
              </a:rPr>
              <a:t>("</a:t>
            </a:r>
            <a:r>
              <a:rPr lang="fr-FR" sz="1400" i="1" dirty="0" err="1">
                <a:solidFill>
                  <a:schemeClr val="bg1"/>
                </a:solidFill>
                <a:latin typeface="Consolas" panose="020B0609020204030204" pitchFamily="49" charset="0"/>
              </a:rPr>
              <a:t>Dummy</a:t>
            </a:r>
            <a:r>
              <a:rPr lang="fr-FR" sz="1400" i="1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fr-FR" sz="1400" i="1" dirty="0" err="1">
                <a:solidFill>
                  <a:schemeClr val="bg1"/>
                </a:solidFill>
                <a:latin typeface="Consolas" panose="020B0609020204030204" pitchFamily="49" charset="0"/>
              </a:rPr>
              <a:t>parameter</a:t>
            </a:r>
            <a:r>
              <a:rPr lang="fr-FR" sz="1400" i="1" dirty="0">
                <a:solidFill>
                  <a:schemeClr val="bg1"/>
                </a:solidFill>
                <a:latin typeface="Consolas" panose="020B0609020204030204" pitchFamily="49" charset="0"/>
              </a:rPr>
              <a:t>", </a:t>
            </a:r>
            <a:r>
              <a:rPr lang="fr-FR" sz="1400" b="1" i="1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fr-FR" sz="1400" i="1" dirty="0">
                <a:solidFill>
                  <a:schemeClr val="bg1"/>
                </a:solidFill>
                <a:latin typeface="Consolas" panose="020B0609020204030204" pitchFamily="49" charset="0"/>
              </a:rPr>
              <a:t> , /*…*/)</a:t>
            </a:r>
            <a:endParaRPr lang="fr-FR" sz="1400" i="1" dirty="0">
              <a:solidFill>
                <a:schemeClr val="bg1"/>
              </a:solidFill>
            </a:endParaRPr>
          </a:p>
          <a:p>
            <a:pPr lvl="1"/>
            <a:endParaRPr lang="fr-FR" sz="1400" i="1" dirty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This exposes a </a:t>
            </a:r>
            <a:r>
              <a:rPr lang="fr-FR" sz="1400" dirty="0" err="1">
                <a:solidFill>
                  <a:schemeClr val="bg1"/>
                </a:solidFill>
              </a:rPr>
              <a:t>vulnerability</a:t>
            </a:r>
            <a:r>
              <a:rPr lang="fr-FR" sz="1400" dirty="0">
                <a:solidFill>
                  <a:schemeClr val="bg1"/>
                </a:solidFill>
              </a:rPr>
              <a:t> in NMF:</a:t>
            </a:r>
            <a:r>
              <a:rPr lang="fr-FR" sz="1400" b="1" dirty="0">
                <a:solidFill>
                  <a:schemeClr val="bg1"/>
                </a:solidFill>
              </a:rPr>
              <a:t>  « </a:t>
            </a:r>
            <a:r>
              <a:rPr lang="fr-FR" sz="1400" b="1" dirty="0" err="1">
                <a:solidFill>
                  <a:schemeClr val="bg1"/>
                </a:solidFill>
              </a:rPr>
              <a:t>unsafe</a:t>
            </a:r>
            <a:r>
              <a:rPr lang="fr-FR" sz="1400" b="1" dirty="0">
                <a:solidFill>
                  <a:schemeClr val="bg1"/>
                </a:solidFill>
              </a:rPr>
              <a:t> Java </a:t>
            </a:r>
            <a:r>
              <a:rPr lang="fr-FR" sz="1400" b="1" dirty="0" err="1">
                <a:solidFill>
                  <a:schemeClr val="bg1"/>
                </a:solidFill>
              </a:rPr>
              <a:t>deserialization</a:t>
            </a:r>
            <a:r>
              <a:rPr lang="fr-FR" sz="1400" b="1" dirty="0">
                <a:solidFill>
                  <a:schemeClr val="bg1"/>
                </a:solidFill>
              </a:rPr>
              <a:t> » </a:t>
            </a:r>
            <a:r>
              <a:rPr lang="fr-FR" sz="1400" i="1" dirty="0">
                <a:solidFill>
                  <a:schemeClr val="bg1"/>
                </a:solidFill>
              </a:rPr>
              <a:t>(a call to </a:t>
            </a:r>
            <a:r>
              <a:rPr lang="fr-FR" sz="1400" i="1" dirty="0" err="1">
                <a:solidFill>
                  <a:schemeClr val="bg1"/>
                </a:solidFill>
                <a:latin typeface="Consolas" panose="020B0609020204030204" pitchFamily="49" charset="0"/>
              </a:rPr>
              <a:t>readObject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with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attacker-controlled</a:t>
            </a:r>
            <a:r>
              <a:rPr lang="fr-FR" sz="1400" i="1" dirty="0">
                <a:solidFill>
                  <a:schemeClr val="bg1"/>
                </a:solidFill>
              </a:rPr>
              <a:t> data)</a:t>
            </a:r>
          </a:p>
          <a:p>
            <a:pPr marL="420019" indent="-28575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Stay undetected: Deserialization vulnerability</a:t>
            </a:r>
          </a:p>
        </p:txBody>
      </p:sp>
    </p:spTree>
    <p:extLst>
      <p:ext uri="{BB962C8B-B14F-4D97-AF65-F5344CB8AC3E}">
        <p14:creationId xmlns:p14="http://schemas.microsoft.com/office/powerpoint/2010/main" val="3468921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Stay undetected: Deserialization vulnerability</a:t>
            </a: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2" y="1126955"/>
            <a:ext cx="7995508" cy="3559719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20035" y="6604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4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Ground App </a:t>
            </a:r>
            <a:r>
              <a:rPr lang="fr-FR" dirty="0" err="1">
                <a:solidFill>
                  <a:schemeClr val="bg1"/>
                </a:solidFill>
              </a:rPr>
              <a:t>communicates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Space</a:t>
            </a:r>
            <a:r>
              <a:rPr lang="fr-FR" dirty="0">
                <a:solidFill>
                  <a:schemeClr val="bg1"/>
                </a:solidFill>
              </a:rPr>
              <a:t> App</a:t>
            </a:r>
          </a:p>
          <a:p>
            <a:pPr marL="134269" indent="0">
              <a:buNone/>
            </a:pPr>
            <a:endParaRPr lang="en-GB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20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Stay undetected: Deserialization vulnerability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20035" y="6604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chemeClr val="bg1"/>
                </a:solidFill>
              </a:rPr>
              <a:t>Leveraging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samples</a:t>
            </a:r>
            <a:r>
              <a:rPr lang="fr-FR" dirty="0">
                <a:solidFill>
                  <a:schemeClr val="bg1"/>
                </a:solidFill>
              </a:rPr>
              <a:t> code base</a:t>
            </a:r>
          </a:p>
          <a:p>
            <a:pPr marL="134269" indent="0">
              <a:buNone/>
            </a:pPr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0111" y="1135135"/>
            <a:ext cx="2770347" cy="200175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17" y="1186427"/>
            <a:ext cx="7307684" cy="3463444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5913120" y="1767840"/>
            <a:ext cx="213360" cy="203200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Accolade ouvrante 9"/>
          <p:cNvSpPr/>
          <p:nvPr/>
        </p:nvSpPr>
        <p:spPr>
          <a:xfrm>
            <a:off x="1444752" y="1135135"/>
            <a:ext cx="85065" cy="200175"/>
          </a:xfrm>
          <a:prstGeom prst="lef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0080" y="1079576"/>
            <a:ext cx="1089665" cy="213701"/>
          </a:xfrm>
          <a:prstGeom prst="rect">
            <a:avLst/>
          </a:prstGeom>
          <a:ln cap="flat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420019" indent="-285750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739379" algn="l"/>
              </a:tabLst>
              <a:defRPr lang="fr-FR"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fr-FR" sz="1200" b="1" i="1" dirty="0"/>
              <a:t>NMF class</a:t>
            </a:r>
          </a:p>
        </p:txBody>
      </p:sp>
      <p:sp>
        <p:nvSpPr>
          <p:cNvPr id="12" name="Accolade ouvrante 11"/>
          <p:cNvSpPr/>
          <p:nvPr/>
        </p:nvSpPr>
        <p:spPr>
          <a:xfrm>
            <a:off x="1680972" y="1772552"/>
            <a:ext cx="85065" cy="200175"/>
          </a:xfrm>
          <a:prstGeom prst="lef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8120" y="1716993"/>
            <a:ext cx="1527845" cy="213701"/>
          </a:xfrm>
          <a:prstGeom prst="rect">
            <a:avLst/>
          </a:prstGeom>
          <a:ln cap="flat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420019" indent="-285750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739379" algn="l"/>
              </a:tabLst>
              <a:defRPr lang="fr-FR"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fr-FR" sz="1200" b="1" i="1" dirty="0"/>
              <a:t>Blob </a:t>
            </a:r>
            <a:r>
              <a:rPr lang="fr-FR" sz="1200" b="1" i="1" dirty="0" err="1"/>
              <a:t>parameter</a:t>
            </a:r>
            <a:endParaRPr lang="fr-FR" sz="1200" b="1" i="1" dirty="0"/>
          </a:p>
        </p:txBody>
      </p:sp>
    </p:spTree>
    <p:extLst>
      <p:ext uri="{BB962C8B-B14F-4D97-AF65-F5344CB8AC3E}">
        <p14:creationId xmlns:p14="http://schemas.microsoft.com/office/powerpoint/2010/main" val="5312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" grpId="1" animBg="1"/>
      <p:bldP spid="10" grpId="0" animBg="1"/>
      <p:bldP spid="11" grpId="0"/>
      <p:bldP spid="12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69" y="938102"/>
            <a:ext cx="6468650" cy="3566391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Stay undetected: Deserialization vulnerability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20035" y="6604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4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Java </a:t>
            </a:r>
            <a:r>
              <a:rPr lang="fr-FR" dirty="0" err="1">
                <a:solidFill>
                  <a:schemeClr val="bg1"/>
                </a:solidFill>
              </a:rPr>
              <a:t>deserizalization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vulnerability</a:t>
            </a:r>
            <a:r>
              <a:rPr lang="fr-FR" dirty="0">
                <a:solidFill>
                  <a:schemeClr val="bg1"/>
                </a:solidFill>
              </a:rPr>
              <a:t> in NMF</a:t>
            </a:r>
          </a:p>
          <a:p>
            <a:pPr marL="134269" indent="0">
              <a:buNone/>
            </a:pPr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62290" y="2349831"/>
            <a:ext cx="2809484" cy="176297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952532" y="4298014"/>
            <a:ext cx="1614209" cy="207954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16" name="Connecteur en angle 15"/>
          <p:cNvCxnSpPr>
            <a:endCxn id="15" idx="1"/>
          </p:cNvCxnSpPr>
          <p:nvPr/>
        </p:nvCxnSpPr>
        <p:spPr>
          <a:xfrm rot="16200000" flipH="1">
            <a:off x="2560099" y="3009558"/>
            <a:ext cx="1875862" cy="909004"/>
          </a:xfrm>
          <a:prstGeom prst="bentConnector2">
            <a:avLst/>
          </a:prstGeom>
          <a:ln w="38100" cmpd="sng">
            <a:solidFill>
              <a:srgbClr val="6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ccolade ouvrante 17"/>
          <p:cNvSpPr/>
          <p:nvPr/>
        </p:nvSpPr>
        <p:spPr>
          <a:xfrm>
            <a:off x="1989584" y="2367986"/>
            <a:ext cx="85065" cy="200175"/>
          </a:xfrm>
          <a:prstGeom prst="lef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45008" y="2312427"/>
            <a:ext cx="1589569" cy="213701"/>
          </a:xfrm>
          <a:prstGeom prst="rect">
            <a:avLst/>
          </a:prstGeom>
          <a:ln cap="flat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420019" indent="-285750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739379" algn="l"/>
              </a:tabLst>
              <a:defRPr lang="fr-FR"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fr-FR" sz="1200" b="1" i="1" dirty="0" err="1"/>
              <a:t>Receive</a:t>
            </a:r>
            <a:r>
              <a:rPr lang="fr-FR" sz="1200" b="1" i="1" dirty="0"/>
              <a:t> the blob</a:t>
            </a:r>
          </a:p>
        </p:txBody>
      </p:sp>
      <p:sp>
        <p:nvSpPr>
          <p:cNvPr id="20" name="Accolade ouvrante 19"/>
          <p:cNvSpPr/>
          <p:nvPr/>
        </p:nvSpPr>
        <p:spPr>
          <a:xfrm>
            <a:off x="1949821" y="4226466"/>
            <a:ext cx="85065" cy="200175"/>
          </a:xfrm>
          <a:prstGeom prst="lef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52727" y="4186279"/>
            <a:ext cx="1589569" cy="213701"/>
          </a:xfrm>
          <a:prstGeom prst="rect">
            <a:avLst/>
          </a:prstGeom>
          <a:ln cap="flat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420019" indent="-285750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739379" algn="l"/>
              </a:tabLst>
              <a:defRPr lang="fr-FR"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fr-FR" sz="1200" b="1" i="1" dirty="0" err="1"/>
              <a:t>Unserialize</a:t>
            </a:r>
            <a:r>
              <a:rPr lang="fr-FR" sz="1200" b="1" i="1" dirty="0"/>
              <a:t>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33759" y="1017846"/>
            <a:ext cx="2770347" cy="20017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34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/>
      <p:bldP spid="20" grpId="0" animBg="1"/>
      <p:bldP spid="2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Stay undetected: Deserialization vulnerability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20035" y="6604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Execute arbitrary commands</a:t>
            </a:r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0020" y="2787707"/>
            <a:ext cx="2444262" cy="28026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970451" y="3438294"/>
            <a:ext cx="538016" cy="170816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08022" y="3565043"/>
            <a:ext cx="1004453" cy="15541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7110249" y="3093077"/>
            <a:ext cx="0" cy="429642"/>
          </a:xfrm>
          <a:prstGeom prst="straightConnector1">
            <a:avLst/>
          </a:prstGeom>
          <a:ln w="38100" cmpd="sng">
            <a:solidFill>
              <a:srgbClr val="6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0" y="1485921"/>
            <a:ext cx="8440351" cy="263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28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Stay undetected: Deserialization vulnerability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20035" y="660400"/>
            <a:ext cx="8621413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SUCCESS!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We leveraged this vulnerability to design a covert channel, in cooperation with ESA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The exploit is sent from a ground app we developed: a parameter is sent to our space app</a:t>
            </a:r>
          </a:p>
          <a:p>
            <a:pPr lvl="2"/>
            <a:endParaRPr lang="en-GB" dirty="0">
              <a:solidFill>
                <a:schemeClr val="bg1"/>
              </a:solidFill>
            </a:endParaRPr>
          </a:p>
          <a:p>
            <a:pPr lvl="2"/>
            <a:r>
              <a:rPr lang="en-GB" dirty="0">
                <a:solidFill>
                  <a:schemeClr val="bg1"/>
                </a:solidFill>
              </a:rPr>
              <a:t>The malicious parameter payload is routed to space</a:t>
            </a:r>
          </a:p>
          <a:p>
            <a:pPr lvl="2"/>
            <a:endParaRPr lang="en-GB" dirty="0">
              <a:solidFill>
                <a:schemeClr val="bg1"/>
              </a:solidFill>
            </a:endParaRPr>
          </a:p>
          <a:p>
            <a:pPr lvl="2"/>
            <a:r>
              <a:rPr lang="en-GB" dirty="0">
                <a:solidFill>
                  <a:schemeClr val="bg1"/>
                </a:solidFill>
              </a:rPr>
              <a:t>Once received by our app, it triggers arbitrary code execution under the identity of our app</a:t>
            </a:r>
          </a:p>
          <a:p>
            <a:pPr lvl="2"/>
            <a:endParaRPr lang="en-GB" dirty="0">
              <a:solidFill>
                <a:schemeClr val="bg1"/>
              </a:solidFill>
            </a:endParaRPr>
          </a:p>
          <a:p>
            <a:pPr lvl="2"/>
            <a:r>
              <a:rPr lang="en-GB" dirty="0">
                <a:solidFill>
                  <a:schemeClr val="bg1"/>
                </a:solidFill>
              </a:rPr>
              <a:t>Yet this code doesn’t appear in the binary files submitted for our experiment</a:t>
            </a:r>
          </a:p>
          <a:p>
            <a:endParaRPr lang="en-GB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62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Unrestricted payloads upload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0" y="1453372"/>
            <a:ext cx="8231211" cy="26591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90" y="1136507"/>
            <a:ext cx="1389759" cy="316865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3619901" y="1970473"/>
            <a:ext cx="583532" cy="25915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700" b="1" dirty="0" err="1"/>
              <a:t>payload</a:t>
            </a:r>
            <a:endParaRPr lang="fr-FR" sz="7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59145" y="2097043"/>
            <a:ext cx="3318645" cy="6016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077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320035" y="10160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chemeClr val="bg1"/>
                </a:solidFill>
              </a:rPr>
              <a:t>Our app runs as an unprivileged Linux user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It has no direct access to sensors and actuators, but though the supervisor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How to take control of them?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Good starting point: being root yields full privileges over the whole system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Possible vectors: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 Exploit a 1-day vulnerability either user-space or kernel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Find critical </a:t>
            </a:r>
            <a:r>
              <a:rPr lang="en-GB" b="1" dirty="0">
                <a:solidFill>
                  <a:srgbClr val="FF0000"/>
                </a:solidFill>
              </a:rPr>
              <a:t>daemons</a:t>
            </a:r>
            <a:r>
              <a:rPr lang="en-GB" dirty="0">
                <a:solidFill>
                  <a:srgbClr val="FF0000"/>
                </a:solidFill>
              </a:rPr>
              <a:t> running as </a:t>
            </a:r>
            <a:r>
              <a:rPr lang="en-GB" b="1" dirty="0">
                <a:solidFill>
                  <a:srgbClr val="FF0000"/>
                </a:solidFill>
              </a:rPr>
              <a:t>root</a:t>
            </a: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Problem #2: Taking control of the SEPP</a:t>
            </a:r>
          </a:p>
        </p:txBody>
      </p:sp>
    </p:spTree>
    <p:extLst>
      <p:ext uri="{BB962C8B-B14F-4D97-AF65-F5344CB8AC3E}">
        <p14:creationId xmlns:p14="http://schemas.microsoft.com/office/powerpoint/2010/main" val="3114911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320035" y="878840"/>
            <a:ext cx="83591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bg1"/>
                </a:solidFill>
              </a:rPr>
              <a:t>The </a:t>
            </a:r>
            <a:r>
              <a:rPr lang="fr-FR" b="0" dirty="0" err="1">
                <a:solidFill>
                  <a:schemeClr val="bg1"/>
                </a:solidFill>
              </a:rPr>
              <a:t>SEPP’s</a:t>
            </a:r>
            <a:r>
              <a:rPr lang="fr-FR" b="0" dirty="0">
                <a:solidFill>
                  <a:schemeClr val="bg1"/>
                </a:solidFill>
              </a:rPr>
              <a:t> </a:t>
            </a:r>
            <a:r>
              <a:rPr lang="fr-FR" b="0" dirty="0" err="1">
                <a:solidFill>
                  <a:schemeClr val="bg1"/>
                </a:solidFill>
              </a:rPr>
              <a:t>supervisor</a:t>
            </a:r>
            <a:r>
              <a:rPr lang="fr-FR" b="0" dirty="0">
                <a:solidFill>
                  <a:schemeClr val="bg1"/>
                </a:solidFill>
              </a:rPr>
              <a:t> </a:t>
            </a:r>
            <a:r>
              <a:rPr lang="fr-FR" b="0" dirty="0" err="1">
                <a:solidFill>
                  <a:schemeClr val="bg1"/>
                </a:solidFill>
              </a:rPr>
              <a:t>controls</a:t>
            </a:r>
            <a:r>
              <a:rPr lang="fr-FR" b="0" dirty="0">
                <a:solidFill>
                  <a:schemeClr val="bg1"/>
                </a:solidFill>
              </a:rPr>
              <a:t> </a:t>
            </a:r>
            <a:r>
              <a:rPr lang="fr-FR" b="0" dirty="0" err="1">
                <a:solidFill>
                  <a:schemeClr val="bg1"/>
                </a:solidFill>
              </a:rPr>
              <a:t>access</a:t>
            </a:r>
            <a:r>
              <a:rPr lang="fr-FR" b="0" dirty="0">
                <a:solidFill>
                  <a:schemeClr val="bg1"/>
                </a:solidFill>
              </a:rPr>
              <a:t> to the </a:t>
            </a:r>
            <a:r>
              <a:rPr lang="fr-FR" b="0" dirty="0" err="1">
                <a:solidFill>
                  <a:schemeClr val="bg1"/>
                </a:solidFill>
              </a:rPr>
              <a:t>sensors</a:t>
            </a:r>
            <a:r>
              <a:rPr lang="fr-FR" b="0" dirty="0">
                <a:solidFill>
                  <a:schemeClr val="bg1"/>
                </a:solidFill>
              </a:rPr>
              <a:t> for NMF </a:t>
            </a:r>
            <a:r>
              <a:rPr lang="fr-FR" b="0" dirty="0" err="1">
                <a:solidFill>
                  <a:schemeClr val="bg1"/>
                </a:solidFill>
              </a:rPr>
              <a:t>apps</a:t>
            </a:r>
            <a:endParaRPr lang="fr-FR" b="0" dirty="0">
              <a:solidFill>
                <a:schemeClr val="bg1"/>
              </a:solidFill>
            </a:endParaRPr>
          </a:p>
          <a:p>
            <a:pPr lvl="2"/>
            <a:r>
              <a:rPr lang="fr-FR" dirty="0">
                <a:solidFill>
                  <a:schemeClr val="bg1"/>
                </a:solidFill>
              </a:rPr>
              <a:t>It </a:t>
            </a:r>
            <a:r>
              <a:rPr lang="fr-FR" dirty="0" err="1">
                <a:solidFill>
                  <a:schemeClr val="bg1"/>
                </a:solidFill>
              </a:rPr>
              <a:t>runs</a:t>
            </a:r>
            <a:r>
              <a:rPr lang="fr-FR" dirty="0">
                <a:solidFill>
                  <a:schemeClr val="bg1"/>
                </a:solidFill>
              </a:rPr>
              <a:t> as </a:t>
            </a:r>
            <a:r>
              <a:rPr lang="fr-FR" b="1" dirty="0" err="1">
                <a:solidFill>
                  <a:schemeClr val="bg1"/>
                </a:solidFill>
              </a:rPr>
              <a:t>root</a:t>
            </a:r>
            <a:endParaRPr lang="fr-FR" b="1" dirty="0">
              <a:solidFill>
                <a:schemeClr val="bg1"/>
              </a:solidFill>
            </a:endParaRPr>
          </a:p>
          <a:p>
            <a:pPr lvl="2"/>
            <a:r>
              <a:rPr lang="fr-FR" dirty="0">
                <a:solidFill>
                  <a:schemeClr val="bg1"/>
                </a:solidFill>
              </a:rPr>
              <a:t>To </a:t>
            </a:r>
            <a:r>
              <a:rPr lang="fr-FR" dirty="0" err="1">
                <a:solidFill>
                  <a:schemeClr val="bg1"/>
                </a:solidFill>
              </a:rPr>
              <a:t>take</a:t>
            </a:r>
            <a:r>
              <a:rPr lang="fr-FR" dirty="0">
                <a:solidFill>
                  <a:schemeClr val="bg1"/>
                </a:solidFill>
              </a:rPr>
              <a:t> control of the </a:t>
            </a:r>
            <a:r>
              <a:rPr lang="fr-FR" dirty="0" err="1">
                <a:solidFill>
                  <a:schemeClr val="bg1"/>
                </a:solidFill>
              </a:rPr>
              <a:t>sensors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take</a:t>
            </a:r>
            <a:r>
              <a:rPr lang="fr-FR" dirty="0">
                <a:solidFill>
                  <a:schemeClr val="bg1"/>
                </a:solidFill>
              </a:rPr>
              <a:t> control of </a:t>
            </a:r>
            <a:r>
              <a:rPr lang="fr-FR" dirty="0" err="1">
                <a:solidFill>
                  <a:schemeClr val="bg1"/>
                </a:solidFill>
              </a:rPr>
              <a:t>their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gatekeeper</a:t>
            </a:r>
            <a:r>
              <a:rPr lang="fr-FR" dirty="0">
                <a:solidFill>
                  <a:schemeClr val="bg1"/>
                </a:solidFill>
              </a:rPr>
              <a:t>: the </a:t>
            </a:r>
            <a:r>
              <a:rPr lang="fr-FR" b="1" dirty="0" err="1">
                <a:solidFill>
                  <a:schemeClr val="bg1"/>
                </a:solidFill>
              </a:rPr>
              <a:t>supervisor</a:t>
            </a:r>
            <a:endParaRPr lang="fr-FR" b="1" dirty="0">
              <a:solidFill>
                <a:schemeClr val="bg1"/>
              </a:solidFill>
            </a:endParaRPr>
          </a:p>
          <a:p>
            <a:pPr lvl="2"/>
            <a:r>
              <a:rPr lang="fr-FR" dirty="0">
                <a:solidFill>
                  <a:schemeClr val="bg1"/>
                </a:solidFill>
              </a:rPr>
              <a:t>To do </a:t>
            </a:r>
            <a:r>
              <a:rPr lang="fr-FR" dirty="0" err="1">
                <a:solidFill>
                  <a:schemeClr val="bg1"/>
                </a:solidFill>
              </a:rPr>
              <a:t>so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need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escalate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our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privileges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our</a:t>
            </a:r>
            <a:r>
              <a:rPr lang="fr-FR" dirty="0">
                <a:solidFill>
                  <a:schemeClr val="bg1"/>
                </a:solidFill>
              </a:rPr>
              <a:t> user to </a:t>
            </a:r>
            <a:r>
              <a:rPr lang="fr-FR" dirty="0" err="1">
                <a:solidFill>
                  <a:schemeClr val="bg1"/>
                </a:solidFill>
              </a:rPr>
              <a:t>root</a:t>
            </a:r>
            <a:endParaRPr lang="fr-FR" dirty="0">
              <a:solidFill>
                <a:schemeClr val="bg1"/>
              </a:solidFill>
            </a:endParaRPr>
          </a:p>
          <a:p>
            <a:endParaRPr lang="fr-FR" sz="1500" dirty="0">
              <a:solidFill>
                <a:schemeClr val="bg1"/>
              </a:solidFill>
            </a:endParaRPr>
          </a:p>
          <a:p>
            <a:r>
              <a:rPr lang="fr-FR" b="0" dirty="0" err="1">
                <a:solidFill>
                  <a:schemeClr val="bg1"/>
                </a:solidFill>
              </a:rPr>
              <a:t>There’s</a:t>
            </a:r>
            <a:r>
              <a:rPr lang="fr-FR" b="0" dirty="0">
                <a:solidFill>
                  <a:schemeClr val="bg1"/>
                </a:solidFill>
              </a:rPr>
              <a:t> an </a:t>
            </a:r>
            <a:r>
              <a:rPr lang="fr-FR" b="0" dirty="0" err="1">
                <a:solidFill>
                  <a:schemeClr val="bg1"/>
                </a:solidFill>
              </a:rPr>
              <a:t>intriguing</a:t>
            </a:r>
            <a:r>
              <a:rPr lang="fr-FR" b="0" dirty="0">
                <a:solidFill>
                  <a:schemeClr val="bg1"/>
                </a:solidFill>
              </a:rPr>
              <a:t> service running on the SEPP: </a:t>
            </a:r>
            <a:r>
              <a:rPr lang="fr-FR" dirty="0" err="1">
                <a:solidFill>
                  <a:schemeClr val="bg1"/>
                </a:solidFill>
                <a:latin typeface="Consolas" panose="020B0609020204030204" pitchFamily="49" charset="0"/>
              </a:rPr>
              <a:t>space-shell-root</a:t>
            </a:r>
            <a:endParaRPr lang="fr-FR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lvl="2"/>
            <a:r>
              <a:rPr lang="fr-FR" dirty="0" err="1">
                <a:solidFill>
                  <a:schemeClr val="bg1"/>
                </a:solidFill>
              </a:rPr>
              <a:t>We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grabbed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binary</a:t>
            </a:r>
            <a:r>
              <a:rPr lang="fr-FR" dirty="0">
                <a:solidFill>
                  <a:schemeClr val="bg1"/>
                </a:solidFill>
              </a:rPr>
              <a:t> &amp; </a:t>
            </a:r>
            <a:r>
              <a:rPr lang="fr-FR" b="1" dirty="0">
                <a:solidFill>
                  <a:schemeClr val="bg1"/>
                </a:solidFill>
              </a:rPr>
              <a:t>reverse </a:t>
            </a:r>
            <a:r>
              <a:rPr lang="fr-FR" b="1" dirty="0" err="1">
                <a:solidFill>
                  <a:schemeClr val="bg1"/>
                </a:solidFill>
              </a:rPr>
              <a:t>engineered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it</a:t>
            </a:r>
            <a:endParaRPr lang="fr-FR" dirty="0">
              <a:solidFill>
                <a:schemeClr val="bg1"/>
              </a:solidFill>
            </a:endParaRPr>
          </a:p>
          <a:p>
            <a:pPr lvl="2"/>
            <a:r>
              <a:rPr lang="fr-FR" dirty="0" err="1">
                <a:solidFill>
                  <a:schemeClr val="bg1"/>
                </a:solidFill>
              </a:rPr>
              <a:t>It’s</a:t>
            </a:r>
            <a:r>
              <a:rPr lang="fr-FR" dirty="0">
                <a:solidFill>
                  <a:schemeClr val="bg1"/>
                </a:solidFill>
              </a:rPr>
              <a:t> a client </a:t>
            </a:r>
            <a:r>
              <a:rPr lang="fr-FR" dirty="0" err="1">
                <a:solidFill>
                  <a:schemeClr val="bg1"/>
                </a:solidFill>
              </a:rPr>
              <a:t>that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decodes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then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executes</a:t>
            </a:r>
            <a:r>
              <a:rPr lang="fr-FR" b="1" dirty="0">
                <a:solidFill>
                  <a:schemeClr val="bg1"/>
                </a:solidFill>
              </a:rPr>
              <a:t> as </a:t>
            </a:r>
            <a:r>
              <a:rPr lang="fr-FR" b="1" dirty="0" err="1">
                <a:solidFill>
                  <a:schemeClr val="bg1"/>
                </a:solidFill>
              </a:rPr>
              <a:t>root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whatever</a:t>
            </a:r>
            <a:r>
              <a:rPr lang="fr-FR" dirty="0">
                <a:solidFill>
                  <a:schemeClr val="bg1"/>
                </a:solidFill>
              </a:rPr>
              <a:t> command </a:t>
            </a:r>
            <a:r>
              <a:rPr lang="fr-FR" dirty="0" err="1">
                <a:solidFill>
                  <a:schemeClr val="bg1"/>
                </a:solidFill>
              </a:rPr>
              <a:t>it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receives</a:t>
            </a:r>
            <a:r>
              <a:rPr lang="fr-FR" dirty="0">
                <a:solidFill>
                  <a:schemeClr val="bg1"/>
                </a:solidFill>
              </a:rPr>
              <a:t>…</a:t>
            </a:r>
          </a:p>
          <a:p>
            <a:pPr lvl="2"/>
            <a:r>
              <a:rPr lang="fr-FR" dirty="0" err="1">
                <a:solidFill>
                  <a:schemeClr val="bg1"/>
                </a:solidFill>
              </a:rPr>
              <a:t>Anyone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can</a:t>
            </a:r>
            <a:r>
              <a:rPr lang="fr-FR" dirty="0">
                <a:solidFill>
                  <a:schemeClr val="bg1"/>
                </a:solidFill>
              </a:rPr>
              <a:t> talk on the CAN bus, </a:t>
            </a:r>
            <a:r>
              <a:rPr lang="fr-FR" dirty="0" err="1">
                <a:solidFill>
                  <a:schemeClr val="bg1"/>
                </a:solidFill>
              </a:rPr>
              <a:t>including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unprivileged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apps</a:t>
            </a:r>
            <a:endParaRPr lang="fr-FR" dirty="0">
              <a:solidFill>
                <a:schemeClr val="bg1"/>
              </a:solidFill>
            </a:endParaRPr>
          </a:p>
          <a:p>
            <a:pPr lvl="1"/>
            <a:endParaRPr lang="fr-FR" sz="1500" b="1" dirty="0">
              <a:solidFill>
                <a:schemeClr val="bg1"/>
              </a:solidFill>
            </a:endParaRPr>
          </a:p>
          <a:p>
            <a:pPr lvl="1"/>
            <a:r>
              <a:rPr lang="fr-FR" sz="1500" b="1" dirty="0" err="1">
                <a:solidFill>
                  <a:schemeClr val="bg1"/>
                </a:solidFill>
              </a:rPr>
              <a:t>Thus</a:t>
            </a:r>
            <a:r>
              <a:rPr lang="fr-FR" sz="1500" b="1" dirty="0">
                <a:solidFill>
                  <a:schemeClr val="bg1"/>
                </a:solidFill>
              </a:rPr>
              <a:t>… </a:t>
            </a:r>
            <a:r>
              <a:rPr lang="fr-FR" sz="1500" b="1" dirty="0" err="1">
                <a:solidFill>
                  <a:schemeClr val="bg1"/>
                </a:solidFill>
              </a:rPr>
              <a:t>any</a:t>
            </a:r>
            <a:r>
              <a:rPr lang="fr-FR" sz="1500" b="1" dirty="0">
                <a:solidFill>
                  <a:schemeClr val="bg1"/>
                </a:solidFill>
              </a:rPr>
              <a:t> </a:t>
            </a:r>
            <a:r>
              <a:rPr lang="fr-FR" sz="1500" b="1" dirty="0" err="1">
                <a:solidFill>
                  <a:schemeClr val="bg1"/>
                </a:solidFill>
              </a:rPr>
              <a:t>app</a:t>
            </a:r>
            <a:r>
              <a:rPr lang="fr-FR" sz="1500" b="1" dirty="0">
                <a:solidFill>
                  <a:schemeClr val="bg1"/>
                </a:solidFill>
              </a:rPr>
              <a:t> </a:t>
            </a:r>
            <a:r>
              <a:rPr lang="fr-FR" sz="1500" b="1" dirty="0" err="1">
                <a:solidFill>
                  <a:schemeClr val="bg1"/>
                </a:solidFill>
              </a:rPr>
              <a:t>can</a:t>
            </a:r>
            <a:r>
              <a:rPr lang="fr-FR" sz="1500" b="1" dirty="0">
                <a:solidFill>
                  <a:schemeClr val="bg1"/>
                </a:solidFill>
              </a:rPr>
              <a:t> </a:t>
            </a:r>
            <a:r>
              <a:rPr lang="fr-FR" sz="1500" b="1" dirty="0" err="1">
                <a:solidFill>
                  <a:schemeClr val="bg1"/>
                </a:solidFill>
              </a:rPr>
              <a:t>send</a:t>
            </a:r>
            <a:r>
              <a:rPr lang="fr-FR" sz="1500" b="1" dirty="0">
                <a:solidFill>
                  <a:schemeClr val="bg1"/>
                </a:solidFill>
              </a:rPr>
              <a:t> </a:t>
            </a:r>
            <a:r>
              <a:rPr lang="fr-FR" sz="1500" b="1" dirty="0" err="1">
                <a:solidFill>
                  <a:schemeClr val="bg1"/>
                </a:solidFill>
              </a:rPr>
              <a:t>commands</a:t>
            </a:r>
            <a:r>
              <a:rPr lang="fr-FR" sz="1500" b="1" dirty="0">
                <a:solidFill>
                  <a:schemeClr val="bg1"/>
                </a:solidFill>
              </a:rPr>
              <a:t> for the </a:t>
            </a:r>
            <a:r>
              <a:rPr lang="fr-FR" sz="1500" b="1" dirty="0" err="1">
                <a:solidFill>
                  <a:schemeClr val="bg1"/>
                </a:solidFill>
                <a:latin typeface="Consolas" panose="020B0609020204030204" pitchFamily="49" charset="0"/>
              </a:rPr>
              <a:t>space-shell-root</a:t>
            </a:r>
            <a:r>
              <a:rPr lang="fr-FR" sz="1500" b="1" dirty="0">
                <a:solidFill>
                  <a:schemeClr val="bg1"/>
                </a:solidFill>
              </a:rPr>
              <a:t> to </a:t>
            </a:r>
            <a:r>
              <a:rPr lang="fr-FR" sz="1500" b="1" dirty="0" err="1">
                <a:solidFill>
                  <a:schemeClr val="bg1"/>
                </a:solidFill>
              </a:rPr>
              <a:t>run</a:t>
            </a:r>
            <a:r>
              <a:rPr lang="fr-FR" sz="1500" b="1" dirty="0">
                <a:solidFill>
                  <a:schemeClr val="bg1"/>
                </a:solidFill>
              </a:rPr>
              <a:t> as </a:t>
            </a:r>
            <a:r>
              <a:rPr lang="fr-FR" sz="1500" b="1" dirty="0" err="1">
                <a:solidFill>
                  <a:schemeClr val="bg1"/>
                </a:solidFill>
              </a:rPr>
              <a:t>root</a:t>
            </a:r>
            <a:r>
              <a:rPr lang="fr-FR" sz="1500" b="1" dirty="0">
                <a:solidFill>
                  <a:schemeClr val="bg1"/>
                </a:solidFill>
              </a:rPr>
              <a:t> </a:t>
            </a:r>
            <a:r>
              <a:rPr lang="fr-FR" sz="1500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pPr marL="344487" lvl="2" indent="0">
              <a:buNone/>
            </a:pPr>
            <a:r>
              <a:rPr lang="fr-FR" b="1" i="1" dirty="0">
                <a:solidFill>
                  <a:srgbClr val="FF0000"/>
                </a:solidFill>
              </a:rPr>
              <a:t>(</a:t>
            </a:r>
            <a:r>
              <a:rPr lang="fr-FR" b="1" i="1" dirty="0" err="1">
                <a:solidFill>
                  <a:srgbClr val="FF0000"/>
                </a:solidFill>
              </a:rPr>
              <a:t>this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b="1" i="1" dirty="0" err="1">
                <a:solidFill>
                  <a:srgbClr val="FF0000"/>
                </a:solidFill>
              </a:rPr>
              <a:t>is</a:t>
            </a:r>
            <a:r>
              <a:rPr lang="fr-FR" b="1" i="1" dirty="0">
                <a:solidFill>
                  <a:srgbClr val="FF0000"/>
                </a:solidFill>
              </a:rPr>
              <a:t> OPS-SAT-</a:t>
            </a:r>
            <a:r>
              <a:rPr lang="fr-FR" b="1" i="1" dirty="0" err="1">
                <a:solidFill>
                  <a:srgbClr val="FF0000"/>
                </a:solidFill>
              </a:rPr>
              <a:t>specific</a:t>
            </a:r>
            <a:r>
              <a:rPr lang="fr-FR" b="1" i="1" dirty="0">
                <a:solidFill>
                  <a:srgbClr val="FF0000"/>
                </a:solidFill>
              </a:rPr>
              <a:t>, not NMF-</a:t>
            </a:r>
            <a:r>
              <a:rPr lang="fr-FR" b="1" i="1" dirty="0" err="1">
                <a:solidFill>
                  <a:srgbClr val="FF0000"/>
                </a:solidFill>
              </a:rPr>
              <a:t>related</a:t>
            </a:r>
            <a:r>
              <a:rPr lang="fr-FR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Taking control: Privilege escalation from </a:t>
            </a:r>
            <a:r>
              <a:rPr lang="en-GB" i="1" noProof="0" dirty="0"/>
              <a:t>user </a:t>
            </a:r>
            <a:r>
              <a:rPr lang="en-GB" noProof="0" dirty="0"/>
              <a:t>to </a:t>
            </a:r>
            <a:r>
              <a:rPr lang="en-GB" i="1" noProof="0" dirty="0"/>
              <a:t>root</a:t>
            </a:r>
          </a:p>
        </p:txBody>
      </p:sp>
    </p:spTree>
    <p:extLst>
      <p:ext uri="{BB962C8B-B14F-4D97-AF65-F5344CB8AC3E}">
        <p14:creationId xmlns:p14="http://schemas.microsoft.com/office/powerpoint/2010/main" val="197224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8185" y="1846813"/>
            <a:ext cx="8674683" cy="332399"/>
          </a:xfrm>
        </p:spPr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2601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266765" y="584260"/>
            <a:ext cx="83591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CAN bus </a:t>
            </a:r>
            <a:r>
              <a:rPr lang="fr-FR" dirty="0" err="1">
                <a:solidFill>
                  <a:schemeClr val="bg1"/>
                </a:solidFill>
              </a:rPr>
              <a:t>vulnerability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Taking control: Privilege escalation from </a:t>
            </a:r>
            <a:r>
              <a:rPr lang="en-GB" i="1" noProof="0" dirty="0"/>
              <a:t>user </a:t>
            </a:r>
            <a:r>
              <a:rPr lang="en-GB" noProof="0" dirty="0"/>
              <a:t>to </a:t>
            </a:r>
            <a:r>
              <a:rPr lang="en-GB" i="1" noProof="0" dirty="0"/>
              <a:t>root</a:t>
            </a:r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4" y="1027842"/>
            <a:ext cx="8162324" cy="35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22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2" y="959068"/>
            <a:ext cx="7328367" cy="3529214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266765" y="584260"/>
            <a:ext cx="83591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4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Nice </a:t>
            </a:r>
            <a:r>
              <a:rPr lang="fr-FR" dirty="0" err="1">
                <a:solidFill>
                  <a:schemeClr val="bg1"/>
                </a:solidFill>
              </a:rPr>
              <a:t>looking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feature</a:t>
            </a:r>
            <a:r>
              <a:rPr lang="fr-FR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Taking control: Privilege escalation from </a:t>
            </a:r>
            <a:r>
              <a:rPr lang="en-GB" i="1" noProof="0" dirty="0"/>
              <a:t>user </a:t>
            </a:r>
            <a:r>
              <a:rPr lang="en-GB" noProof="0" dirty="0"/>
              <a:t>to </a:t>
            </a:r>
            <a:r>
              <a:rPr lang="en-GB" i="1" noProof="0" dirty="0"/>
              <a:t>root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7318" y="1095791"/>
            <a:ext cx="4355201" cy="200175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150076" y="3061854"/>
            <a:ext cx="3415152" cy="165777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2011680" y="1670774"/>
            <a:ext cx="4442460" cy="87430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Accolade ouvrante 8"/>
          <p:cNvSpPr/>
          <p:nvPr/>
        </p:nvSpPr>
        <p:spPr>
          <a:xfrm>
            <a:off x="1689713" y="1106978"/>
            <a:ext cx="85065" cy="200175"/>
          </a:xfrm>
          <a:prstGeom prst="lef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7749" y="1043999"/>
            <a:ext cx="1589569" cy="213701"/>
          </a:xfrm>
          <a:prstGeom prst="rect">
            <a:avLst/>
          </a:prstGeom>
          <a:ln cap="flat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420019" indent="-285750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739379" algn="l"/>
              </a:tabLst>
              <a:defRPr lang="fr-FR"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fr-FR" sz="1200" b="1" i="1" dirty="0" err="1"/>
              <a:t>Received</a:t>
            </a:r>
            <a:r>
              <a:rPr lang="fr-FR" sz="1200" b="1" i="1" dirty="0"/>
              <a:t> data</a:t>
            </a:r>
          </a:p>
        </p:txBody>
      </p:sp>
      <p:sp>
        <p:nvSpPr>
          <p:cNvPr id="11" name="Accolade ouvrante 10"/>
          <p:cNvSpPr/>
          <p:nvPr/>
        </p:nvSpPr>
        <p:spPr>
          <a:xfrm>
            <a:off x="1689713" y="1926026"/>
            <a:ext cx="85065" cy="200175"/>
          </a:xfrm>
          <a:prstGeom prst="lef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6056" y="1876573"/>
            <a:ext cx="1589569" cy="213701"/>
          </a:xfrm>
          <a:prstGeom prst="rect">
            <a:avLst/>
          </a:prstGeom>
          <a:ln cap="flat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420019" indent="-285750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739379" algn="l"/>
              </a:tabLst>
              <a:defRPr lang="fr-FR"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fr-FR" sz="1200" b="1" i="1" dirty="0" err="1"/>
              <a:t>XORed</a:t>
            </a:r>
            <a:r>
              <a:rPr lang="fr-FR" sz="1200" b="1" i="1" dirty="0"/>
              <a:t> </a:t>
            </a:r>
            <a:r>
              <a:rPr lang="fr-FR" sz="1200" b="1" i="1" dirty="0" err="1"/>
              <a:t>with</a:t>
            </a:r>
            <a:r>
              <a:rPr lang="fr-FR" sz="1200" b="1" i="1" dirty="0"/>
              <a:t> key</a:t>
            </a:r>
          </a:p>
        </p:txBody>
      </p:sp>
      <p:sp>
        <p:nvSpPr>
          <p:cNvPr id="13" name="Accolade ouvrante 12"/>
          <p:cNvSpPr/>
          <p:nvPr/>
        </p:nvSpPr>
        <p:spPr>
          <a:xfrm>
            <a:off x="1689713" y="3069489"/>
            <a:ext cx="85065" cy="200175"/>
          </a:xfrm>
          <a:prstGeom prst="lef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9284" y="3013930"/>
            <a:ext cx="1734706" cy="213701"/>
          </a:xfrm>
          <a:prstGeom prst="rect">
            <a:avLst/>
          </a:prstGeom>
          <a:ln cap="flat" cmpd="sng">
            <a:noFill/>
          </a:ln>
        </p:spPr>
        <p:txBody>
          <a:bodyPr vert="horz" lIns="91440" tIns="45720" rIns="91440" bIns="45720" rtlCol="0">
            <a:noAutofit/>
          </a:bodyPr>
          <a:lstStyle>
            <a:lvl1pPr marL="420019" indent="-285750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739379" algn="l"/>
              </a:tabLst>
              <a:defRPr lang="fr-FR"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8288" indent="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Tx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None/>
            </a:pPr>
            <a:r>
              <a:rPr lang="fr-FR" sz="1200" b="1" i="1" dirty="0" err="1"/>
              <a:t>Executed</a:t>
            </a:r>
            <a:r>
              <a:rPr lang="fr-FR" sz="1200" b="1" i="1" dirty="0"/>
              <a:t> as </a:t>
            </a:r>
            <a:r>
              <a:rPr lang="fr-FR" sz="1200" b="1" i="1" dirty="0" err="1"/>
              <a:t>root</a:t>
            </a:r>
            <a:r>
              <a:rPr lang="fr-FR" sz="1200" b="1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88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266765" y="584260"/>
            <a:ext cx="83591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chemeClr val="bg1"/>
                </a:solidFill>
              </a:rPr>
              <a:t>Arbitrary</a:t>
            </a:r>
            <a:r>
              <a:rPr lang="fr-FR" dirty="0">
                <a:solidFill>
                  <a:schemeClr val="bg1"/>
                </a:solidFill>
              </a:rPr>
              <a:t> code </a:t>
            </a:r>
            <a:r>
              <a:rPr lang="fr-FR" dirty="0" err="1">
                <a:solidFill>
                  <a:schemeClr val="bg1"/>
                </a:solidFill>
              </a:rPr>
              <a:t>execution</a:t>
            </a:r>
            <a:r>
              <a:rPr lang="fr-FR" dirty="0">
                <a:solidFill>
                  <a:schemeClr val="bg1"/>
                </a:solidFill>
              </a:rPr>
              <a:t> as </a:t>
            </a:r>
            <a:r>
              <a:rPr lang="fr-FR" dirty="0" err="1">
                <a:solidFill>
                  <a:schemeClr val="bg1"/>
                </a:solidFill>
              </a:rPr>
              <a:t>root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Taking control: Privilege escalation from </a:t>
            </a:r>
            <a:r>
              <a:rPr lang="en-GB" i="1" noProof="0" dirty="0"/>
              <a:t>user </a:t>
            </a:r>
            <a:r>
              <a:rPr lang="en-GB" noProof="0" dirty="0"/>
              <a:t>to </a:t>
            </a:r>
            <a:r>
              <a:rPr lang="en-GB" i="1" noProof="0" dirty="0"/>
              <a:t>root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10" y="1136507"/>
            <a:ext cx="1389759" cy="31686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9" y="1447285"/>
            <a:ext cx="8231211" cy="2659128"/>
          </a:xfrm>
          <a:prstGeom prst="rect">
            <a:avLst/>
          </a:prstGeom>
        </p:spPr>
      </p:pic>
      <p:sp>
        <p:nvSpPr>
          <p:cNvPr id="17" name="Rectangle à coins arrondis 16"/>
          <p:cNvSpPr/>
          <p:nvPr/>
        </p:nvSpPr>
        <p:spPr>
          <a:xfrm>
            <a:off x="3627521" y="1970473"/>
            <a:ext cx="583532" cy="25915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700" b="1" dirty="0" err="1"/>
              <a:t>payload</a:t>
            </a:r>
            <a:endParaRPr lang="fr-FR" sz="700" b="1" dirty="0"/>
          </a:p>
        </p:txBody>
      </p:sp>
      <p:cxnSp>
        <p:nvCxnSpPr>
          <p:cNvPr id="18" name="Connecteur en angle 17"/>
          <p:cNvCxnSpPr>
            <a:stCxn id="17" idx="2"/>
          </p:cNvCxnSpPr>
          <p:nvPr/>
        </p:nvCxnSpPr>
        <p:spPr>
          <a:xfrm rot="16200000" flipH="1">
            <a:off x="4091127" y="2057789"/>
            <a:ext cx="1500163" cy="1843842"/>
          </a:xfrm>
          <a:prstGeom prst="bentConnector2">
            <a:avLst/>
          </a:prstGeom>
          <a:ln w="38100" cmpd="sng">
            <a:solidFill>
              <a:srgbClr val="C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5751097" y="3224463"/>
            <a:ext cx="0" cy="517362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à coins arrondis 19"/>
          <p:cNvSpPr/>
          <p:nvPr/>
        </p:nvSpPr>
        <p:spPr>
          <a:xfrm>
            <a:off x="5403688" y="2859875"/>
            <a:ext cx="718883" cy="35255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700" b="1" dirty="0" err="1"/>
              <a:t>shell</a:t>
            </a:r>
            <a:r>
              <a:rPr lang="fr-FR" sz="700" b="1" dirty="0"/>
              <a:t> </a:t>
            </a:r>
            <a:r>
              <a:rPr lang="fr-FR" sz="700" b="1" dirty="0" err="1"/>
              <a:t>commands</a:t>
            </a:r>
            <a:endParaRPr lang="fr-FR" sz="700" b="1" dirty="0"/>
          </a:p>
        </p:txBody>
      </p:sp>
    </p:spTree>
    <p:extLst>
      <p:ext uri="{BB962C8B-B14F-4D97-AF65-F5344CB8AC3E}">
        <p14:creationId xmlns:p14="http://schemas.microsoft.com/office/powerpoint/2010/main" val="1883911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320035" y="10160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chemeClr val="bg1"/>
                </a:solidFill>
              </a:rPr>
              <a:t>Our app escalated as root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How to ensure persistent effects on sensors and actuators 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Good starting point: apps use the NMF framework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Possible vectors: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Inject into </a:t>
            </a:r>
            <a:r>
              <a:rPr lang="en-GB" b="1" dirty="0">
                <a:solidFill>
                  <a:srgbClr val="FF0000"/>
                </a:solidFill>
              </a:rPr>
              <a:t>a library</a:t>
            </a:r>
            <a:r>
              <a:rPr lang="en-GB" dirty="0">
                <a:solidFill>
                  <a:srgbClr val="FF0000"/>
                </a:solidFill>
              </a:rPr>
              <a:t> or an </a:t>
            </a:r>
            <a:r>
              <a:rPr lang="en-GB" b="1" dirty="0">
                <a:solidFill>
                  <a:srgbClr val="FF0000"/>
                </a:solidFill>
              </a:rPr>
              <a:t>executable file</a:t>
            </a: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Problem #3: Persistence</a:t>
            </a:r>
          </a:p>
        </p:txBody>
      </p:sp>
    </p:spTree>
    <p:extLst>
      <p:ext uri="{BB962C8B-B14F-4D97-AF65-F5344CB8AC3E}">
        <p14:creationId xmlns:p14="http://schemas.microsoft.com/office/powerpoint/2010/main" val="17982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320035" y="10160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chemeClr val="bg1"/>
                </a:solidFill>
              </a:rPr>
              <a:t>Supervisor provides experiments with features they need: images, GPS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It adapts standardized interfaces to low-level hardware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Perfect spot to control the information received by experiments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The library that is used by the supervisor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The jar library which is writable by root user (so by us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)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A jar is simply a zip file, with compiled Java bytecode inside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We craft our bytecode based on the original one, and simply replace some files inside the jar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The supervisor now runs the jar containing our malicious bytecode</a:t>
            </a: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Persistence: Injection of a </a:t>
            </a:r>
            <a:r>
              <a:rPr lang="en-GB" i="1" noProof="0" dirty="0"/>
              <a:t>jar </a:t>
            </a:r>
            <a:r>
              <a:rPr lang="en-GB" noProof="0" dirty="0"/>
              <a:t>library</a:t>
            </a:r>
          </a:p>
        </p:txBody>
      </p:sp>
    </p:spTree>
    <p:extLst>
      <p:ext uri="{BB962C8B-B14F-4D97-AF65-F5344CB8AC3E}">
        <p14:creationId xmlns:p14="http://schemas.microsoft.com/office/powerpoint/2010/main" val="2365572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Taking control: Inject into supervisor</a:t>
            </a:r>
            <a:endParaRPr lang="en-GB" i="1" noProof="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0" y="1447286"/>
            <a:ext cx="8231210" cy="26591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10" y="1136507"/>
            <a:ext cx="1389759" cy="316865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3627521" y="1970473"/>
            <a:ext cx="583532" cy="25915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700" b="1" dirty="0" err="1"/>
              <a:t>payload</a:t>
            </a:r>
            <a:endParaRPr lang="fr-FR" sz="700" b="1" dirty="0"/>
          </a:p>
        </p:txBody>
      </p:sp>
      <p:cxnSp>
        <p:nvCxnSpPr>
          <p:cNvPr id="13" name="Connecteur en angle 12"/>
          <p:cNvCxnSpPr>
            <a:stCxn id="12" idx="2"/>
          </p:cNvCxnSpPr>
          <p:nvPr/>
        </p:nvCxnSpPr>
        <p:spPr>
          <a:xfrm rot="16200000" flipH="1">
            <a:off x="4091127" y="2057789"/>
            <a:ext cx="1500163" cy="1843842"/>
          </a:xfrm>
          <a:prstGeom prst="bentConnector2">
            <a:avLst/>
          </a:prstGeom>
          <a:ln w="38100" cmpd="sng">
            <a:solidFill>
              <a:srgbClr val="C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751097" y="3224463"/>
            <a:ext cx="0" cy="517362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5403688" y="2859875"/>
            <a:ext cx="718883" cy="35255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700" b="1" dirty="0" err="1"/>
              <a:t>shell</a:t>
            </a:r>
            <a:r>
              <a:rPr lang="fr-FR" sz="700" b="1" dirty="0"/>
              <a:t> </a:t>
            </a:r>
            <a:r>
              <a:rPr lang="fr-FR" sz="700" b="1" dirty="0" err="1"/>
              <a:t>commands</a:t>
            </a:r>
            <a:endParaRPr lang="fr-FR" sz="700" b="1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4433033" y="2695871"/>
            <a:ext cx="718883" cy="35255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700" b="1" dirty="0"/>
              <a:t>Java </a:t>
            </a:r>
            <a:r>
              <a:rPr lang="fr-FR" sz="700" b="1" dirty="0" err="1"/>
              <a:t>bytecode</a:t>
            </a:r>
            <a:endParaRPr lang="fr-FR" sz="700" b="1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5151916" y="2976995"/>
            <a:ext cx="251772" cy="2715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58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8185" y="1846813"/>
            <a:ext cx="8674683" cy="332399"/>
          </a:xfrm>
        </p:spPr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: Full Attack Flow</a:t>
            </a:r>
          </a:p>
        </p:txBody>
      </p:sp>
    </p:spTree>
    <p:extLst>
      <p:ext uri="{BB962C8B-B14F-4D97-AF65-F5344CB8AC3E}">
        <p14:creationId xmlns:p14="http://schemas.microsoft.com/office/powerpoint/2010/main" val="2227099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1" y="1249680"/>
            <a:ext cx="7447339" cy="2536121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Full attack flow</a:t>
            </a:r>
            <a:endParaRPr lang="en-GB" i="1" noProof="0" dirty="0"/>
          </a:p>
        </p:txBody>
      </p:sp>
    </p:spTree>
    <p:extLst>
      <p:ext uri="{BB962C8B-B14F-4D97-AF65-F5344CB8AC3E}">
        <p14:creationId xmlns:p14="http://schemas.microsoft.com/office/powerpoint/2010/main" val="831451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8"/>
            <a:ext cx="9144000" cy="5377202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55234" y="1284190"/>
            <a:ext cx="8674683" cy="561836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l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Post Exploitation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i="1" dirty="0">
                <a:solidFill>
                  <a:schemeClr val="bg1"/>
                </a:solidFill>
              </a:rPr>
              <a:t>starring: The Ugly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4" y="0"/>
            <a:ext cx="2107932" cy="79135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440" y="149334"/>
            <a:ext cx="1782477" cy="14109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269" y="2812680"/>
            <a:ext cx="173355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69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Tampering with camera &amp; ADCS</a:t>
            </a:r>
            <a:endParaRPr lang="en-GB" i="1" noProof="0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320035" y="10160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Root privileges allow us to take control on the supervisor: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Alter/delete all images captured by the camera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Override satellite attitude requested by other apps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This also provides persistence for our malicious code since the supervisor starts early and is almost always running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598" y="2519433"/>
            <a:ext cx="2091690" cy="20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7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Espace réservé du contenu 2"/>
          <p:cNvSpPr txBox="1">
            <a:spLocks/>
          </p:cNvSpPr>
          <p:nvPr/>
        </p:nvSpPr>
        <p:spPr>
          <a:xfrm>
            <a:off x="376866" y="674336"/>
            <a:ext cx="8622354" cy="4034824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CYSAT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Event exclusively dedicated to cybersecurity for the space industry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Raising awareness about cybersecurity for space assets and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Next event (2024 edition)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Location: Paris, Station F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Date: April 24-25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4487" lvl="2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Hack </a:t>
            </a:r>
            <a:r>
              <a:rPr lang="en-US" dirty="0" err="1">
                <a:solidFill>
                  <a:schemeClr val="bg1"/>
                </a:solidFill>
              </a:rPr>
              <a:t>Cysat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CYSAT had launched a competition in 2022, inviting ethical hackers to comprehensively assess satellite vulnerabilities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Thales's offensive cybersecurity team took part in the Hack CYSAT 2023 challenge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Objective</a:t>
            </a:r>
            <a:r>
              <a:rPr lang="en-US" dirty="0">
                <a:solidFill>
                  <a:schemeClr val="bg1"/>
                </a:solidFill>
              </a:rPr>
              <a:t>: identify vulnerabilities on-board OPS-SAT (ESA) that could enable malicious actors to disrupt satellite mission operations</a:t>
            </a:r>
          </a:p>
          <a:p>
            <a:pPr marL="168275" lvl="1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5" name="Titre 2"/>
          <p:cNvSpPr>
            <a:spLocks noGrp="1"/>
          </p:cNvSpPr>
          <p:nvPr>
            <p:ph type="title"/>
          </p:nvPr>
        </p:nvSpPr>
        <p:spPr>
          <a:xfrm>
            <a:off x="241008" y="193273"/>
            <a:ext cx="8674683" cy="332399"/>
          </a:xfrm>
        </p:spPr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22" y="773084"/>
            <a:ext cx="1592178" cy="15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0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Other potential effects</a:t>
            </a:r>
            <a:endParaRPr lang="en-GB" i="1" noProof="0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320035" y="1016000"/>
            <a:ext cx="8092445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Non-demonstrated possible effects: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Shutting down services used by other experiments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Draining the batteries by maintaining an </a:t>
            </a:r>
            <a:r>
              <a:rPr lang="en-US" dirty="0" err="1">
                <a:solidFill>
                  <a:schemeClr val="bg1"/>
                </a:solidFill>
              </a:rPr>
              <a:t>unfavourable</a:t>
            </a:r>
            <a:r>
              <a:rPr lang="en-US" dirty="0">
                <a:solidFill>
                  <a:schemeClr val="bg1"/>
                </a:solidFill>
              </a:rPr>
              <a:t> attitude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Tampering with GPS coordinates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Spying on other experiments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78061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664797"/>
          </a:xfrm>
        </p:spPr>
        <p:txBody>
          <a:bodyPr/>
          <a:lstStyle/>
          <a:p>
            <a:r>
              <a:rPr lang="en-GB" i="1" dirty="0"/>
              <a:t>No satellites were harmed in the making of this presentation</a:t>
            </a:r>
            <a:endParaRPr lang="en-GB" i="1" noProof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8300" y="1054100"/>
            <a:ext cx="8573148" cy="363223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Satellites are key elements in numerous critical systems: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Telecommunication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Earth surveillance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Positioning (Galileo, GPS…)</a:t>
            </a:r>
          </a:p>
          <a:p>
            <a:pPr lvl="2"/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Satellite compromise can lead to: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Service disruption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Unreliable/tampered data transmission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Confidential data leaks</a:t>
            </a:r>
          </a:p>
          <a:p>
            <a:pPr marL="344487" lvl="2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r>
              <a:rPr lang="en-GB" dirty="0">
                <a:solidFill>
                  <a:schemeClr val="bg1"/>
                </a:solidFill>
              </a:rPr>
              <a:t>Especially true if the compromise remains undetected!</a:t>
            </a:r>
          </a:p>
        </p:txBody>
      </p:sp>
    </p:spTree>
    <p:extLst>
      <p:ext uri="{BB962C8B-B14F-4D97-AF65-F5344CB8AC3E}">
        <p14:creationId xmlns:p14="http://schemas.microsoft.com/office/powerpoint/2010/main" val="1592801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8185" y="1397233"/>
            <a:ext cx="8674683" cy="664797"/>
          </a:xfrm>
        </p:spPr>
        <p:txBody>
          <a:bodyPr/>
          <a:lstStyle/>
          <a:p>
            <a:r>
              <a:rPr lang="en-GB" dirty="0"/>
              <a:t>Key takeaways</a:t>
            </a:r>
            <a:br>
              <a:rPr lang="en-GB" dirty="0"/>
            </a:br>
            <a:r>
              <a:rPr lang="en-GB" i="1" dirty="0"/>
              <a:t>or Why it isn’t all that bad… but it could well become so</a:t>
            </a:r>
          </a:p>
        </p:txBody>
      </p:sp>
    </p:spTree>
    <p:extLst>
      <p:ext uri="{BB962C8B-B14F-4D97-AF65-F5344CB8AC3E}">
        <p14:creationId xmlns:p14="http://schemas.microsoft.com/office/powerpoint/2010/main" val="4263238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i="1" dirty="0"/>
              <a:t>Why it isn’t all that bad… but it could well become so</a:t>
            </a:r>
            <a:endParaRPr lang="en-GB" i="1" noProof="0" dirty="0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320035" y="1016000"/>
            <a:ext cx="8300263" cy="346187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ESA supervised our tests and retained control throughout the demo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SEPP can only control most of OPS-SAT…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… as long as the BUS* allows it</a:t>
            </a:r>
          </a:p>
          <a:p>
            <a:pPr lvl="1" algn="just"/>
            <a:r>
              <a:rPr lang="en-US" dirty="0">
                <a:solidFill>
                  <a:schemeClr val="bg1"/>
                </a:solidFill>
              </a:rPr>
              <a:t>ESA’s design ensures they can always safely reset the SEPP and restore it to a known-good state through a simple TC (On-board operations are conducted in RAM only)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We also had access to the SEPP image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ESA is in the process of fixing the vulnerabilities we uncovered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170101"/>
            <a:ext cx="8107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269" indent="0">
              <a:buNone/>
            </a:pPr>
            <a:r>
              <a:rPr lang="fr-FR" sz="1400" b="1" dirty="0">
                <a:solidFill>
                  <a:schemeClr val="bg1"/>
                </a:solidFill>
              </a:rPr>
              <a:t>*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Core</a:t>
            </a:r>
            <a:r>
              <a:rPr lang="fr-FR" sz="1400" i="1" dirty="0">
                <a:solidFill>
                  <a:schemeClr val="bg1"/>
                </a:solidFill>
              </a:rPr>
              <a:t> OPS-SAT component </a:t>
            </a:r>
            <a:r>
              <a:rPr lang="fr-FR" sz="1400" i="1" dirty="0" err="1">
                <a:solidFill>
                  <a:schemeClr val="bg1"/>
                </a:solidFill>
              </a:rPr>
              <a:t>that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can’t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be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overridden</a:t>
            </a:r>
            <a:r>
              <a:rPr lang="fr-FR" sz="1400" i="1" dirty="0">
                <a:solidFill>
                  <a:schemeClr val="bg1"/>
                </a:solidFill>
              </a:rPr>
              <a:t> by the SEPP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07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8"/>
            <a:ext cx="9144000" cy="5377202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73295" y="1047970"/>
            <a:ext cx="7798166" cy="145901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l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Risk Mitigation </a:t>
            </a:r>
            <a:endParaRPr lang="en-GB" sz="2400" i="1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4" y="0"/>
            <a:ext cx="2107932" cy="7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7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i="1" dirty="0"/>
              <a:t>Mitigation risk - Prevention</a:t>
            </a:r>
            <a:endParaRPr lang="en-GB" i="1" noProof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8300" y="698269"/>
            <a:ext cx="8573148" cy="3988069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Design with security in mind: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Build threat model (e.g. MITRE ATT&amp;CK)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Harden systems (e.g. CIS benchmark and </a:t>
            </a:r>
            <a:r>
              <a:rPr lang="en-GB" dirty="0" err="1">
                <a:solidFill>
                  <a:schemeClr val="bg1"/>
                </a:solidFill>
              </a:rPr>
              <a:t>RedHat</a:t>
            </a:r>
            <a:r>
              <a:rPr lang="en-GB" dirty="0">
                <a:solidFill>
                  <a:schemeClr val="bg1"/>
                </a:solidFill>
              </a:rPr>
              <a:t> STIG)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Isolate tasks (e.g. </a:t>
            </a:r>
            <a:r>
              <a:rPr lang="en-GB" dirty="0" err="1">
                <a:solidFill>
                  <a:schemeClr val="bg1"/>
                </a:solidFill>
              </a:rPr>
              <a:t>SELinux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Grant least amount of privileges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	</a:t>
            </a:r>
          </a:p>
          <a:p>
            <a:r>
              <a:rPr lang="en-GB" dirty="0">
                <a:solidFill>
                  <a:schemeClr val="bg1"/>
                </a:solidFill>
              </a:rPr>
              <a:t>Code review</a:t>
            </a:r>
          </a:p>
          <a:p>
            <a:pPr marL="168275" lvl="1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Red-team designs &amp;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3579696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23-04-26 morning r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6420"/>
          <a:stretch>
            <a:fillRect/>
          </a:stretch>
        </p:blipFill>
        <p:spPr>
          <a:xfrm>
            <a:off x="0" y="0"/>
            <a:ext cx="6199127" cy="51435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5146452" y="528375"/>
            <a:ext cx="3769373" cy="858697"/>
          </a:xfrm>
        </p:spPr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br>
              <a:rPr lang="fr-FR" dirty="0"/>
            </a:br>
            <a:br>
              <a:rPr lang="fr-FR" dirty="0"/>
            </a:br>
            <a:r>
              <a:rPr lang="fr-FR" sz="1400" dirty="0"/>
              <a:t>Contact: gabriel.zaid@thalesgroup.com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713" y="1458938"/>
            <a:ext cx="4077038" cy="285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63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8185" y="1846813"/>
            <a:ext cx="8674683" cy="332399"/>
          </a:xfrm>
        </p:spPr>
        <p:txBody>
          <a:bodyPr/>
          <a:lstStyle/>
          <a:p>
            <a:r>
              <a:rPr lang="fr-FR" dirty="0"/>
              <a:t>Hack </a:t>
            </a:r>
            <a:r>
              <a:rPr lang="fr-FR" dirty="0" err="1"/>
              <a:t>Cysat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452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2"/>
          <p:cNvSpPr>
            <a:spLocks noGrp="1"/>
          </p:cNvSpPr>
          <p:nvPr>
            <p:ph type="title"/>
          </p:nvPr>
        </p:nvSpPr>
        <p:spPr>
          <a:xfrm>
            <a:off x="241008" y="193273"/>
            <a:ext cx="8674683" cy="332399"/>
          </a:xfrm>
        </p:spPr>
        <p:txBody>
          <a:bodyPr/>
          <a:lstStyle/>
          <a:p>
            <a:r>
              <a:rPr lang="fr-FR" dirty="0"/>
              <a:t>Hack </a:t>
            </a:r>
            <a:r>
              <a:rPr lang="fr-FR" dirty="0" err="1"/>
              <a:t>Cysat</a:t>
            </a:r>
            <a:endParaRPr lang="fr-FR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376865" y="674336"/>
            <a:ext cx="8634131" cy="4034824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>
                <a:solidFill>
                  <a:schemeClr val="bg1"/>
                </a:solidFill>
              </a:rPr>
              <a:t>Objective</a:t>
            </a:r>
            <a:endParaRPr lang="en-US" dirty="0">
              <a:solidFill>
                <a:schemeClr val="bg1"/>
              </a:solidFill>
            </a:endParaRPr>
          </a:p>
          <a:p>
            <a:pPr lvl="2" algn="just"/>
            <a:r>
              <a:rPr lang="en-US" b="1" dirty="0">
                <a:solidFill>
                  <a:schemeClr val="bg1"/>
                </a:solidFill>
              </a:rPr>
              <a:t>Identify vulnerabilities on-board OPS-SAT </a:t>
            </a:r>
            <a:r>
              <a:rPr lang="en-US" dirty="0">
                <a:solidFill>
                  <a:schemeClr val="bg1"/>
                </a:solidFill>
              </a:rPr>
              <a:t>that could enable malicious actors to disrupt satellite mission operations</a:t>
            </a:r>
          </a:p>
          <a:p>
            <a:pPr lvl="2"/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The results of the challenge will be used to</a:t>
            </a:r>
          </a:p>
          <a:p>
            <a:pPr lvl="2"/>
            <a:r>
              <a:rPr lang="en-GB" b="1" dirty="0">
                <a:solidFill>
                  <a:schemeClr val="bg1"/>
                </a:solidFill>
              </a:rPr>
              <a:t>Tighten satellite security </a:t>
            </a:r>
            <a:r>
              <a:rPr lang="en-GB" dirty="0">
                <a:solidFill>
                  <a:schemeClr val="bg1"/>
                </a:solidFill>
              </a:rPr>
              <a:t>and its on-board applications</a:t>
            </a:r>
          </a:p>
          <a:p>
            <a:pPr lvl="2"/>
            <a:r>
              <a:rPr lang="en-GB" b="1" dirty="0">
                <a:solidFill>
                  <a:schemeClr val="bg1"/>
                </a:solidFill>
              </a:rPr>
              <a:t>Improve</a:t>
            </a:r>
            <a:r>
              <a:rPr lang="en-GB" dirty="0">
                <a:solidFill>
                  <a:schemeClr val="bg1"/>
                </a:solidFill>
              </a:rPr>
              <a:t> the cyber resilience of space systems</a:t>
            </a:r>
          </a:p>
          <a:p>
            <a:pPr lvl="2"/>
            <a:r>
              <a:rPr lang="en-GB" b="1" dirty="0">
                <a:solidFill>
                  <a:schemeClr val="bg1"/>
                </a:solidFill>
              </a:rPr>
              <a:t>Support</a:t>
            </a:r>
            <a:r>
              <a:rPr lang="en-GB" dirty="0">
                <a:solidFill>
                  <a:schemeClr val="bg1"/>
                </a:solidFill>
              </a:rPr>
              <a:t> the long-term success of space programmes</a:t>
            </a:r>
            <a:endParaRPr lang="en-GB" dirty="0"/>
          </a:p>
          <a:p>
            <a:pPr lvl="2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Experiment context</a:t>
            </a:r>
          </a:p>
          <a:p>
            <a:pPr lvl="2" algn="just"/>
            <a:r>
              <a:rPr lang="en-US" dirty="0">
                <a:solidFill>
                  <a:schemeClr val="bg1"/>
                </a:solidFill>
              </a:rPr>
              <a:t>ESA actively </a:t>
            </a:r>
            <a:r>
              <a:rPr lang="en-US" b="1" dirty="0">
                <a:solidFill>
                  <a:schemeClr val="bg1"/>
                </a:solidFill>
              </a:rPr>
              <a:t>assisted </a:t>
            </a:r>
            <a:r>
              <a:rPr lang="en-US" dirty="0">
                <a:solidFill>
                  <a:schemeClr val="bg1"/>
                </a:solidFill>
              </a:rPr>
              <a:t>the Thales team to </a:t>
            </a:r>
            <a:r>
              <a:rPr lang="en-US" b="1" dirty="0">
                <a:solidFill>
                  <a:schemeClr val="bg1"/>
                </a:solidFill>
              </a:rPr>
              <a:t>perform the security assessment </a:t>
            </a:r>
            <a:r>
              <a:rPr lang="en-US" dirty="0">
                <a:solidFill>
                  <a:schemeClr val="bg1"/>
                </a:solidFill>
              </a:rPr>
              <a:t>of OPS-SAT</a:t>
            </a:r>
          </a:p>
          <a:p>
            <a:pPr lvl="2" algn="just"/>
            <a:r>
              <a:rPr lang="en-US" dirty="0">
                <a:solidFill>
                  <a:schemeClr val="bg1"/>
                </a:solidFill>
              </a:rPr>
              <a:t>The satellite has been designed with the idea of an evil experimenter in mind. For example, the </a:t>
            </a:r>
            <a:r>
              <a:rPr lang="en-US" b="1" dirty="0">
                <a:solidFill>
                  <a:schemeClr val="bg1"/>
                </a:solidFill>
              </a:rPr>
              <a:t>bus is constantly monitoring the behavior of the system</a:t>
            </a:r>
            <a:r>
              <a:rPr lang="en-US" dirty="0">
                <a:solidFill>
                  <a:schemeClr val="bg1"/>
                </a:solidFill>
              </a:rPr>
              <a:t> and can shut it down if necessary</a:t>
            </a:r>
          </a:p>
        </p:txBody>
      </p:sp>
    </p:spTree>
    <p:extLst>
      <p:ext uri="{BB962C8B-B14F-4D97-AF65-F5344CB8AC3E}">
        <p14:creationId xmlns:p14="http://schemas.microsoft.com/office/powerpoint/2010/main" val="171899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08651"/>
            <a:ext cx="8674683" cy="332399"/>
          </a:xfrm>
        </p:spPr>
        <p:txBody>
          <a:bodyPr/>
          <a:lstStyle/>
          <a:p>
            <a:r>
              <a:rPr lang="en-GB" noProof="0" dirty="0"/>
              <a:t>The Team</a:t>
            </a: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376866" y="560036"/>
            <a:ext cx="8402968" cy="3607601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269" indent="0">
              <a:buFont typeface="Century Gothic" panose="020B0502020202020204" pitchFamily="34" charset="0"/>
              <a:buNone/>
            </a:pPr>
            <a:r>
              <a:rPr lang="en-GB" sz="1600" b="0" i="1" dirty="0">
                <a:solidFill>
                  <a:schemeClr val="bg1"/>
                </a:solidFill>
              </a:rPr>
              <a:t>In alphabetic order:</a:t>
            </a:r>
          </a:p>
          <a:p>
            <a:pPr lvl="1"/>
            <a:r>
              <a:rPr lang="en-GB" u="sng" dirty="0">
                <a:solidFill>
                  <a:schemeClr val="bg1"/>
                </a:solidFill>
              </a:rPr>
              <a:t>Arnaud </a:t>
            </a:r>
            <a:r>
              <a:rPr lang="en-GB" u="sng" dirty="0" err="1">
                <a:solidFill>
                  <a:schemeClr val="bg1"/>
                </a:solidFill>
              </a:rPr>
              <a:t>Gatignol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b="0" dirty="0">
                <a:solidFill>
                  <a:schemeClr val="bg1"/>
                </a:solidFill>
              </a:rPr>
              <a:t>Reverse Engineer @ </a:t>
            </a:r>
            <a:r>
              <a:rPr lang="en-GB" b="0" dirty="0" err="1">
                <a:solidFill>
                  <a:schemeClr val="bg1"/>
                </a:solidFill>
              </a:rPr>
              <a:t>Thalium</a:t>
            </a:r>
            <a:r>
              <a:rPr lang="en-GB" b="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GB" u="sng" dirty="0">
                <a:solidFill>
                  <a:schemeClr val="bg1"/>
                </a:solidFill>
              </a:rPr>
              <a:t>Brian </a:t>
            </a:r>
            <a:r>
              <a:rPr lang="en-GB" u="sng" dirty="0" err="1">
                <a:solidFill>
                  <a:schemeClr val="bg1"/>
                </a:solidFill>
              </a:rPr>
              <a:t>Jouannic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b="0" dirty="0">
                <a:solidFill>
                  <a:schemeClr val="bg1"/>
                </a:solidFill>
              </a:rPr>
              <a:t>Cyber Security Evaluator @ Thales ITSEF </a:t>
            </a:r>
          </a:p>
          <a:p>
            <a:pPr lvl="1"/>
            <a:r>
              <a:rPr lang="en-GB" u="sng" dirty="0">
                <a:solidFill>
                  <a:schemeClr val="bg1"/>
                </a:solidFill>
              </a:rPr>
              <a:t>Quentin Minster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b="0" dirty="0">
                <a:solidFill>
                  <a:schemeClr val="bg1"/>
                </a:solidFill>
              </a:rPr>
              <a:t>Reverse Engineer @ ex-</a:t>
            </a:r>
            <a:r>
              <a:rPr lang="en-GB" b="0" dirty="0" err="1">
                <a:solidFill>
                  <a:schemeClr val="bg1"/>
                </a:solidFill>
              </a:rPr>
              <a:t>Thalium</a:t>
            </a:r>
            <a:endParaRPr lang="en-GB" b="0" dirty="0">
              <a:solidFill>
                <a:schemeClr val="bg1"/>
              </a:solidFill>
            </a:endParaRPr>
          </a:p>
          <a:p>
            <a:pPr lvl="1"/>
            <a:r>
              <a:rPr lang="en-GB" u="sng" dirty="0">
                <a:solidFill>
                  <a:schemeClr val="bg1"/>
                </a:solidFill>
              </a:rPr>
              <a:t>Guillaume Tessier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b="0" dirty="0">
                <a:solidFill>
                  <a:schemeClr val="bg1"/>
                </a:solidFill>
              </a:rPr>
              <a:t>Reverse Engineer @ ex-</a:t>
            </a:r>
            <a:r>
              <a:rPr lang="en-GB" b="0" dirty="0" err="1">
                <a:solidFill>
                  <a:schemeClr val="bg1"/>
                </a:solidFill>
              </a:rPr>
              <a:t>Thalium</a:t>
            </a:r>
            <a:endParaRPr lang="en-GB" b="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err="1">
                <a:solidFill>
                  <a:schemeClr val="bg1"/>
                </a:solidFill>
              </a:rPr>
              <a:t>Thalium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b="0" dirty="0">
                <a:solidFill>
                  <a:schemeClr val="bg1"/>
                </a:solidFill>
              </a:rPr>
              <a:t>Thales laboratory dedicated to </a:t>
            </a:r>
            <a:r>
              <a:rPr lang="en-GB" b="0" dirty="0" err="1">
                <a:solidFill>
                  <a:schemeClr val="bg1"/>
                </a:solidFill>
              </a:rPr>
              <a:t>cyberdefense</a:t>
            </a:r>
            <a:r>
              <a:rPr lang="en-GB" b="0" dirty="0">
                <a:solidFill>
                  <a:schemeClr val="bg1"/>
                </a:solidFill>
              </a:rPr>
              <a:t>, offensive security, vulnerabilities assessment and Red Team activities</a:t>
            </a:r>
          </a:p>
          <a:p>
            <a:r>
              <a:rPr lang="en-GB" dirty="0">
                <a:solidFill>
                  <a:schemeClr val="bg1"/>
                </a:solidFill>
              </a:rPr>
              <a:t>Thales ITSEF</a:t>
            </a:r>
          </a:p>
          <a:p>
            <a:pPr lvl="1"/>
            <a:r>
              <a:rPr lang="en-GB" b="0" dirty="0">
                <a:solidFill>
                  <a:schemeClr val="bg1"/>
                </a:solidFill>
              </a:rPr>
              <a:t>Thales’ Information Technology Security Evaluation Facility, specialized in independent security evaluation of components and embedded systems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54" y="830580"/>
            <a:ext cx="260406" cy="4876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57" y="1476392"/>
            <a:ext cx="260406" cy="4876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22" y="1851026"/>
            <a:ext cx="260406" cy="4876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02" y="1144370"/>
            <a:ext cx="998220" cy="50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4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8185" y="1846813"/>
            <a:ext cx="8674683" cy="332399"/>
          </a:xfrm>
        </p:spPr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en-US" dirty="0"/>
              <a:t>OPS-SAT Space lab?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903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2"/>
          <p:cNvSpPr>
            <a:spLocks noGrp="1"/>
          </p:cNvSpPr>
          <p:nvPr>
            <p:ph type="title"/>
          </p:nvPr>
        </p:nvSpPr>
        <p:spPr>
          <a:xfrm>
            <a:off x="241008" y="193273"/>
            <a:ext cx="8674683" cy="332399"/>
          </a:xfrm>
        </p:spPr>
        <p:txBody>
          <a:bodyPr/>
          <a:lstStyle/>
          <a:p>
            <a:r>
              <a:rPr lang="fr-FR" dirty="0"/>
              <a:t>An OPS-SAT?</a:t>
            </a:r>
          </a:p>
        </p:txBody>
      </p:sp>
      <p:pic>
        <p:nvPicPr>
          <p:cNvPr id="2" name="OPS-SAT_ ESA’s flying lab, open to 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4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292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57fcc416eb8d4fb1b22fa3cc8c045595dbc87"/>
  <p:tag name="ISPRING_RESOURCE_PATHS_HASH_PRESENTER" val="43c9451427ba15b6cf8b1b95558292c7785ae1"/>
</p:tagLst>
</file>

<file path=ppt/theme/theme1.xml><?xml version="1.0" encoding="utf-8"?>
<a:theme xmlns:a="http://schemas.openxmlformats.org/drawingml/2006/main" name="Thales_global_16.9_VF">
  <a:themeElements>
    <a:clrScheme name="THALES 01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  <a:prstDash val="das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2.xml><?xml version="1.0" encoding="utf-8"?>
<a:theme xmlns:a="http://schemas.openxmlformats.org/drawingml/2006/main" name="Titl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c4b477b7-b45b-4633-aa19-2aca1335f9d0" Revision="1" Stencil="System.MyShapes" StencilVersion="1.0"/>
</Control>
</file>

<file path=customXml/itemProps1.xml><?xml version="1.0" encoding="utf-8"?>
<ds:datastoreItem xmlns:ds="http://schemas.openxmlformats.org/officeDocument/2006/customXml" ds:itemID="{B181E9EB-6B60-4A85-A42B-EB20B16E3A1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Thales_global_16.9_new_VA</Template>
  <TotalTime>23579</TotalTime>
  <Words>1626</Words>
  <Application>Microsoft Macintosh PowerPoint</Application>
  <PresentationFormat>Affichage à l'écran (16:9)</PresentationFormat>
  <Paragraphs>273</Paragraphs>
  <Slides>47</Slides>
  <Notes>22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Century Gothic</vt:lpstr>
      <vt:lpstr>Consolas</vt:lpstr>
      <vt:lpstr>Lucida Grande</vt:lpstr>
      <vt:lpstr>Wingdings</vt:lpstr>
      <vt:lpstr>Thales_global_16.9_VF</vt:lpstr>
      <vt:lpstr>Title</vt:lpstr>
      <vt:lpstr>Hack a SAT  Hacking of an In-Orbit satellite  Gabriel ZAID</vt:lpstr>
      <vt:lpstr>Agenda</vt:lpstr>
      <vt:lpstr>Context</vt:lpstr>
      <vt:lpstr>Context</vt:lpstr>
      <vt:lpstr>Hack Cysat</vt:lpstr>
      <vt:lpstr>Hack Cysat</vt:lpstr>
      <vt:lpstr>The Team</vt:lpstr>
      <vt:lpstr>What is OPS-SAT Space lab?</vt:lpstr>
      <vt:lpstr>An OPS-SAT?</vt:lpstr>
      <vt:lpstr>OPS-SAT Space Lab</vt:lpstr>
      <vt:lpstr>OPS-SAT Space Lab</vt:lpstr>
      <vt:lpstr>Présentation PowerPoint</vt:lpstr>
      <vt:lpstr>Developping an OPS-SAT experiment </vt:lpstr>
      <vt:lpstr>Developping an OPS-SAT experiment </vt:lpstr>
      <vt:lpstr>Developping an OPS-SAT experiment </vt:lpstr>
      <vt:lpstr>Developping an OPS-SAT experiment </vt:lpstr>
      <vt:lpstr>Présentation PowerPoint</vt:lpstr>
      <vt:lpstr>Attacker’s objectives</vt:lpstr>
      <vt:lpstr>Taking control of the sensors</vt:lpstr>
      <vt:lpstr>Problem #1: Stay undetected</vt:lpstr>
      <vt:lpstr>Stay undetected: Deserialization vulnerability</vt:lpstr>
      <vt:lpstr>Stay undetected: Deserialization vulnerability</vt:lpstr>
      <vt:lpstr>Stay undetected: Deserialization vulnerability</vt:lpstr>
      <vt:lpstr>Stay undetected: Deserialization vulnerability</vt:lpstr>
      <vt:lpstr>Stay undetected: Deserialization vulnerability</vt:lpstr>
      <vt:lpstr>Stay undetected: Deserialization vulnerability</vt:lpstr>
      <vt:lpstr>Unrestricted payloads upload</vt:lpstr>
      <vt:lpstr>Problem #2: Taking control of the SEPP</vt:lpstr>
      <vt:lpstr>Taking control: Privilege escalation from user to root</vt:lpstr>
      <vt:lpstr>Taking control: Privilege escalation from user to root</vt:lpstr>
      <vt:lpstr>Taking control: Privilege escalation from user to root</vt:lpstr>
      <vt:lpstr>Taking control: Privilege escalation from user to root</vt:lpstr>
      <vt:lpstr>Problem #3: Persistence</vt:lpstr>
      <vt:lpstr>Persistence: Injection of a jar library</vt:lpstr>
      <vt:lpstr>Taking control: Inject into supervisor</vt:lpstr>
      <vt:lpstr>Summary: Full Attack Flow</vt:lpstr>
      <vt:lpstr>Full attack flow</vt:lpstr>
      <vt:lpstr>Présentation PowerPoint</vt:lpstr>
      <vt:lpstr>Tampering with camera &amp; ADCS</vt:lpstr>
      <vt:lpstr>Other potential effects</vt:lpstr>
      <vt:lpstr>No satellites were harmed in the making of this presentation</vt:lpstr>
      <vt:lpstr>Key takeaways or Why it isn’t all that bad… but it could well become so</vt:lpstr>
      <vt:lpstr>Why it isn’t all that bad… but it could well become so</vt:lpstr>
      <vt:lpstr>Présentation PowerPoint</vt:lpstr>
      <vt:lpstr>Mitigation risk - Prevention</vt:lpstr>
      <vt:lpstr>Présentation PowerPoint</vt:lpstr>
      <vt:lpstr>Thank you  Contact: gabriel.zaid@thalesgroup.com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Microsoft Office User</cp:lastModifiedBy>
  <cp:revision>857</cp:revision>
  <dcterms:created xsi:type="dcterms:W3CDTF">2017-01-11T15:45:22Z</dcterms:created>
  <dcterms:modified xsi:type="dcterms:W3CDTF">2024-11-24T15:04:45Z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MSIP_Label_64c9cc36-7289-4c96-81d0-25ee8eefd11d_Enabled">
    <vt:lpwstr>true</vt:lpwstr>
  </property>
  <property fmtid="{D5CDD505-2E9C-101B-9397-08002B2CF9AE}" pid="4" name="MSIP_Label_64c9cc36-7289-4c96-81d0-25ee8eefd11d_SetDate">
    <vt:lpwstr>2024-03-07T13:21:45Z</vt:lpwstr>
  </property>
  <property fmtid="{D5CDD505-2E9C-101B-9397-08002B2CF9AE}" pid="5" name="MSIP_Label_64c9cc36-7289-4c96-81d0-25ee8eefd11d_Method">
    <vt:lpwstr>Privileged</vt:lpwstr>
  </property>
  <property fmtid="{D5CDD505-2E9C-101B-9397-08002B2CF9AE}" pid="6" name="MSIP_Label_64c9cc36-7289-4c96-81d0-25ee8eefd11d_Name">
    <vt:lpwstr>THALES-CORE-01</vt:lpwstr>
  </property>
  <property fmtid="{D5CDD505-2E9C-101B-9397-08002B2CF9AE}" pid="7" name="MSIP_Label_64c9cc36-7289-4c96-81d0-25ee8eefd11d_SiteId">
    <vt:lpwstr>6e603289-5e46-4e26-ac7c-03a85420a9a5</vt:lpwstr>
  </property>
  <property fmtid="{D5CDD505-2E9C-101B-9397-08002B2CF9AE}" pid="8" name="MSIP_Label_64c9cc36-7289-4c96-81d0-25ee8eefd11d_ActionId">
    <vt:lpwstr>01dfc768-7688-4372-bf13-ac4253dc368a</vt:lpwstr>
  </property>
  <property fmtid="{D5CDD505-2E9C-101B-9397-08002B2CF9AE}" pid="9" name="MSIP_Label_64c9cc36-7289-4c96-81d0-25ee8eefd11d_ContentBits">
    <vt:lpwstr>3</vt:lpwstr>
  </property>
  <property fmtid="{D5CDD505-2E9C-101B-9397-08002B2CF9AE}" pid="10" name="Thales-Sensitivity">
    <vt:lpwstr>{TGOPEN}</vt:lpwstr>
  </property>
</Properties>
</file>