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5.jpg" ContentType="image/png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762" r:id="rId3"/>
  </p:sldMasterIdLst>
  <p:notesMasterIdLst>
    <p:notesMasterId r:id="rId27"/>
  </p:notesMasterIdLst>
  <p:handoutMasterIdLst>
    <p:handoutMasterId r:id="rId28"/>
  </p:handoutMasterIdLst>
  <p:sldIdLst>
    <p:sldId id="309" r:id="rId4"/>
    <p:sldId id="384" r:id="rId5"/>
    <p:sldId id="376" r:id="rId6"/>
    <p:sldId id="386" r:id="rId7"/>
    <p:sldId id="387" r:id="rId8"/>
    <p:sldId id="389" r:id="rId9"/>
    <p:sldId id="396" r:id="rId10"/>
    <p:sldId id="392" r:id="rId11"/>
    <p:sldId id="394" r:id="rId12"/>
    <p:sldId id="382" r:id="rId13"/>
    <p:sldId id="351" r:id="rId14"/>
    <p:sldId id="366" r:id="rId15"/>
    <p:sldId id="367" r:id="rId16"/>
    <p:sldId id="374" r:id="rId17"/>
    <p:sldId id="370" r:id="rId18"/>
    <p:sldId id="397" r:id="rId19"/>
    <p:sldId id="375" r:id="rId20"/>
    <p:sldId id="377" r:id="rId21"/>
    <p:sldId id="378" r:id="rId22"/>
    <p:sldId id="379" r:id="rId23"/>
    <p:sldId id="380" r:id="rId24"/>
    <p:sldId id="395" r:id="rId25"/>
    <p:sldId id="319" r:id="rId26"/>
  </p:sldIdLst>
  <p:sldSz cx="9144000" cy="5143500" type="screen16x9"/>
  <p:notesSz cx="6858000" cy="9144000"/>
  <p:custDataLst>
    <p:tags r:id="rId29"/>
  </p:custData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y Anto" initials="SA" lastIdx="4" clrIdx="0"/>
  <p:cmAuthor id="2" name="Sudarsun Mohan" initials="SM" lastIdx="3" clrIdx="1">
    <p:extLst>
      <p:ext uri="{19B8F6BF-5375-455C-9EA6-DF929625EA0E}">
        <p15:presenceInfo xmlns:p15="http://schemas.microsoft.com/office/powerpoint/2012/main" userId="Sudarsun Moh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FF00"/>
    <a:srgbClr val="93E2FF"/>
    <a:srgbClr val="10244A"/>
    <a:srgbClr val="FF7F00"/>
    <a:srgbClr val="FFA300"/>
    <a:srgbClr val="B42573"/>
    <a:srgbClr val="00B050"/>
    <a:srgbClr val="EE2737"/>
    <a:srgbClr val="309DB5"/>
    <a:srgbClr val="FDD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7" autoAdjust="0"/>
    <p:restoredTop sz="84694" autoAdjust="0"/>
  </p:normalViewPr>
  <p:slideViewPr>
    <p:cSldViewPr snapToGrid="0" snapToObjects="1" showGuides="1">
      <p:cViewPr varScale="1">
        <p:scale>
          <a:sx n="143" d="100"/>
          <a:sy n="143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935B97-D1A7-4EF8-B479-AC8D6E5A6569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17CD3E28-1410-4CFB-82D6-746B18A5DF53}">
      <dgm:prSet phldrT="[Texte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High-risk</a:t>
          </a:r>
          <a:endParaRPr lang="fr-FR" b="1" dirty="0">
            <a:solidFill>
              <a:schemeClr val="bg1"/>
            </a:solidFill>
          </a:endParaRPr>
        </a:p>
      </dgm:t>
    </dgm:pt>
    <dgm:pt modelId="{2C3E7007-6D43-4C19-B838-8B142BF51A59}" type="parTrans" cxnId="{1A76317C-CFE9-4A13-9C5F-0546F78D9747}">
      <dgm:prSet/>
      <dgm:spPr/>
      <dgm:t>
        <a:bodyPr/>
        <a:lstStyle/>
        <a:p>
          <a:endParaRPr lang="fr-FR"/>
        </a:p>
      </dgm:t>
    </dgm:pt>
    <dgm:pt modelId="{043F6A7A-CCF9-49F9-BB9E-3FFEA418299B}" type="sibTrans" cxnId="{1A76317C-CFE9-4A13-9C5F-0546F78D9747}">
      <dgm:prSet/>
      <dgm:spPr/>
      <dgm:t>
        <a:bodyPr/>
        <a:lstStyle/>
        <a:p>
          <a:endParaRPr lang="fr-FR"/>
        </a:p>
      </dgm:t>
    </dgm:pt>
    <dgm:pt modelId="{67A9241C-5B79-43F7-B842-369DB3E3032A}">
      <dgm:prSet phldrT="[Texte]"/>
      <dgm:spPr>
        <a:solidFill>
          <a:schemeClr val="accent6"/>
        </a:solidFill>
      </dgm:spPr>
      <dgm:t>
        <a:bodyPr/>
        <a:lstStyle/>
        <a:p>
          <a:r>
            <a:rPr lang="fr-FR" b="1" dirty="0" err="1">
              <a:solidFill>
                <a:schemeClr val="bg1"/>
              </a:solidFill>
            </a:rPr>
            <a:t>Low-risk</a:t>
          </a:r>
          <a:endParaRPr lang="fr-FR" b="1" dirty="0">
            <a:solidFill>
              <a:schemeClr val="bg1"/>
            </a:solidFill>
          </a:endParaRPr>
        </a:p>
      </dgm:t>
    </dgm:pt>
    <dgm:pt modelId="{F78CB01B-A79A-44B6-AD8E-EB1A3C65FDF0}" type="parTrans" cxnId="{198F3AB1-9824-4144-80E6-8BDCF511EB33}">
      <dgm:prSet/>
      <dgm:spPr/>
      <dgm:t>
        <a:bodyPr/>
        <a:lstStyle/>
        <a:p>
          <a:endParaRPr lang="fr-FR"/>
        </a:p>
      </dgm:t>
    </dgm:pt>
    <dgm:pt modelId="{DB78FAC3-95E1-40B5-993C-FC25B275FB7F}" type="sibTrans" cxnId="{198F3AB1-9824-4144-80E6-8BDCF511EB33}">
      <dgm:prSet/>
      <dgm:spPr/>
      <dgm:t>
        <a:bodyPr/>
        <a:lstStyle/>
        <a:p>
          <a:endParaRPr lang="fr-FR"/>
        </a:p>
      </dgm:t>
    </dgm:pt>
    <dgm:pt modelId="{A2D657D4-71C5-421A-8935-419C8A40B8A8}">
      <dgm:prSet phldrT="[Texte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Minimal-risk</a:t>
          </a:r>
          <a:endParaRPr lang="fr-FR" b="1" dirty="0">
            <a:solidFill>
              <a:schemeClr val="bg1"/>
            </a:solidFill>
          </a:endParaRPr>
        </a:p>
      </dgm:t>
    </dgm:pt>
    <dgm:pt modelId="{34A42193-5F1E-4E7F-9FDA-749A76264BD8}" type="parTrans" cxnId="{3C4D3F16-2745-4CFE-B954-F13A92B5DB9A}">
      <dgm:prSet/>
      <dgm:spPr/>
      <dgm:t>
        <a:bodyPr/>
        <a:lstStyle/>
        <a:p>
          <a:endParaRPr lang="fr-FR"/>
        </a:p>
      </dgm:t>
    </dgm:pt>
    <dgm:pt modelId="{69E5E7BC-4764-4EAE-A1C5-FC011039ABC7}" type="sibTrans" cxnId="{3C4D3F16-2745-4CFE-B954-F13A92B5DB9A}">
      <dgm:prSet/>
      <dgm:spPr/>
      <dgm:t>
        <a:bodyPr/>
        <a:lstStyle/>
        <a:p>
          <a:endParaRPr lang="fr-FR"/>
        </a:p>
      </dgm:t>
    </dgm:pt>
    <dgm:pt modelId="{9DE42B07-0CC6-4785-BB98-F4BE97BFE0C7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Unacceptable risk</a:t>
          </a:r>
          <a:endParaRPr lang="fr-FR" b="1" dirty="0">
            <a:solidFill>
              <a:schemeClr val="bg1"/>
            </a:solidFill>
          </a:endParaRPr>
        </a:p>
      </dgm:t>
    </dgm:pt>
    <dgm:pt modelId="{985B17DB-7C5F-4302-A1F7-5DA73B232255}" type="parTrans" cxnId="{9B4F3858-FB77-466D-871D-D0A11788CCBE}">
      <dgm:prSet/>
      <dgm:spPr/>
      <dgm:t>
        <a:bodyPr/>
        <a:lstStyle/>
        <a:p>
          <a:endParaRPr lang="fr-FR"/>
        </a:p>
      </dgm:t>
    </dgm:pt>
    <dgm:pt modelId="{29CDB3CA-D620-41D0-9B28-6909E275FEFC}" type="sibTrans" cxnId="{9B4F3858-FB77-466D-871D-D0A11788CCBE}">
      <dgm:prSet/>
      <dgm:spPr/>
      <dgm:t>
        <a:bodyPr/>
        <a:lstStyle/>
        <a:p>
          <a:endParaRPr lang="fr-FR"/>
        </a:p>
      </dgm:t>
    </dgm:pt>
    <dgm:pt modelId="{F5643435-339A-4813-A74C-0F93E8ADC0F5}" type="pres">
      <dgm:prSet presAssocID="{E4935B97-D1A7-4EF8-B479-AC8D6E5A6569}" presName="Name0" presStyleCnt="0">
        <dgm:presLayoutVars>
          <dgm:dir/>
          <dgm:animLvl val="lvl"/>
          <dgm:resizeHandles val="exact"/>
        </dgm:presLayoutVars>
      </dgm:prSet>
      <dgm:spPr/>
    </dgm:pt>
    <dgm:pt modelId="{D525C8F0-15CB-4B39-84DA-BB835968F6E1}" type="pres">
      <dgm:prSet presAssocID="{9DE42B07-0CC6-4785-BB98-F4BE97BFE0C7}" presName="Name8" presStyleCnt="0"/>
      <dgm:spPr/>
    </dgm:pt>
    <dgm:pt modelId="{BF038F90-2703-42D3-9299-001BB8D7BD34}" type="pres">
      <dgm:prSet presAssocID="{9DE42B07-0CC6-4785-BB98-F4BE97BFE0C7}" presName="level" presStyleLbl="node1" presStyleIdx="0" presStyleCnt="4">
        <dgm:presLayoutVars>
          <dgm:chMax val="1"/>
          <dgm:bulletEnabled val="1"/>
        </dgm:presLayoutVars>
      </dgm:prSet>
      <dgm:spPr/>
    </dgm:pt>
    <dgm:pt modelId="{5E976731-C22E-4584-8C1E-602D93B48823}" type="pres">
      <dgm:prSet presAssocID="{9DE42B07-0CC6-4785-BB98-F4BE97BFE0C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AD4256F-4301-4A54-B104-7041C6099AB9}" type="pres">
      <dgm:prSet presAssocID="{17CD3E28-1410-4CFB-82D6-746B18A5DF53}" presName="Name8" presStyleCnt="0"/>
      <dgm:spPr/>
    </dgm:pt>
    <dgm:pt modelId="{18EDAEB1-469C-4C4D-9896-9251ADFF070E}" type="pres">
      <dgm:prSet presAssocID="{17CD3E28-1410-4CFB-82D6-746B18A5DF53}" presName="level" presStyleLbl="node1" presStyleIdx="1" presStyleCnt="4">
        <dgm:presLayoutVars>
          <dgm:chMax val="1"/>
          <dgm:bulletEnabled val="1"/>
        </dgm:presLayoutVars>
      </dgm:prSet>
      <dgm:spPr/>
    </dgm:pt>
    <dgm:pt modelId="{C707DCA4-D0C2-404E-B035-5E66EF4A510F}" type="pres">
      <dgm:prSet presAssocID="{17CD3E28-1410-4CFB-82D6-746B18A5DF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BE8ACA-7167-43CA-8524-F016EDDDD505}" type="pres">
      <dgm:prSet presAssocID="{67A9241C-5B79-43F7-B842-369DB3E3032A}" presName="Name8" presStyleCnt="0"/>
      <dgm:spPr/>
    </dgm:pt>
    <dgm:pt modelId="{C73B5D6E-CC44-4ACF-BF48-1FE214138F8A}" type="pres">
      <dgm:prSet presAssocID="{67A9241C-5B79-43F7-B842-369DB3E3032A}" presName="level" presStyleLbl="node1" presStyleIdx="2" presStyleCnt="4">
        <dgm:presLayoutVars>
          <dgm:chMax val="1"/>
          <dgm:bulletEnabled val="1"/>
        </dgm:presLayoutVars>
      </dgm:prSet>
      <dgm:spPr/>
    </dgm:pt>
    <dgm:pt modelId="{BFA9EB1E-B561-4A2B-BF26-A19257E7D1D3}" type="pres">
      <dgm:prSet presAssocID="{67A9241C-5B79-43F7-B842-369DB3E3032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61D14D-F3FB-4606-A93F-6DB95CF2D089}" type="pres">
      <dgm:prSet presAssocID="{A2D657D4-71C5-421A-8935-419C8A40B8A8}" presName="Name8" presStyleCnt="0"/>
      <dgm:spPr/>
    </dgm:pt>
    <dgm:pt modelId="{5BB12DFD-6506-425E-8400-8E3ECDB8D7D5}" type="pres">
      <dgm:prSet presAssocID="{A2D657D4-71C5-421A-8935-419C8A40B8A8}" presName="level" presStyleLbl="node1" presStyleIdx="3" presStyleCnt="4">
        <dgm:presLayoutVars>
          <dgm:chMax val="1"/>
          <dgm:bulletEnabled val="1"/>
        </dgm:presLayoutVars>
      </dgm:prSet>
      <dgm:spPr/>
    </dgm:pt>
    <dgm:pt modelId="{D5DF2EAD-6A50-49B8-97D8-2E8468F2B587}" type="pres">
      <dgm:prSet presAssocID="{A2D657D4-71C5-421A-8935-419C8A40B8A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CE02206-C84B-4516-B75C-E037E4A92820}" type="presOf" srcId="{9DE42B07-0CC6-4785-BB98-F4BE97BFE0C7}" destId="{5E976731-C22E-4584-8C1E-602D93B48823}" srcOrd="1" destOrd="0" presId="urn:microsoft.com/office/officeart/2005/8/layout/pyramid1"/>
    <dgm:cxn modelId="{3C4D3F16-2745-4CFE-B954-F13A92B5DB9A}" srcId="{E4935B97-D1A7-4EF8-B479-AC8D6E5A6569}" destId="{A2D657D4-71C5-421A-8935-419C8A40B8A8}" srcOrd="3" destOrd="0" parTransId="{34A42193-5F1E-4E7F-9FDA-749A76264BD8}" sibTransId="{69E5E7BC-4764-4EAE-A1C5-FC011039ABC7}"/>
    <dgm:cxn modelId="{D7E8EA49-8471-4EFC-95EA-E02FDD635869}" type="presOf" srcId="{17CD3E28-1410-4CFB-82D6-746B18A5DF53}" destId="{C707DCA4-D0C2-404E-B035-5E66EF4A510F}" srcOrd="1" destOrd="0" presId="urn:microsoft.com/office/officeart/2005/8/layout/pyramid1"/>
    <dgm:cxn modelId="{9B4F3858-FB77-466D-871D-D0A11788CCBE}" srcId="{E4935B97-D1A7-4EF8-B479-AC8D6E5A6569}" destId="{9DE42B07-0CC6-4785-BB98-F4BE97BFE0C7}" srcOrd="0" destOrd="0" parTransId="{985B17DB-7C5F-4302-A1F7-5DA73B232255}" sibTransId="{29CDB3CA-D620-41D0-9B28-6909E275FEFC}"/>
    <dgm:cxn modelId="{E7170C6F-EC8E-45EA-982E-9C05C6BE08D6}" type="presOf" srcId="{67A9241C-5B79-43F7-B842-369DB3E3032A}" destId="{C73B5D6E-CC44-4ACF-BF48-1FE214138F8A}" srcOrd="0" destOrd="0" presId="urn:microsoft.com/office/officeart/2005/8/layout/pyramid1"/>
    <dgm:cxn modelId="{1A76317C-CFE9-4A13-9C5F-0546F78D9747}" srcId="{E4935B97-D1A7-4EF8-B479-AC8D6E5A6569}" destId="{17CD3E28-1410-4CFB-82D6-746B18A5DF53}" srcOrd="1" destOrd="0" parTransId="{2C3E7007-6D43-4C19-B838-8B142BF51A59}" sibTransId="{043F6A7A-CCF9-49F9-BB9E-3FFEA418299B}"/>
    <dgm:cxn modelId="{0ABA4F7D-ADB2-4DB3-A72D-8AAFC2F66701}" type="presOf" srcId="{9DE42B07-0CC6-4785-BB98-F4BE97BFE0C7}" destId="{BF038F90-2703-42D3-9299-001BB8D7BD34}" srcOrd="0" destOrd="0" presId="urn:microsoft.com/office/officeart/2005/8/layout/pyramid1"/>
    <dgm:cxn modelId="{396CBA8C-AB48-4686-A9E8-B91B0AA1A34E}" type="presOf" srcId="{67A9241C-5B79-43F7-B842-369DB3E3032A}" destId="{BFA9EB1E-B561-4A2B-BF26-A19257E7D1D3}" srcOrd="1" destOrd="0" presId="urn:microsoft.com/office/officeart/2005/8/layout/pyramid1"/>
    <dgm:cxn modelId="{C0CC979A-79C0-4906-96E2-2B09C23C01CD}" type="presOf" srcId="{E4935B97-D1A7-4EF8-B479-AC8D6E5A6569}" destId="{F5643435-339A-4813-A74C-0F93E8ADC0F5}" srcOrd="0" destOrd="0" presId="urn:microsoft.com/office/officeart/2005/8/layout/pyramid1"/>
    <dgm:cxn modelId="{198F3AB1-9824-4144-80E6-8BDCF511EB33}" srcId="{E4935B97-D1A7-4EF8-B479-AC8D6E5A6569}" destId="{67A9241C-5B79-43F7-B842-369DB3E3032A}" srcOrd="2" destOrd="0" parTransId="{F78CB01B-A79A-44B6-AD8E-EB1A3C65FDF0}" sibTransId="{DB78FAC3-95E1-40B5-993C-FC25B275FB7F}"/>
    <dgm:cxn modelId="{2C541CCB-9CC8-431B-8FF2-846CB8628929}" type="presOf" srcId="{17CD3E28-1410-4CFB-82D6-746B18A5DF53}" destId="{18EDAEB1-469C-4C4D-9896-9251ADFF070E}" srcOrd="0" destOrd="0" presId="urn:microsoft.com/office/officeart/2005/8/layout/pyramid1"/>
    <dgm:cxn modelId="{1F56FED1-79B6-435A-87B5-AADEF4C119D1}" type="presOf" srcId="{A2D657D4-71C5-421A-8935-419C8A40B8A8}" destId="{5BB12DFD-6506-425E-8400-8E3ECDB8D7D5}" srcOrd="0" destOrd="0" presId="urn:microsoft.com/office/officeart/2005/8/layout/pyramid1"/>
    <dgm:cxn modelId="{52F646F0-9215-4193-8F0C-FEA16B72964F}" type="presOf" srcId="{A2D657D4-71C5-421A-8935-419C8A40B8A8}" destId="{D5DF2EAD-6A50-49B8-97D8-2E8468F2B587}" srcOrd="1" destOrd="0" presId="urn:microsoft.com/office/officeart/2005/8/layout/pyramid1"/>
    <dgm:cxn modelId="{16B06E10-558D-468D-BB64-4C61D6244FFD}" type="presParOf" srcId="{F5643435-339A-4813-A74C-0F93E8ADC0F5}" destId="{D525C8F0-15CB-4B39-84DA-BB835968F6E1}" srcOrd="0" destOrd="0" presId="urn:microsoft.com/office/officeart/2005/8/layout/pyramid1"/>
    <dgm:cxn modelId="{A46C6E34-1A20-4512-89DA-DE1E380D0523}" type="presParOf" srcId="{D525C8F0-15CB-4B39-84DA-BB835968F6E1}" destId="{BF038F90-2703-42D3-9299-001BB8D7BD34}" srcOrd="0" destOrd="0" presId="urn:microsoft.com/office/officeart/2005/8/layout/pyramid1"/>
    <dgm:cxn modelId="{DD581BCF-E810-46A3-B185-4E1984876C77}" type="presParOf" srcId="{D525C8F0-15CB-4B39-84DA-BB835968F6E1}" destId="{5E976731-C22E-4584-8C1E-602D93B48823}" srcOrd="1" destOrd="0" presId="urn:microsoft.com/office/officeart/2005/8/layout/pyramid1"/>
    <dgm:cxn modelId="{452A2E94-0FFE-4225-B395-3AE612641108}" type="presParOf" srcId="{F5643435-339A-4813-A74C-0F93E8ADC0F5}" destId="{7AD4256F-4301-4A54-B104-7041C6099AB9}" srcOrd="1" destOrd="0" presId="urn:microsoft.com/office/officeart/2005/8/layout/pyramid1"/>
    <dgm:cxn modelId="{18A27D16-79B6-427A-9F98-F0F5A9718B87}" type="presParOf" srcId="{7AD4256F-4301-4A54-B104-7041C6099AB9}" destId="{18EDAEB1-469C-4C4D-9896-9251ADFF070E}" srcOrd="0" destOrd="0" presId="urn:microsoft.com/office/officeart/2005/8/layout/pyramid1"/>
    <dgm:cxn modelId="{89BC9FCF-A60A-4118-A67A-93D8C242E0B0}" type="presParOf" srcId="{7AD4256F-4301-4A54-B104-7041C6099AB9}" destId="{C707DCA4-D0C2-404E-B035-5E66EF4A510F}" srcOrd="1" destOrd="0" presId="urn:microsoft.com/office/officeart/2005/8/layout/pyramid1"/>
    <dgm:cxn modelId="{FF7CF343-A186-44B8-97F5-DBFD586DA450}" type="presParOf" srcId="{F5643435-339A-4813-A74C-0F93E8ADC0F5}" destId="{3FBE8ACA-7167-43CA-8524-F016EDDDD505}" srcOrd="2" destOrd="0" presId="urn:microsoft.com/office/officeart/2005/8/layout/pyramid1"/>
    <dgm:cxn modelId="{7499205A-35C6-412D-842C-446262142A96}" type="presParOf" srcId="{3FBE8ACA-7167-43CA-8524-F016EDDDD505}" destId="{C73B5D6E-CC44-4ACF-BF48-1FE214138F8A}" srcOrd="0" destOrd="0" presId="urn:microsoft.com/office/officeart/2005/8/layout/pyramid1"/>
    <dgm:cxn modelId="{7CCDE3DA-E93C-463A-B6D2-6F8EAF6EF857}" type="presParOf" srcId="{3FBE8ACA-7167-43CA-8524-F016EDDDD505}" destId="{BFA9EB1E-B561-4A2B-BF26-A19257E7D1D3}" srcOrd="1" destOrd="0" presId="urn:microsoft.com/office/officeart/2005/8/layout/pyramid1"/>
    <dgm:cxn modelId="{61DEEC54-A5D4-47E8-8319-B295857B3112}" type="presParOf" srcId="{F5643435-339A-4813-A74C-0F93E8ADC0F5}" destId="{2661D14D-F3FB-4606-A93F-6DB95CF2D089}" srcOrd="3" destOrd="0" presId="urn:microsoft.com/office/officeart/2005/8/layout/pyramid1"/>
    <dgm:cxn modelId="{23AB24A2-ACE8-43CD-AF4A-8F3CFC28CBCB}" type="presParOf" srcId="{2661D14D-F3FB-4606-A93F-6DB95CF2D089}" destId="{5BB12DFD-6506-425E-8400-8E3ECDB8D7D5}" srcOrd="0" destOrd="0" presId="urn:microsoft.com/office/officeart/2005/8/layout/pyramid1"/>
    <dgm:cxn modelId="{0C3F1B89-9123-413C-8683-F4B24458EC32}" type="presParOf" srcId="{2661D14D-F3FB-4606-A93F-6DB95CF2D089}" destId="{D5DF2EAD-6A50-49B8-97D8-2E8468F2B58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935B97-D1A7-4EF8-B479-AC8D6E5A6569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17CD3E28-1410-4CFB-82D6-746B18A5DF53}">
      <dgm:prSet phldrT="[Texte]"/>
      <dgm:spPr>
        <a:solidFill>
          <a:srgbClr val="FFC0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High-risk</a:t>
          </a:r>
          <a:endParaRPr lang="fr-FR" b="1" dirty="0">
            <a:solidFill>
              <a:schemeClr val="bg1"/>
            </a:solidFill>
          </a:endParaRPr>
        </a:p>
      </dgm:t>
    </dgm:pt>
    <dgm:pt modelId="{2C3E7007-6D43-4C19-B838-8B142BF51A59}" type="parTrans" cxnId="{1A76317C-CFE9-4A13-9C5F-0546F78D9747}">
      <dgm:prSet/>
      <dgm:spPr/>
      <dgm:t>
        <a:bodyPr/>
        <a:lstStyle/>
        <a:p>
          <a:endParaRPr lang="fr-FR"/>
        </a:p>
      </dgm:t>
    </dgm:pt>
    <dgm:pt modelId="{043F6A7A-CCF9-49F9-BB9E-3FFEA418299B}" type="sibTrans" cxnId="{1A76317C-CFE9-4A13-9C5F-0546F78D9747}">
      <dgm:prSet/>
      <dgm:spPr/>
      <dgm:t>
        <a:bodyPr/>
        <a:lstStyle/>
        <a:p>
          <a:endParaRPr lang="fr-FR"/>
        </a:p>
      </dgm:t>
    </dgm:pt>
    <dgm:pt modelId="{67A9241C-5B79-43F7-B842-369DB3E3032A}">
      <dgm:prSet phldrT="[Texte]"/>
      <dgm:spPr>
        <a:solidFill>
          <a:schemeClr val="accent6"/>
        </a:solidFill>
      </dgm:spPr>
      <dgm:t>
        <a:bodyPr/>
        <a:lstStyle/>
        <a:p>
          <a:r>
            <a:rPr lang="fr-FR" b="1" dirty="0" err="1">
              <a:solidFill>
                <a:schemeClr val="bg1"/>
              </a:solidFill>
            </a:rPr>
            <a:t>Low-risk</a:t>
          </a:r>
          <a:endParaRPr lang="fr-FR" b="1" dirty="0">
            <a:solidFill>
              <a:schemeClr val="bg1"/>
            </a:solidFill>
          </a:endParaRPr>
        </a:p>
      </dgm:t>
    </dgm:pt>
    <dgm:pt modelId="{F78CB01B-A79A-44B6-AD8E-EB1A3C65FDF0}" type="parTrans" cxnId="{198F3AB1-9824-4144-80E6-8BDCF511EB33}">
      <dgm:prSet/>
      <dgm:spPr/>
      <dgm:t>
        <a:bodyPr/>
        <a:lstStyle/>
        <a:p>
          <a:endParaRPr lang="fr-FR"/>
        </a:p>
      </dgm:t>
    </dgm:pt>
    <dgm:pt modelId="{DB78FAC3-95E1-40B5-993C-FC25B275FB7F}" type="sibTrans" cxnId="{198F3AB1-9824-4144-80E6-8BDCF511EB33}">
      <dgm:prSet/>
      <dgm:spPr/>
      <dgm:t>
        <a:bodyPr/>
        <a:lstStyle/>
        <a:p>
          <a:endParaRPr lang="fr-FR"/>
        </a:p>
      </dgm:t>
    </dgm:pt>
    <dgm:pt modelId="{A2D657D4-71C5-421A-8935-419C8A40B8A8}">
      <dgm:prSet phldrT="[Texte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Minimal-risk</a:t>
          </a:r>
          <a:endParaRPr lang="fr-FR" b="1" dirty="0">
            <a:solidFill>
              <a:schemeClr val="bg1"/>
            </a:solidFill>
          </a:endParaRPr>
        </a:p>
      </dgm:t>
    </dgm:pt>
    <dgm:pt modelId="{34A42193-5F1E-4E7F-9FDA-749A76264BD8}" type="parTrans" cxnId="{3C4D3F16-2745-4CFE-B954-F13A92B5DB9A}">
      <dgm:prSet/>
      <dgm:spPr/>
      <dgm:t>
        <a:bodyPr/>
        <a:lstStyle/>
        <a:p>
          <a:endParaRPr lang="fr-FR"/>
        </a:p>
      </dgm:t>
    </dgm:pt>
    <dgm:pt modelId="{69E5E7BC-4764-4EAE-A1C5-FC011039ABC7}" type="sibTrans" cxnId="{3C4D3F16-2745-4CFE-B954-F13A92B5DB9A}">
      <dgm:prSet/>
      <dgm:spPr/>
      <dgm:t>
        <a:bodyPr/>
        <a:lstStyle/>
        <a:p>
          <a:endParaRPr lang="fr-FR"/>
        </a:p>
      </dgm:t>
    </dgm:pt>
    <dgm:pt modelId="{9DE42B07-0CC6-4785-BB98-F4BE97BFE0C7}">
      <dgm:prSet/>
      <dgm:spPr>
        <a:solidFill>
          <a:srgbClr val="FF0000"/>
        </a:solidFill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Unacceptable risk</a:t>
          </a:r>
          <a:endParaRPr lang="fr-FR" b="1" dirty="0">
            <a:solidFill>
              <a:schemeClr val="bg1"/>
            </a:solidFill>
          </a:endParaRPr>
        </a:p>
      </dgm:t>
    </dgm:pt>
    <dgm:pt modelId="{985B17DB-7C5F-4302-A1F7-5DA73B232255}" type="parTrans" cxnId="{9B4F3858-FB77-466D-871D-D0A11788CCBE}">
      <dgm:prSet/>
      <dgm:spPr/>
      <dgm:t>
        <a:bodyPr/>
        <a:lstStyle/>
        <a:p>
          <a:endParaRPr lang="fr-FR"/>
        </a:p>
      </dgm:t>
    </dgm:pt>
    <dgm:pt modelId="{29CDB3CA-D620-41D0-9B28-6909E275FEFC}" type="sibTrans" cxnId="{9B4F3858-FB77-466D-871D-D0A11788CCBE}">
      <dgm:prSet/>
      <dgm:spPr/>
      <dgm:t>
        <a:bodyPr/>
        <a:lstStyle/>
        <a:p>
          <a:endParaRPr lang="fr-FR"/>
        </a:p>
      </dgm:t>
    </dgm:pt>
    <dgm:pt modelId="{F5643435-339A-4813-A74C-0F93E8ADC0F5}" type="pres">
      <dgm:prSet presAssocID="{E4935B97-D1A7-4EF8-B479-AC8D6E5A6569}" presName="Name0" presStyleCnt="0">
        <dgm:presLayoutVars>
          <dgm:dir/>
          <dgm:animLvl val="lvl"/>
          <dgm:resizeHandles val="exact"/>
        </dgm:presLayoutVars>
      </dgm:prSet>
      <dgm:spPr/>
    </dgm:pt>
    <dgm:pt modelId="{D525C8F0-15CB-4B39-84DA-BB835968F6E1}" type="pres">
      <dgm:prSet presAssocID="{9DE42B07-0CC6-4785-BB98-F4BE97BFE0C7}" presName="Name8" presStyleCnt="0"/>
      <dgm:spPr/>
    </dgm:pt>
    <dgm:pt modelId="{BF038F90-2703-42D3-9299-001BB8D7BD34}" type="pres">
      <dgm:prSet presAssocID="{9DE42B07-0CC6-4785-BB98-F4BE97BFE0C7}" presName="level" presStyleLbl="node1" presStyleIdx="0" presStyleCnt="4">
        <dgm:presLayoutVars>
          <dgm:chMax val="1"/>
          <dgm:bulletEnabled val="1"/>
        </dgm:presLayoutVars>
      </dgm:prSet>
      <dgm:spPr/>
    </dgm:pt>
    <dgm:pt modelId="{5E976731-C22E-4584-8C1E-602D93B48823}" type="pres">
      <dgm:prSet presAssocID="{9DE42B07-0CC6-4785-BB98-F4BE97BFE0C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AD4256F-4301-4A54-B104-7041C6099AB9}" type="pres">
      <dgm:prSet presAssocID="{17CD3E28-1410-4CFB-82D6-746B18A5DF53}" presName="Name8" presStyleCnt="0"/>
      <dgm:spPr/>
    </dgm:pt>
    <dgm:pt modelId="{18EDAEB1-469C-4C4D-9896-9251ADFF070E}" type="pres">
      <dgm:prSet presAssocID="{17CD3E28-1410-4CFB-82D6-746B18A5DF53}" presName="level" presStyleLbl="node1" presStyleIdx="1" presStyleCnt="4">
        <dgm:presLayoutVars>
          <dgm:chMax val="1"/>
          <dgm:bulletEnabled val="1"/>
        </dgm:presLayoutVars>
      </dgm:prSet>
      <dgm:spPr/>
    </dgm:pt>
    <dgm:pt modelId="{C707DCA4-D0C2-404E-B035-5E66EF4A510F}" type="pres">
      <dgm:prSet presAssocID="{17CD3E28-1410-4CFB-82D6-746B18A5DF5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FBE8ACA-7167-43CA-8524-F016EDDDD505}" type="pres">
      <dgm:prSet presAssocID="{67A9241C-5B79-43F7-B842-369DB3E3032A}" presName="Name8" presStyleCnt="0"/>
      <dgm:spPr/>
    </dgm:pt>
    <dgm:pt modelId="{C73B5D6E-CC44-4ACF-BF48-1FE214138F8A}" type="pres">
      <dgm:prSet presAssocID="{67A9241C-5B79-43F7-B842-369DB3E3032A}" presName="level" presStyleLbl="node1" presStyleIdx="2" presStyleCnt="4">
        <dgm:presLayoutVars>
          <dgm:chMax val="1"/>
          <dgm:bulletEnabled val="1"/>
        </dgm:presLayoutVars>
      </dgm:prSet>
      <dgm:spPr/>
    </dgm:pt>
    <dgm:pt modelId="{BFA9EB1E-B561-4A2B-BF26-A19257E7D1D3}" type="pres">
      <dgm:prSet presAssocID="{67A9241C-5B79-43F7-B842-369DB3E3032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61D14D-F3FB-4606-A93F-6DB95CF2D089}" type="pres">
      <dgm:prSet presAssocID="{A2D657D4-71C5-421A-8935-419C8A40B8A8}" presName="Name8" presStyleCnt="0"/>
      <dgm:spPr/>
    </dgm:pt>
    <dgm:pt modelId="{5BB12DFD-6506-425E-8400-8E3ECDB8D7D5}" type="pres">
      <dgm:prSet presAssocID="{A2D657D4-71C5-421A-8935-419C8A40B8A8}" presName="level" presStyleLbl="node1" presStyleIdx="3" presStyleCnt="4">
        <dgm:presLayoutVars>
          <dgm:chMax val="1"/>
          <dgm:bulletEnabled val="1"/>
        </dgm:presLayoutVars>
      </dgm:prSet>
      <dgm:spPr/>
    </dgm:pt>
    <dgm:pt modelId="{D5DF2EAD-6A50-49B8-97D8-2E8468F2B587}" type="pres">
      <dgm:prSet presAssocID="{A2D657D4-71C5-421A-8935-419C8A40B8A8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CE02206-C84B-4516-B75C-E037E4A92820}" type="presOf" srcId="{9DE42B07-0CC6-4785-BB98-F4BE97BFE0C7}" destId="{5E976731-C22E-4584-8C1E-602D93B48823}" srcOrd="1" destOrd="0" presId="urn:microsoft.com/office/officeart/2005/8/layout/pyramid1"/>
    <dgm:cxn modelId="{3C4D3F16-2745-4CFE-B954-F13A92B5DB9A}" srcId="{E4935B97-D1A7-4EF8-B479-AC8D6E5A6569}" destId="{A2D657D4-71C5-421A-8935-419C8A40B8A8}" srcOrd="3" destOrd="0" parTransId="{34A42193-5F1E-4E7F-9FDA-749A76264BD8}" sibTransId="{69E5E7BC-4764-4EAE-A1C5-FC011039ABC7}"/>
    <dgm:cxn modelId="{D7E8EA49-8471-4EFC-95EA-E02FDD635869}" type="presOf" srcId="{17CD3E28-1410-4CFB-82D6-746B18A5DF53}" destId="{C707DCA4-D0C2-404E-B035-5E66EF4A510F}" srcOrd="1" destOrd="0" presId="urn:microsoft.com/office/officeart/2005/8/layout/pyramid1"/>
    <dgm:cxn modelId="{9B4F3858-FB77-466D-871D-D0A11788CCBE}" srcId="{E4935B97-D1A7-4EF8-B479-AC8D6E5A6569}" destId="{9DE42B07-0CC6-4785-BB98-F4BE97BFE0C7}" srcOrd="0" destOrd="0" parTransId="{985B17DB-7C5F-4302-A1F7-5DA73B232255}" sibTransId="{29CDB3CA-D620-41D0-9B28-6909E275FEFC}"/>
    <dgm:cxn modelId="{E7170C6F-EC8E-45EA-982E-9C05C6BE08D6}" type="presOf" srcId="{67A9241C-5B79-43F7-B842-369DB3E3032A}" destId="{C73B5D6E-CC44-4ACF-BF48-1FE214138F8A}" srcOrd="0" destOrd="0" presId="urn:microsoft.com/office/officeart/2005/8/layout/pyramid1"/>
    <dgm:cxn modelId="{1A76317C-CFE9-4A13-9C5F-0546F78D9747}" srcId="{E4935B97-D1A7-4EF8-B479-AC8D6E5A6569}" destId="{17CD3E28-1410-4CFB-82D6-746B18A5DF53}" srcOrd="1" destOrd="0" parTransId="{2C3E7007-6D43-4C19-B838-8B142BF51A59}" sibTransId="{043F6A7A-CCF9-49F9-BB9E-3FFEA418299B}"/>
    <dgm:cxn modelId="{0ABA4F7D-ADB2-4DB3-A72D-8AAFC2F66701}" type="presOf" srcId="{9DE42B07-0CC6-4785-BB98-F4BE97BFE0C7}" destId="{BF038F90-2703-42D3-9299-001BB8D7BD34}" srcOrd="0" destOrd="0" presId="urn:microsoft.com/office/officeart/2005/8/layout/pyramid1"/>
    <dgm:cxn modelId="{396CBA8C-AB48-4686-A9E8-B91B0AA1A34E}" type="presOf" srcId="{67A9241C-5B79-43F7-B842-369DB3E3032A}" destId="{BFA9EB1E-B561-4A2B-BF26-A19257E7D1D3}" srcOrd="1" destOrd="0" presId="urn:microsoft.com/office/officeart/2005/8/layout/pyramid1"/>
    <dgm:cxn modelId="{C0CC979A-79C0-4906-96E2-2B09C23C01CD}" type="presOf" srcId="{E4935B97-D1A7-4EF8-B479-AC8D6E5A6569}" destId="{F5643435-339A-4813-A74C-0F93E8ADC0F5}" srcOrd="0" destOrd="0" presId="urn:microsoft.com/office/officeart/2005/8/layout/pyramid1"/>
    <dgm:cxn modelId="{198F3AB1-9824-4144-80E6-8BDCF511EB33}" srcId="{E4935B97-D1A7-4EF8-B479-AC8D6E5A6569}" destId="{67A9241C-5B79-43F7-B842-369DB3E3032A}" srcOrd="2" destOrd="0" parTransId="{F78CB01B-A79A-44B6-AD8E-EB1A3C65FDF0}" sibTransId="{DB78FAC3-95E1-40B5-993C-FC25B275FB7F}"/>
    <dgm:cxn modelId="{2C541CCB-9CC8-431B-8FF2-846CB8628929}" type="presOf" srcId="{17CD3E28-1410-4CFB-82D6-746B18A5DF53}" destId="{18EDAEB1-469C-4C4D-9896-9251ADFF070E}" srcOrd="0" destOrd="0" presId="urn:microsoft.com/office/officeart/2005/8/layout/pyramid1"/>
    <dgm:cxn modelId="{1F56FED1-79B6-435A-87B5-AADEF4C119D1}" type="presOf" srcId="{A2D657D4-71C5-421A-8935-419C8A40B8A8}" destId="{5BB12DFD-6506-425E-8400-8E3ECDB8D7D5}" srcOrd="0" destOrd="0" presId="urn:microsoft.com/office/officeart/2005/8/layout/pyramid1"/>
    <dgm:cxn modelId="{52F646F0-9215-4193-8F0C-FEA16B72964F}" type="presOf" srcId="{A2D657D4-71C5-421A-8935-419C8A40B8A8}" destId="{D5DF2EAD-6A50-49B8-97D8-2E8468F2B587}" srcOrd="1" destOrd="0" presId="urn:microsoft.com/office/officeart/2005/8/layout/pyramid1"/>
    <dgm:cxn modelId="{16B06E10-558D-468D-BB64-4C61D6244FFD}" type="presParOf" srcId="{F5643435-339A-4813-A74C-0F93E8ADC0F5}" destId="{D525C8F0-15CB-4B39-84DA-BB835968F6E1}" srcOrd="0" destOrd="0" presId="urn:microsoft.com/office/officeart/2005/8/layout/pyramid1"/>
    <dgm:cxn modelId="{A46C6E34-1A20-4512-89DA-DE1E380D0523}" type="presParOf" srcId="{D525C8F0-15CB-4B39-84DA-BB835968F6E1}" destId="{BF038F90-2703-42D3-9299-001BB8D7BD34}" srcOrd="0" destOrd="0" presId="urn:microsoft.com/office/officeart/2005/8/layout/pyramid1"/>
    <dgm:cxn modelId="{DD581BCF-E810-46A3-B185-4E1984876C77}" type="presParOf" srcId="{D525C8F0-15CB-4B39-84DA-BB835968F6E1}" destId="{5E976731-C22E-4584-8C1E-602D93B48823}" srcOrd="1" destOrd="0" presId="urn:microsoft.com/office/officeart/2005/8/layout/pyramid1"/>
    <dgm:cxn modelId="{452A2E94-0FFE-4225-B395-3AE612641108}" type="presParOf" srcId="{F5643435-339A-4813-A74C-0F93E8ADC0F5}" destId="{7AD4256F-4301-4A54-B104-7041C6099AB9}" srcOrd="1" destOrd="0" presId="urn:microsoft.com/office/officeart/2005/8/layout/pyramid1"/>
    <dgm:cxn modelId="{18A27D16-79B6-427A-9F98-F0F5A9718B87}" type="presParOf" srcId="{7AD4256F-4301-4A54-B104-7041C6099AB9}" destId="{18EDAEB1-469C-4C4D-9896-9251ADFF070E}" srcOrd="0" destOrd="0" presId="urn:microsoft.com/office/officeart/2005/8/layout/pyramid1"/>
    <dgm:cxn modelId="{89BC9FCF-A60A-4118-A67A-93D8C242E0B0}" type="presParOf" srcId="{7AD4256F-4301-4A54-B104-7041C6099AB9}" destId="{C707DCA4-D0C2-404E-B035-5E66EF4A510F}" srcOrd="1" destOrd="0" presId="urn:microsoft.com/office/officeart/2005/8/layout/pyramid1"/>
    <dgm:cxn modelId="{FF7CF343-A186-44B8-97F5-DBFD586DA450}" type="presParOf" srcId="{F5643435-339A-4813-A74C-0F93E8ADC0F5}" destId="{3FBE8ACA-7167-43CA-8524-F016EDDDD505}" srcOrd="2" destOrd="0" presId="urn:microsoft.com/office/officeart/2005/8/layout/pyramid1"/>
    <dgm:cxn modelId="{7499205A-35C6-412D-842C-446262142A96}" type="presParOf" srcId="{3FBE8ACA-7167-43CA-8524-F016EDDDD505}" destId="{C73B5D6E-CC44-4ACF-BF48-1FE214138F8A}" srcOrd="0" destOrd="0" presId="urn:microsoft.com/office/officeart/2005/8/layout/pyramid1"/>
    <dgm:cxn modelId="{7CCDE3DA-E93C-463A-B6D2-6F8EAF6EF857}" type="presParOf" srcId="{3FBE8ACA-7167-43CA-8524-F016EDDDD505}" destId="{BFA9EB1E-B561-4A2B-BF26-A19257E7D1D3}" srcOrd="1" destOrd="0" presId="urn:microsoft.com/office/officeart/2005/8/layout/pyramid1"/>
    <dgm:cxn modelId="{61DEEC54-A5D4-47E8-8319-B295857B3112}" type="presParOf" srcId="{F5643435-339A-4813-A74C-0F93E8ADC0F5}" destId="{2661D14D-F3FB-4606-A93F-6DB95CF2D089}" srcOrd="3" destOrd="0" presId="urn:microsoft.com/office/officeart/2005/8/layout/pyramid1"/>
    <dgm:cxn modelId="{23AB24A2-ACE8-43CD-AF4A-8F3CFC28CBCB}" type="presParOf" srcId="{2661D14D-F3FB-4606-A93F-6DB95CF2D089}" destId="{5BB12DFD-6506-425E-8400-8E3ECDB8D7D5}" srcOrd="0" destOrd="0" presId="urn:microsoft.com/office/officeart/2005/8/layout/pyramid1"/>
    <dgm:cxn modelId="{0C3F1B89-9123-413C-8683-F4B24458EC32}" type="presParOf" srcId="{2661D14D-F3FB-4606-A93F-6DB95CF2D089}" destId="{D5DF2EAD-6A50-49B8-97D8-2E8468F2B58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38F90-2703-42D3-9299-001BB8D7BD34}">
      <dsp:nvSpPr>
        <dsp:cNvPr id="0" name=""/>
        <dsp:cNvSpPr/>
      </dsp:nvSpPr>
      <dsp:spPr>
        <a:xfrm>
          <a:off x="1669826" y="0"/>
          <a:ext cx="1113217" cy="957436"/>
        </a:xfrm>
        <a:prstGeom prst="trapezoid">
          <a:avLst>
            <a:gd name="adj" fmla="val 58135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Unacceptable 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669826" y="0"/>
        <a:ext cx="1113217" cy="957436"/>
      </dsp:txXfrm>
    </dsp:sp>
    <dsp:sp modelId="{18EDAEB1-469C-4C4D-9896-9251ADFF070E}">
      <dsp:nvSpPr>
        <dsp:cNvPr id="0" name=""/>
        <dsp:cNvSpPr/>
      </dsp:nvSpPr>
      <dsp:spPr>
        <a:xfrm>
          <a:off x="1113217" y="957436"/>
          <a:ext cx="2226435" cy="957436"/>
        </a:xfrm>
        <a:prstGeom prst="trapezoid">
          <a:avLst>
            <a:gd name="adj" fmla="val 581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High-risk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502843" y="957436"/>
        <a:ext cx="1447183" cy="957436"/>
      </dsp:txXfrm>
    </dsp:sp>
    <dsp:sp modelId="{C73B5D6E-CC44-4ACF-BF48-1FE214138F8A}">
      <dsp:nvSpPr>
        <dsp:cNvPr id="0" name=""/>
        <dsp:cNvSpPr/>
      </dsp:nvSpPr>
      <dsp:spPr>
        <a:xfrm>
          <a:off x="556608" y="1914873"/>
          <a:ext cx="3339653" cy="957436"/>
        </a:xfrm>
        <a:prstGeom prst="trapezoid">
          <a:avLst>
            <a:gd name="adj" fmla="val 58135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 err="1">
              <a:solidFill>
                <a:schemeClr val="bg1"/>
              </a:solidFill>
            </a:rPr>
            <a:t>Low-risk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141048" y="1914873"/>
        <a:ext cx="2170774" cy="957436"/>
      </dsp:txXfrm>
    </dsp:sp>
    <dsp:sp modelId="{5BB12DFD-6506-425E-8400-8E3ECDB8D7D5}">
      <dsp:nvSpPr>
        <dsp:cNvPr id="0" name=""/>
        <dsp:cNvSpPr/>
      </dsp:nvSpPr>
      <dsp:spPr>
        <a:xfrm>
          <a:off x="0" y="2872310"/>
          <a:ext cx="4452870" cy="957436"/>
        </a:xfrm>
        <a:prstGeom prst="trapezoid">
          <a:avLst>
            <a:gd name="adj" fmla="val 58135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Minimal-risk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779252" y="2872310"/>
        <a:ext cx="2894366" cy="957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38F90-2703-42D3-9299-001BB8D7BD34}">
      <dsp:nvSpPr>
        <dsp:cNvPr id="0" name=""/>
        <dsp:cNvSpPr/>
      </dsp:nvSpPr>
      <dsp:spPr>
        <a:xfrm>
          <a:off x="1669826" y="0"/>
          <a:ext cx="1113217" cy="957436"/>
        </a:xfrm>
        <a:prstGeom prst="trapezoid">
          <a:avLst>
            <a:gd name="adj" fmla="val 58135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Unacceptable 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669826" y="0"/>
        <a:ext cx="1113217" cy="957436"/>
      </dsp:txXfrm>
    </dsp:sp>
    <dsp:sp modelId="{18EDAEB1-469C-4C4D-9896-9251ADFF070E}">
      <dsp:nvSpPr>
        <dsp:cNvPr id="0" name=""/>
        <dsp:cNvSpPr/>
      </dsp:nvSpPr>
      <dsp:spPr>
        <a:xfrm>
          <a:off x="1113217" y="957436"/>
          <a:ext cx="2226435" cy="957436"/>
        </a:xfrm>
        <a:prstGeom prst="trapezoid">
          <a:avLst>
            <a:gd name="adj" fmla="val 58135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High-risk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502843" y="957436"/>
        <a:ext cx="1447183" cy="957436"/>
      </dsp:txXfrm>
    </dsp:sp>
    <dsp:sp modelId="{C73B5D6E-CC44-4ACF-BF48-1FE214138F8A}">
      <dsp:nvSpPr>
        <dsp:cNvPr id="0" name=""/>
        <dsp:cNvSpPr/>
      </dsp:nvSpPr>
      <dsp:spPr>
        <a:xfrm>
          <a:off x="556608" y="1914873"/>
          <a:ext cx="3339653" cy="957436"/>
        </a:xfrm>
        <a:prstGeom prst="trapezoid">
          <a:avLst>
            <a:gd name="adj" fmla="val 58135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 err="1">
              <a:solidFill>
                <a:schemeClr val="bg1"/>
              </a:solidFill>
            </a:rPr>
            <a:t>Low-risk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1141048" y="1914873"/>
        <a:ext cx="2170774" cy="957436"/>
      </dsp:txXfrm>
    </dsp:sp>
    <dsp:sp modelId="{5BB12DFD-6506-425E-8400-8E3ECDB8D7D5}">
      <dsp:nvSpPr>
        <dsp:cNvPr id="0" name=""/>
        <dsp:cNvSpPr/>
      </dsp:nvSpPr>
      <dsp:spPr>
        <a:xfrm>
          <a:off x="0" y="2872310"/>
          <a:ext cx="4452870" cy="957436"/>
        </a:xfrm>
        <a:prstGeom prst="trapezoid">
          <a:avLst>
            <a:gd name="adj" fmla="val 58135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Minimal-risk</a:t>
          </a:r>
          <a:endParaRPr lang="fr-FR" sz="1200" b="1" kern="1200" dirty="0">
            <a:solidFill>
              <a:schemeClr val="bg1"/>
            </a:solidFill>
          </a:endParaRPr>
        </a:p>
      </dsp:txBody>
      <dsp:txXfrm>
        <a:off x="779252" y="2872310"/>
        <a:ext cx="2894366" cy="957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0B8B-A43C-4501-A8F8-B4C33AB27A87}" type="datetimeFigureOut">
              <a:rPr lang="fr-FR" smtClean="0"/>
              <a:t>24/11/2024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C62A-4C26-488A-BEDC-E10BF4CFC8D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126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AFD25B-F017-4933-BBC0-A4D25F26A4BD}" type="datetimeFigureOut">
              <a:rPr lang="en-US" smtClean="0"/>
              <a:t>11/24/24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50B1E-F010-4695-B8B2-0B3C30146203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9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2178D-5A7F-44CF-B6DE-8CDAF96379F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5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6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8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47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02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550B1E-F010-4695-B8B2-0B3C301462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- Gro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302050" y="4781016"/>
            <a:ext cx="3112790" cy="203678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1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9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_Diapositive de titre - Security (Air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Diapositive de titr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9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>
              <a:solidFill>
                <a:srgbClr val="5DBFD4"/>
              </a:solidFill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4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er 49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51" name="Forme libre 50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52" name="Forme libre 51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6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740166" y="1196859"/>
            <a:ext cx="3993826" cy="2817677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</a:t>
            </a:r>
            <a:br>
              <a:rPr lang="fr-FR" noProof="0" dirty="0"/>
            </a:br>
            <a:r>
              <a:rPr lang="fr-FR" noProof="0" dirty="0"/>
              <a:t>réservé ou cliquer sur l'icône pour l'ajouter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4363409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68275" indent="-168275"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54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  <a:endParaRPr lang="en-GB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898598" y="1229181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898598" y="3396031"/>
            <a:ext cx="2916868" cy="11188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96543"/>
            <a:ext cx="5491373" cy="38183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7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227132" y="1439420"/>
            <a:ext cx="2916868" cy="205787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6227132" y="3554187"/>
            <a:ext cx="2916868" cy="960664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1"/>
            <a:ext cx="5491373" cy="3848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grpSp>
        <p:nvGrpSpPr>
          <p:cNvPr id="28" name="Grouper 27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9" name="Forme libre 28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0" name="Forme libre 29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4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9" name="Grouper 28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30" name="Forme libre 29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31" name="Forme libre 30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1950" y="3396030"/>
            <a:ext cx="3313517" cy="1234967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et modifiez le titre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4934169" y="865130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6904737" y="1914673"/>
            <a:ext cx="1913083" cy="134969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4552718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</a:t>
            </a:r>
            <a:br>
              <a:rPr lang="fr-FR" noProof="0" dirty="0"/>
            </a:br>
            <a:r>
              <a:rPr lang="fr-FR" noProof="0" dirty="0"/>
              <a:t>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45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8D83604-B191-A644-942F-6FA49884D2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079796" y="695325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5B1094EA-38B3-6F41-ADEE-8524CBE85E3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7079796" y="1977189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8AC8D42-C402-E948-A946-DAB1F3061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7079796" y="3259053"/>
            <a:ext cx="1735593" cy="1224476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</a:t>
            </a:r>
            <a:br>
              <a:rPr lang="fr-FR" noProof="0" dirty="0"/>
            </a:br>
            <a:r>
              <a:rPr lang="fr-FR" noProof="0" dirty="0"/>
              <a:t>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46548D4E-778F-3543-B3CE-80726C4141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09838" y="1964218"/>
            <a:ext cx="1502469" cy="2550633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2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</a:t>
            </a:r>
            <a:br>
              <a:rPr lang="fr-FR" noProof="0" dirty="0"/>
            </a:br>
            <a:r>
              <a:rPr lang="fr-FR" noProof="0" dirty="0"/>
              <a:t>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41810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_Titre et contenu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FE10B83-C4BE-A544-854C-AC7DED98FD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5501950" y="-9526"/>
            <a:ext cx="3647433" cy="5153026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lIns="432000" anchor="ctr" anchorCtr="0"/>
          <a:lstStyle>
            <a:lvl1pPr marL="0" marR="0" indent="0" algn="ctr" defTabSz="3429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accent2"/>
              </a:buClr>
              <a:buSzPct val="90000"/>
              <a:buFontTx/>
              <a:buNone/>
              <a:tabLst>
                <a:tab pos="739379" algn="l"/>
              </a:tabLst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31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_Titre et contenu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1350" noProof="0" dirty="0"/>
          </a:p>
        </p:txBody>
      </p:sp>
      <p:grpSp>
        <p:nvGrpSpPr>
          <p:cNvPr id="25" name="Grouper 24"/>
          <p:cNvGrpSpPr/>
          <p:nvPr userDrawn="1"/>
        </p:nvGrpSpPr>
        <p:grpSpPr>
          <a:xfrm>
            <a:off x="5021581" y="-20538"/>
            <a:ext cx="1875985" cy="5164038"/>
            <a:chOff x="5021580" y="4728"/>
            <a:chExt cx="1875985" cy="6853272"/>
          </a:xfrm>
        </p:grpSpPr>
        <p:sp>
          <p:nvSpPr>
            <p:cNvPr id="26" name="Forme libre 25"/>
            <p:cNvSpPr/>
            <p:nvPr userDrawn="1"/>
          </p:nvSpPr>
          <p:spPr>
            <a:xfrm>
              <a:off x="5021580" y="4728"/>
              <a:ext cx="747600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30041" h="6842688">
                  <a:moveTo>
                    <a:pt x="1061726" y="6842688"/>
                  </a:moveTo>
                  <a:cubicBezTo>
                    <a:pt x="348702" y="5778927"/>
                    <a:pt x="-94305" y="4695719"/>
                    <a:pt x="17083" y="3416535"/>
                  </a:cubicBezTo>
                  <a:cubicBezTo>
                    <a:pt x="128471" y="2137351"/>
                    <a:pt x="944138" y="717949"/>
                    <a:pt x="1730041" y="0"/>
                  </a:cubicBezTo>
                </a:path>
              </a:pathLst>
            </a:custGeom>
            <a:noFill/>
            <a:ln w="63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  <p:sp>
          <p:nvSpPr>
            <p:cNvPr id="27" name="Forme libre 26"/>
            <p:cNvSpPr/>
            <p:nvPr userDrawn="1"/>
          </p:nvSpPr>
          <p:spPr>
            <a:xfrm>
              <a:off x="5422699" y="4728"/>
              <a:ext cx="1474866" cy="6853272"/>
            </a:xfrm>
            <a:custGeom>
              <a:avLst/>
              <a:gdLst>
                <a:gd name="connsiteX0" fmla="*/ 751243 w 1897137"/>
                <a:gd name="connsiteY0" fmla="*/ 6852213 h 6852213"/>
                <a:gd name="connsiteX1" fmla="*/ 45187 w 1897137"/>
                <a:gd name="connsiteY1" fmla="*/ 3252486 h 6852213"/>
                <a:gd name="connsiteX2" fmla="*/ 1897137 w 1897137"/>
                <a:gd name="connsiteY2" fmla="*/ 0 h 6852213"/>
                <a:gd name="connsiteX0" fmla="*/ 1271740 w 1859234"/>
                <a:gd name="connsiteY0" fmla="*/ 6833163 h 6833163"/>
                <a:gd name="connsiteX1" fmla="*/ 7284 w 1859234"/>
                <a:gd name="connsiteY1" fmla="*/ 3252486 h 6833163"/>
                <a:gd name="connsiteX2" fmla="*/ 1859234 w 1859234"/>
                <a:gd name="connsiteY2" fmla="*/ 0 h 6833163"/>
                <a:gd name="connsiteX0" fmla="*/ 1273830 w 1861324"/>
                <a:gd name="connsiteY0" fmla="*/ 6833163 h 6833163"/>
                <a:gd name="connsiteX1" fmla="*/ 9374 w 1861324"/>
                <a:gd name="connsiteY1" fmla="*/ 3252486 h 6833163"/>
                <a:gd name="connsiteX2" fmla="*/ 1861324 w 1861324"/>
                <a:gd name="connsiteY2" fmla="*/ 0 h 6833163"/>
                <a:gd name="connsiteX0" fmla="*/ 1143473 w 1730967"/>
                <a:gd name="connsiteY0" fmla="*/ 6833163 h 6833163"/>
                <a:gd name="connsiteX1" fmla="*/ 11270 w 1730967"/>
                <a:gd name="connsiteY1" fmla="*/ 3255661 h 6833163"/>
                <a:gd name="connsiteX2" fmla="*/ 1730967 w 1730967"/>
                <a:gd name="connsiteY2" fmla="*/ 0 h 6833163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146245 w 1814560"/>
                <a:gd name="connsiteY0" fmla="*/ 6842688 h 6842688"/>
                <a:gd name="connsiteX1" fmla="*/ 14042 w 1814560"/>
                <a:gd name="connsiteY1" fmla="*/ 3265186 h 6842688"/>
                <a:gd name="connsiteX2" fmla="*/ 1814560 w 1814560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54300 w 1722615"/>
                <a:gd name="connsiteY0" fmla="*/ 6842688 h 6842688"/>
                <a:gd name="connsiteX1" fmla="*/ 9657 w 1722615"/>
                <a:gd name="connsiteY1" fmla="*/ 3416535 h 6842688"/>
                <a:gd name="connsiteX2" fmla="*/ 1722615 w 1722615"/>
                <a:gd name="connsiteY2" fmla="*/ 0 h 6842688"/>
                <a:gd name="connsiteX0" fmla="*/ 1060731 w 1729046"/>
                <a:gd name="connsiteY0" fmla="*/ 6842688 h 6842688"/>
                <a:gd name="connsiteX1" fmla="*/ 16088 w 1729046"/>
                <a:gd name="connsiteY1" fmla="*/ 3416535 h 6842688"/>
                <a:gd name="connsiteX2" fmla="*/ 1729046 w 1729046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061726 w 1730041"/>
                <a:gd name="connsiteY0" fmla="*/ 6842688 h 6842688"/>
                <a:gd name="connsiteX1" fmla="*/ 17083 w 1730041"/>
                <a:gd name="connsiteY1" fmla="*/ 3416535 h 6842688"/>
                <a:gd name="connsiteX2" fmla="*/ 1730041 w 1730041"/>
                <a:gd name="connsiteY2" fmla="*/ 0 h 6842688"/>
                <a:gd name="connsiteX0" fmla="*/ 1201583 w 4272315"/>
                <a:gd name="connsiteY0" fmla="*/ 6842688 h 6842688"/>
                <a:gd name="connsiteX1" fmla="*/ 156940 w 4272315"/>
                <a:gd name="connsiteY1" fmla="*/ 3416535 h 6842688"/>
                <a:gd name="connsiteX2" fmla="*/ 4272315 w 4272315"/>
                <a:gd name="connsiteY2" fmla="*/ 0 h 6842688"/>
                <a:gd name="connsiteX0" fmla="*/ 420880 w 3491612"/>
                <a:gd name="connsiteY0" fmla="*/ 6842688 h 6842688"/>
                <a:gd name="connsiteX1" fmla="*/ 521761 w 3491612"/>
                <a:gd name="connsiteY1" fmla="*/ 3196869 h 6842688"/>
                <a:gd name="connsiteX2" fmla="*/ 3491612 w 3491612"/>
                <a:gd name="connsiteY2" fmla="*/ 0 h 6842688"/>
                <a:gd name="connsiteX0" fmla="*/ 383391 w 3454123"/>
                <a:gd name="connsiteY0" fmla="*/ 6842688 h 6842688"/>
                <a:gd name="connsiteX1" fmla="*/ 484272 w 3454123"/>
                <a:gd name="connsiteY1" fmla="*/ 3196869 h 6842688"/>
                <a:gd name="connsiteX2" fmla="*/ 3454123 w 3454123"/>
                <a:gd name="connsiteY2" fmla="*/ 0 h 6842688"/>
                <a:gd name="connsiteX0" fmla="*/ 294195 w 3364927"/>
                <a:gd name="connsiteY0" fmla="*/ 6842688 h 6842688"/>
                <a:gd name="connsiteX1" fmla="*/ 395076 w 3364927"/>
                <a:gd name="connsiteY1" fmla="*/ 3196869 h 6842688"/>
                <a:gd name="connsiteX2" fmla="*/ 3364927 w 3364927"/>
                <a:gd name="connsiteY2" fmla="*/ 0 h 6842688"/>
                <a:gd name="connsiteX0" fmla="*/ 313955 w 3384687"/>
                <a:gd name="connsiteY0" fmla="*/ 6842688 h 6842688"/>
                <a:gd name="connsiteX1" fmla="*/ 414836 w 3384687"/>
                <a:gd name="connsiteY1" fmla="*/ 3196869 h 6842688"/>
                <a:gd name="connsiteX2" fmla="*/ 3384687 w 3384687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19074 w 3389806"/>
                <a:gd name="connsiteY0" fmla="*/ 6842688 h 6842688"/>
                <a:gd name="connsiteX1" fmla="*/ 419955 w 3389806"/>
                <a:gd name="connsiteY1" fmla="*/ 3196869 h 6842688"/>
                <a:gd name="connsiteX2" fmla="*/ 3389806 w 3389806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34826 w 3405558"/>
                <a:gd name="connsiteY0" fmla="*/ 6842688 h 6842688"/>
                <a:gd name="connsiteX1" fmla="*/ 435707 w 3405558"/>
                <a:gd name="connsiteY1" fmla="*/ 3196869 h 6842688"/>
                <a:gd name="connsiteX2" fmla="*/ 3405558 w 3405558"/>
                <a:gd name="connsiteY2" fmla="*/ 0 h 6842688"/>
                <a:gd name="connsiteX0" fmla="*/ 342294 w 3413026"/>
                <a:gd name="connsiteY0" fmla="*/ 6842688 h 6842688"/>
                <a:gd name="connsiteX1" fmla="*/ 443175 w 3413026"/>
                <a:gd name="connsiteY1" fmla="*/ 3196869 h 6842688"/>
                <a:gd name="connsiteX2" fmla="*/ 3413026 w 3413026"/>
                <a:gd name="connsiteY2" fmla="*/ 0 h 68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13026" h="6842688">
                  <a:moveTo>
                    <a:pt x="342294" y="6842688"/>
                  </a:moveTo>
                  <a:cubicBezTo>
                    <a:pt x="-163901" y="5710282"/>
                    <a:pt x="-90656" y="4481474"/>
                    <a:pt x="443175" y="3196869"/>
                  </a:cubicBezTo>
                  <a:cubicBezTo>
                    <a:pt x="977006" y="1912264"/>
                    <a:pt x="2180317" y="803543"/>
                    <a:pt x="3413026" y="0"/>
                  </a:cubicBezTo>
                </a:path>
              </a:pathLst>
            </a:cu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noProof="0" dirty="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66765" y="666750"/>
            <a:ext cx="5235184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fr-FR" noProof="0" dirty="0"/>
              <a:t>Cliquez pour modifier les styles du texte </a:t>
            </a:r>
            <a:br>
              <a:rPr lang="fr-FR" noProof="0" dirty="0"/>
            </a:br>
            <a:r>
              <a:rPr lang="fr-FR" noProof="0" dirty="0"/>
              <a:t>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5509837" y="666751"/>
            <a:ext cx="3431610" cy="3848100"/>
          </a:xfrm>
        </p:spPr>
        <p:txBody>
          <a:bodyPr anchor="ctr" anchorCtr="0"/>
          <a:lstStyle>
            <a:lvl1pPr marL="0" indent="0" algn="r">
              <a:buFontTx/>
              <a:buNone/>
              <a:defRPr sz="1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Cliquez pour modifier les </a:t>
            </a:r>
            <a:br>
              <a:rPr lang="fr-FR" noProof="0" dirty="0"/>
            </a:br>
            <a:r>
              <a:rPr lang="fr-FR" noProof="0" dirty="0"/>
              <a:t>styles du texte du masque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2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.8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57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8200" y="666751"/>
            <a:ext cx="4038600" cy="3848100"/>
          </a:xfrm>
        </p:spPr>
        <p:txBody>
          <a:bodyPr/>
          <a:lstStyle>
            <a:lvl1pPr>
              <a:defRPr sz="1600">
                <a:solidFill>
                  <a:schemeClr val="bg2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491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676999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-1" y="0"/>
            <a:ext cx="7559505" cy="1344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344553"/>
            <a:ext cx="4918023" cy="866897"/>
          </a:xfrm>
        </p:spPr>
        <p:txBody>
          <a:bodyPr/>
          <a:lstStyle>
            <a:lvl1pPr algn="l"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 modifiez le titre</a:t>
            </a:r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r-FR" sz="1350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019650"/>
            <a:ext cx="4918023" cy="215444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cap="none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 des sous-titres du masque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302050" y="2502958"/>
            <a:ext cx="4918022" cy="1751542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400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fr-FR" noProof="0" dirty="0"/>
              <a:t>Cliquez pour modifier les styles du texte du masque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5501950" y="-9525"/>
            <a:ext cx="3647433" cy="5178425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fr-FR" noProof="0" dirty="0"/>
              <a:t>Faire glisser l'image vers l'espace réservé ou cliquer sur l'icône pour l'ajouter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200847" y="1636017"/>
            <a:ext cx="96122" cy="307777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3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038E8862-E0FA-EE49-90AB-9A9CC46BF305}"/>
              </a:ext>
            </a:extLst>
          </p:cNvPr>
          <p:cNvGrpSpPr/>
          <p:nvPr userDrawn="1"/>
        </p:nvGrpSpPr>
        <p:grpSpPr>
          <a:xfrm>
            <a:off x="0" y="-51309"/>
            <a:ext cx="9144000" cy="5194810"/>
            <a:chOff x="0" y="-51309"/>
            <a:chExt cx="9144000" cy="51948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8AD02F4-A407-424E-8CDE-0E2720E3657B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739A91-A232-2A4F-AFA9-A622D368E153}"/>
                </a:ext>
              </a:extLst>
            </p:cNvPr>
            <p:cNvSpPr/>
            <p:nvPr userDrawn="1"/>
          </p:nvSpPr>
          <p:spPr>
            <a:xfrm>
              <a:off x="0" y="0"/>
              <a:ext cx="9144000" cy="5143500"/>
            </a:xfrm>
            <a:prstGeom prst="rect">
              <a:avLst/>
            </a:prstGeom>
            <a:gradFill flip="none" rotWithShape="1">
              <a:gsLst>
                <a:gs pos="10000">
                  <a:srgbClr val="080F1B"/>
                </a:gs>
                <a:gs pos="100000">
                  <a:schemeClr val="tx2">
                    <a:alpha val="5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 sz="1800" dirty="0"/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82D73D24-00B1-D44E-A337-C798C9E7D9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46295" y="-51309"/>
              <a:ext cx="4497410" cy="5194810"/>
            </a:xfrm>
            <a:prstGeom prst="rect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7"/>
            <a:ext cx="1529406" cy="573527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24140A0-867D-EC48-9A7B-C371F3E9D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65" y="193273"/>
            <a:ext cx="8674683" cy="401648"/>
          </a:xfrm>
        </p:spPr>
        <p:txBody>
          <a:bodyPr anchor="t" anchorCtr="0">
            <a:spAutoFit/>
          </a:bodyPr>
          <a:lstStyle>
            <a:lvl1pPr marL="0" marR="0" indent="0" algn="ctr" defTabSz="3428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Click to </a:t>
            </a:r>
            <a:r>
              <a:rPr lang="fr-FR" dirty="0" err="1"/>
              <a:t>edit</a:t>
            </a:r>
            <a:r>
              <a:rPr lang="fr-FR" dirty="0"/>
              <a:t> Master </a:t>
            </a:r>
            <a:r>
              <a:rPr lang="fr-FR" dirty="0" err="1"/>
              <a:t>title</a:t>
            </a:r>
            <a:r>
              <a:rPr lang="fr-FR" dirty="0"/>
              <a:t> style</a:t>
            </a:r>
          </a:p>
        </p:txBody>
      </p:sp>
      <p:sp>
        <p:nvSpPr>
          <p:cNvPr id="9" name="ZoneTexte 11">
            <a:extLst>
              <a:ext uri="{FF2B5EF4-FFF2-40B4-BE49-F238E27FC236}">
                <a16:creationId xmlns:a16="http://schemas.microsoft.com/office/drawing/2014/main" id="{5CEB02BE-05A9-5F49-BE37-60E1B4364C4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B129A54A-28A3-804F-A936-A8C4BA877B82}"/>
              </a:ext>
            </a:extLst>
          </p:cNvPr>
          <p:cNvSpPr txBox="1">
            <a:spLocks/>
          </p:cNvSpPr>
          <p:nvPr userDrawn="1"/>
        </p:nvSpPr>
        <p:spPr>
          <a:xfrm>
            <a:off x="133237" y="4802829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smtClean="0">
                <a:solidFill>
                  <a:schemeClr val="bg1"/>
                </a:solidFill>
              </a:rPr>
              <a:pPr algn="l"/>
              <a:t>‹N°›</a:t>
            </a:fld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4E8AD4-6CEB-F94F-91B1-32BAEEBAC7A2}"/>
              </a:ext>
            </a:extLst>
          </p:cNvPr>
          <p:cNvSpPr/>
          <p:nvPr userDrawn="1"/>
        </p:nvSpPr>
        <p:spPr>
          <a:xfrm>
            <a:off x="4095309" y="1"/>
            <a:ext cx="953384" cy="75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94" y="4510937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78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4" name="Image 3" descr="Une image contenant sombre&#10;&#10;Description générée automatiquement">
            <a:extLst>
              <a:ext uri="{FF2B5EF4-FFF2-40B4-BE49-F238E27FC236}">
                <a16:creationId xmlns:a16="http://schemas.microsoft.com/office/drawing/2014/main" id="{C9882A99-377A-784A-B3DB-B7A120517E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1470" y="1590542"/>
            <a:ext cx="4462530" cy="238259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4890"/>
            <a:ext cx="1332411" cy="6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6C5D-0AEA-46EA-A15D-D0C8135FAE7D}" type="datetimeFigureOut">
              <a:rPr lang="en-GB" smtClean="0"/>
              <a:t>24/11/2024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9DB-0AC6-4FD1-9AC3-0D01917A7677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8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CREATIVE\SIX\2020\PCS7318 - Cybels Project\Working Folder\6. PowerPoint Toolkit\Links\Title Background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9" y="264583"/>
            <a:ext cx="1693334" cy="203200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ctrTitle" hasCustomPrompt="1"/>
          </p:nvPr>
        </p:nvSpPr>
        <p:spPr>
          <a:xfrm>
            <a:off x="302050" y="1515215"/>
            <a:ext cx="4418118" cy="1284077"/>
          </a:xfrm>
          <a:prstGeom prst="rect">
            <a:avLst/>
          </a:prstGeom>
        </p:spPr>
        <p:txBody>
          <a:bodyPr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2839792"/>
            <a:ext cx="4418119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11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</p:spTree>
    <p:extLst>
      <p:ext uri="{BB962C8B-B14F-4D97-AF65-F5344CB8AC3E}">
        <p14:creationId xmlns:p14="http://schemas.microsoft.com/office/powerpoint/2010/main" val="166007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lide Title - Digital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D66E41-57C3-FB46-920C-6E57065405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B7EC89-620A-4D49-AFD8-E2DFEBC5D8C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0000">
                <a:srgbClr val="080F1B"/>
              </a:gs>
              <a:gs pos="100000">
                <a:schemeClr val="tx2">
                  <a:alpha val="55000"/>
                </a:schemeClr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197" y="70272"/>
            <a:ext cx="1946205" cy="72982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706CBFB-68B0-CF4D-A58C-5D4D7C258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6296" y="-51309"/>
            <a:ext cx="4497410" cy="5194810"/>
          </a:xfrm>
          <a:prstGeom prst="rect">
            <a:avLst/>
          </a:prstGeom>
        </p:spPr>
      </p:pic>
      <p:sp>
        <p:nvSpPr>
          <p:cNvPr id="10" name="ZoneTexte 11"/>
          <p:cNvSpPr txBox="1">
            <a:spLocks noChangeArrowheads="1"/>
          </p:cNvSpPr>
          <p:nvPr userDrawn="1"/>
        </p:nvSpPr>
        <p:spPr bwMode="auto">
          <a:xfrm>
            <a:off x="3968751" y="4764093"/>
            <a:ext cx="1206500" cy="170368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 tIns="468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defRPr/>
            </a:pPr>
            <a:r>
              <a:rPr lang="en-GB" sz="500" dirty="0">
                <a:solidFill>
                  <a:srgbClr val="FFFFFF"/>
                </a:solidFill>
                <a:latin typeface="Arial" charset="0"/>
              </a:rPr>
              <a:t>OPEN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 rotWithShape="1">
          <a:blip r:embed="rId6"/>
          <a:srcRect l="46193" t="23181" r="15395" b="2887"/>
          <a:stretch/>
        </p:blipFill>
        <p:spPr>
          <a:xfrm>
            <a:off x="4161184" y="16863"/>
            <a:ext cx="4975941" cy="5126637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 userDrawn="1">
            <p:ph type="ctrTitle" hasCustomPrompt="1"/>
          </p:nvPr>
        </p:nvSpPr>
        <p:spPr>
          <a:xfrm>
            <a:off x="302050" y="1904058"/>
            <a:ext cx="4961465" cy="1284077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GB" noProof="0" dirty="0"/>
              <a:t>Click to edit Master</a:t>
            </a:r>
            <a:br>
              <a:rPr lang="en-GB" noProof="0" dirty="0"/>
            </a:br>
            <a:r>
              <a:rPr lang="en-GB" noProof="0" dirty="0"/>
              <a:t>title style</a:t>
            </a:r>
          </a:p>
        </p:txBody>
      </p:sp>
      <p:sp>
        <p:nvSpPr>
          <p:cNvPr id="13" name="Sous-titr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02049" y="3295827"/>
            <a:ext cx="4961466" cy="307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1" cap="none" baseline="0">
                <a:solidFill>
                  <a:schemeClr val="bg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9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/>
          <a:p>
            <a:r>
              <a:rPr lang="en-GB" noProof="0" dirty="0"/>
              <a:t>Click to edit Master text styles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63792" y="666750"/>
            <a:ext cx="8677656" cy="3848101"/>
          </a:xfrm>
        </p:spPr>
        <p:txBody>
          <a:bodyPr/>
          <a:lstStyle>
            <a:lvl1pPr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5632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74384" y="0"/>
            <a:ext cx="8869615" cy="45148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3999" cy="5867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66700" y="1"/>
            <a:ext cx="8877299" cy="4514850"/>
          </a:xfrm>
          <a:solidFill>
            <a:schemeClr val="bg1"/>
          </a:solidFill>
        </p:spPr>
        <p:txBody>
          <a:bodyPr bIns="822960" anchor="ctr" anchorCtr="1"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 noProof="0" dirty="0"/>
              <a:t>Faire glisser l'image vers l'espace réservé </a:t>
            </a:r>
            <a:br>
              <a:rPr lang="fr-FR" noProof="0" dirty="0"/>
            </a:br>
            <a:r>
              <a:rPr lang="fr-FR" noProof="0" dirty="0"/>
              <a:t>ou cliquer sur l'icône pour l'ajouter</a:t>
            </a:r>
          </a:p>
        </p:txBody>
      </p:sp>
    </p:spTree>
    <p:extLst>
      <p:ext uri="{BB962C8B-B14F-4D97-AF65-F5344CB8AC3E}">
        <p14:creationId xmlns:p14="http://schemas.microsoft.com/office/powerpoint/2010/main" val="273672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if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266765" y="1"/>
            <a:ext cx="8674683" cy="561836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fr-FR" noProof="0" dirty="0"/>
              <a:t>Enregistrement des modifications et approbation</a:t>
            </a:r>
          </a:p>
        </p:txBody>
      </p:sp>
      <p:graphicFrame>
        <p:nvGraphicFramePr>
          <p:cNvPr id="3" name="Espace réservé du contenu 3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04142346"/>
              </p:ext>
            </p:extLst>
          </p:nvPr>
        </p:nvGraphicFramePr>
        <p:xfrm>
          <a:off x="957797" y="1060008"/>
          <a:ext cx="7292618" cy="146304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4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Révisions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</a:t>
                      </a:r>
                    </a:p>
                  </a:txBody>
                  <a:tcPr marL="45720" marR="45720" marT="40887" marB="40887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001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002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003</a:t>
                      </a: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887" marB="4088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Tableau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34354472"/>
              </p:ext>
            </p:extLst>
          </p:nvPr>
        </p:nvGraphicFramePr>
        <p:xfrm>
          <a:off x="957798" y="3010099"/>
          <a:ext cx="7292617" cy="1464600"/>
        </p:xfrm>
        <a:graphic>
          <a:graphicData uri="http://schemas.openxmlformats.org/drawingml/2006/table">
            <a:tbl>
              <a:tblPr firstRow="1" bandRow="1"/>
              <a:tblGrid>
                <a:gridCol w="1389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9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Acteurs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Nom et qualité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Signature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300" noProof="0" dirty="0">
                          <a:solidFill>
                            <a:schemeClr val="bg1"/>
                          </a:solidFill>
                        </a:rPr>
                        <a:t>Date 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marL="0" algn="ctr" defTabSz="457200" rtl="0" eaLnBrk="1" latinLnBrk="0" hangingPunct="1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Rédigé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Vérifié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15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r>
                        <a:rPr lang="fr-FR" sz="1100" noProof="0" dirty="0">
                          <a:solidFill>
                            <a:schemeClr val="tx1"/>
                          </a:solidFill>
                        </a:rPr>
                        <a:t>Approuvé par</a:t>
                      </a: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/>
                      <a:endParaRPr lang="fr-FR" sz="9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40930" marB="4093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5"/>
          <p:cNvSpPr txBox="1">
            <a:spLocks noChangeArrowheads="1"/>
          </p:cNvSpPr>
          <p:nvPr userDrawn="1"/>
        </p:nvSpPr>
        <p:spPr bwMode="auto">
          <a:xfrm>
            <a:off x="957797" y="69292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lvl="0" algn="ctr" defTabSz="914400" eaLnBrk="1" hangingPunct="1">
              <a:defRPr/>
            </a:pPr>
            <a:r>
              <a:rPr lang="fr-FR" sz="1600" b="1" kern="0" noProof="0" dirty="0"/>
              <a:t>Enregistrement des modifications</a:t>
            </a:r>
          </a:p>
        </p:txBody>
      </p:sp>
      <p:sp>
        <p:nvSpPr>
          <p:cNvPr id="6" name="ZoneTexte 6"/>
          <p:cNvSpPr txBox="1">
            <a:spLocks noChangeArrowheads="1"/>
          </p:cNvSpPr>
          <p:nvPr userDrawn="1"/>
        </p:nvSpPr>
        <p:spPr bwMode="auto">
          <a:xfrm>
            <a:off x="957797" y="2643016"/>
            <a:ext cx="72926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itchFamily="34" charset="0"/>
              </a:rPr>
              <a:t>Approbation</a:t>
            </a:r>
          </a:p>
        </p:txBody>
      </p:sp>
    </p:spTree>
    <p:extLst>
      <p:ext uri="{BB962C8B-B14F-4D97-AF65-F5344CB8AC3E}">
        <p14:creationId xmlns:p14="http://schemas.microsoft.com/office/powerpoint/2010/main" val="145613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_Diapositive de titre - Aerospace (IF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/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_Diapositive de titre -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99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Diapositive de titre - Trans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0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1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_Diapositive de titre - Defence (La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fr-FR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31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_Diapositive de titre - Security (Cyb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" y="0"/>
            <a:ext cx="3273692" cy="5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-1" y="0"/>
            <a:ext cx="7559505" cy="10072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5210047" y="-17672"/>
            <a:ext cx="3946694" cy="5178844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 noProof="0" dirty="0">
              <a:solidFill>
                <a:srgbClr val="5DBFD4"/>
              </a:solidFill>
            </a:endParaRPr>
          </a:p>
        </p:txBody>
      </p:sp>
      <p:sp>
        <p:nvSpPr>
          <p:cNvPr id="11" name="Rectangle 1"/>
          <p:cNvSpPr/>
          <p:nvPr userDrawn="1"/>
        </p:nvSpPr>
        <p:spPr bwMode="auto">
          <a:xfrm>
            <a:off x="5501412" y="-9405"/>
            <a:ext cx="3643416" cy="5159255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  <a:gd name="connsiteX0" fmla="*/ 1703561 w 3642587"/>
              <a:gd name="connsiteY0" fmla="*/ 0 h 5159255"/>
              <a:gd name="connsiteX1" fmla="*/ 3642587 w 3642587"/>
              <a:gd name="connsiteY1" fmla="*/ 9405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2587"/>
              <a:gd name="connsiteY0" fmla="*/ 0 h 5159255"/>
              <a:gd name="connsiteX1" fmla="*/ 3633961 w 3642587"/>
              <a:gd name="connsiteY1" fmla="*/ 2936 h 5159255"/>
              <a:gd name="connsiteX2" fmla="*/ 3642587 w 3642587"/>
              <a:gd name="connsiteY2" fmla="*/ 5152905 h 5159255"/>
              <a:gd name="connsiteX3" fmla="*/ 105637 w 3642587"/>
              <a:gd name="connsiteY3" fmla="*/ 5159255 h 5159255"/>
              <a:gd name="connsiteX4" fmla="*/ 1703561 w 3642587"/>
              <a:gd name="connsiteY4" fmla="*/ 0 h 5159255"/>
              <a:gd name="connsiteX0" fmla="*/ 1703561 w 3643416"/>
              <a:gd name="connsiteY0" fmla="*/ 0 h 5159255"/>
              <a:gd name="connsiteX1" fmla="*/ 3642587 w 3643416"/>
              <a:gd name="connsiteY1" fmla="*/ 2936 h 5159255"/>
              <a:gd name="connsiteX2" fmla="*/ 3642587 w 3643416"/>
              <a:gd name="connsiteY2" fmla="*/ 5152905 h 5159255"/>
              <a:gd name="connsiteX3" fmla="*/ 105637 w 3643416"/>
              <a:gd name="connsiteY3" fmla="*/ 5159255 h 5159255"/>
              <a:gd name="connsiteX4" fmla="*/ 1703561 w 3643416"/>
              <a:gd name="connsiteY4" fmla="*/ 0 h 515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416" h="5159255">
                <a:moveTo>
                  <a:pt x="1703561" y="0"/>
                </a:moveTo>
                <a:lnTo>
                  <a:pt x="3642587" y="2936"/>
                </a:lnTo>
                <a:cubicBezTo>
                  <a:pt x="3645462" y="1719592"/>
                  <a:pt x="3639712" y="3436249"/>
                  <a:pt x="3642587" y="5152905"/>
                </a:cubicBezTo>
                <a:lnTo>
                  <a:pt x="105637" y="5159255"/>
                </a:lnTo>
                <a:cubicBezTo>
                  <a:pt x="-373788" y="2698630"/>
                  <a:pt x="887586" y="796925"/>
                  <a:pt x="1703561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sz="1350" noProof="0" dirty="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02049" y="1007215"/>
            <a:ext cx="4918023" cy="3190787"/>
          </a:xfrm>
        </p:spPr>
        <p:txBody>
          <a:bodyPr/>
          <a:lstStyle>
            <a:lvl1pPr marL="112713" indent="0" algn="l">
              <a:defRPr sz="2600">
                <a:solidFill>
                  <a:schemeClr val="tx1"/>
                </a:solidFill>
              </a:defRPr>
            </a:lvl1pPr>
          </a:lstStyle>
          <a:p>
            <a:r>
              <a:rPr lang="fr-FR" noProof="0" dirty="0"/>
              <a:t>Cliquez et</a:t>
            </a:r>
            <a:br>
              <a:rPr lang="fr-FR" noProof="0" dirty="0"/>
            </a:br>
            <a:r>
              <a:rPr lang="fr-FR" noProof="0" dirty="0"/>
              <a:t>modifiez le titre</a:t>
            </a:r>
            <a:endParaRPr lang="en-GB" noProof="0" dirty="0"/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02049" y="3134826"/>
            <a:ext cx="4918023" cy="430887"/>
          </a:xfrm>
        </p:spPr>
        <p:txBody>
          <a:bodyPr anchor="t" anchorCtr="0">
            <a:spAutoFit/>
          </a:bodyPr>
          <a:lstStyle>
            <a:lvl1pPr marL="11271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none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noProof="0" dirty="0"/>
              <a:t>Cliquez pour modifier le style</a:t>
            </a:r>
            <a:br>
              <a:rPr lang="fr-FR" noProof="0" dirty="0"/>
            </a:br>
            <a:r>
              <a:rPr lang="fr-FR" noProof="0" dirty="0"/>
              <a:t>des sous-titres du masque</a:t>
            </a:r>
          </a:p>
        </p:txBody>
      </p:sp>
      <p:sp>
        <p:nvSpPr>
          <p:cNvPr id="10" name="Rectangle 1030"/>
          <p:cNvSpPr>
            <a:spLocks noChangeArrowheads="1"/>
          </p:cNvSpPr>
          <p:nvPr userDrawn="1"/>
        </p:nvSpPr>
        <p:spPr bwMode="auto">
          <a:xfrm>
            <a:off x="219119" y="4819429"/>
            <a:ext cx="4403725" cy="136525"/>
          </a:xfrm>
          <a:prstGeom prst="rect">
            <a:avLst/>
          </a:prstGeom>
          <a:noFill/>
          <a:ln>
            <a:noFill/>
          </a:ln>
          <a:effectLst/>
        </p:spPr>
        <p:txBody>
          <a:bodyPr tIns="0" bIns="0">
            <a:noAutofit/>
          </a:bodyPr>
          <a:lstStyle/>
          <a:p>
            <a:pPr algn="l"/>
            <a:r>
              <a:rPr lang="en-GB" sz="900" noProof="0" dirty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</a:p>
        </p:txBody>
      </p:sp>
      <p:sp>
        <p:nvSpPr>
          <p:cNvPr id="12" name="Demi-cadre 11"/>
          <p:cNvSpPr/>
          <p:nvPr userDrawn="1"/>
        </p:nvSpPr>
        <p:spPr bwMode="auto">
          <a:xfrm>
            <a:off x="302049" y="1448486"/>
            <a:ext cx="386164" cy="393963"/>
          </a:xfrm>
          <a:prstGeom prst="halfFrame">
            <a:avLst>
              <a:gd name="adj1" fmla="val 12269"/>
              <a:gd name="adj2" fmla="val 13535"/>
            </a:avLst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 noProof="0" dirty="0">
              <a:solidFill>
                <a:srgbClr val="5DBFD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9" y="259557"/>
            <a:ext cx="2200645" cy="48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4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 bwMode="auto">
          <a:xfrm>
            <a:off x="0" y="0"/>
            <a:ext cx="181856" cy="5652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 noProof="0" dirty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66765" y="1"/>
            <a:ext cx="8674683" cy="56183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fr-FR" noProof="0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792" y="666750"/>
            <a:ext cx="8677656" cy="38481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 rot="16200000">
            <a:off x="-1857201" y="2468964"/>
            <a:ext cx="3964249" cy="16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Ce document ne peut être reproduit, modifié, adapté, publié, traduit, d'une quelconque façon, en tout ou partie, </a:t>
            </a:r>
            <a:b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</a:b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ni divulgué à un tiers sans l'accord préalable et écrit de THALES  -  © 2021</a:t>
            </a:r>
            <a:r>
              <a:rPr lang="fr-FR" sz="540" kern="1200" baseline="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THALES</a:t>
            </a:r>
            <a:r>
              <a:rPr lang="fr-FR" sz="540" kern="1200" noProof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. Tous Droits réservés.</a:t>
            </a:r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fr-FR" sz="900" noProof="0" smtClean="0">
                <a:solidFill>
                  <a:srgbClr val="333366"/>
                </a:solidFill>
              </a:rPr>
              <a:pPr algn="l"/>
              <a:t>‹N°›</a:t>
            </a:fld>
            <a:endParaRPr lang="fr-FR" sz="900" noProof="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4456" y="563413"/>
            <a:ext cx="914845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36"/>
          <p:cNvSpPr>
            <a:spLocks noChangeArrowheads="1"/>
          </p:cNvSpPr>
          <p:nvPr userDrawn="1"/>
        </p:nvSpPr>
        <p:spPr bwMode="auto">
          <a:xfrm>
            <a:off x="598581" y="4754860"/>
            <a:ext cx="3310480" cy="20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REF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xxxxxxxxxxxx</a:t>
            </a:r>
            <a:r>
              <a:rPr lang="fr-FR" sz="600" baseline="0" noProof="0" dirty="0">
                <a:solidFill>
                  <a:srgbClr val="969696"/>
                </a:solidFill>
              </a:rPr>
              <a:t> </a:t>
            </a:r>
            <a:r>
              <a:rPr lang="fr-FR" sz="600" baseline="0" noProof="0" dirty="0" err="1">
                <a:solidFill>
                  <a:srgbClr val="969696"/>
                </a:solidFill>
              </a:rPr>
              <a:t>rev</a:t>
            </a:r>
            <a:r>
              <a:rPr lang="fr-FR" sz="600" baseline="0" noProof="0" dirty="0">
                <a:solidFill>
                  <a:srgbClr val="969696"/>
                </a:solidFill>
              </a:rPr>
              <a:t> xxx – date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600" noProof="0" dirty="0">
                <a:solidFill>
                  <a:srgbClr val="969696"/>
                </a:solidFill>
              </a:rPr>
              <a:t>Nom de la société / Modèle : </a:t>
            </a:r>
            <a:r>
              <a:rPr lang="fr-FR" sz="600" kern="1200" baseline="0" dirty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87211168-DOC-GRP-FR-006</a:t>
            </a:r>
            <a:endParaRPr lang="fr-FR" sz="600" kern="1200" baseline="0" noProof="0" dirty="0">
              <a:solidFill>
                <a:srgbClr val="969696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Freeform 22"/>
          <p:cNvSpPr>
            <a:spLocks/>
          </p:cNvSpPr>
          <p:nvPr userDrawn="1"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02" y="4656024"/>
            <a:ext cx="1562003" cy="347714"/>
          </a:xfrm>
          <a:prstGeom prst="rect">
            <a:avLst/>
          </a:prstGeom>
        </p:spPr>
      </p:pic>
      <p:sp>
        <p:nvSpPr>
          <p:cNvPr id="4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1" r:id="rId2"/>
    <p:sldLayoutId id="2147483750" r:id="rId3"/>
    <p:sldLayoutId id="2147483752" r:id="rId4"/>
    <p:sldLayoutId id="2147483737" r:id="rId5"/>
    <p:sldLayoutId id="2147483744" r:id="rId6"/>
    <p:sldLayoutId id="2147483739" r:id="rId7"/>
    <p:sldLayoutId id="2147483740" r:id="rId8"/>
    <p:sldLayoutId id="2147483745" r:id="rId9"/>
    <p:sldLayoutId id="2147483746" r:id="rId10"/>
    <p:sldLayoutId id="2147483736" r:id="rId11"/>
    <p:sldLayoutId id="2147483661" r:id="rId12"/>
    <p:sldLayoutId id="2147483662" r:id="rId13"/>
    <p:sldLayoutId id="2147483742" r:id="rId14"/>
    <p:sldLayoutId id="2147483663" r:id="rId15"/>
    <p:sldLayoutId id="2147483753" r:id="rId16"/>
    <p:sldLayoutId id="2147483754" r:id="rId17"/>
    <p:sldLayoutId id="2147483666" r:id="rId18"/>
    <p:sldLayoutId id="2147483652" r:id="rId19"/>
    <p:sldLayoutId id="2147483730" r:id="rId20"/>
    <p:sldLayoutId id="2147483756" r:id="rId21"/>
    <p:sldLayoutId id="2147483757" r:id="rId22"/>
    <p:sldLayoutId id="2147483761" r:id="rId23"/>
  </p:sldLayoutIdLs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275" indent="-168275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344488" indent="-176213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26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12713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68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2844" userDrawn="1">
          <p15:clr>
            <a:srgbClr val="F26B43"/>
          </p15:clr>
        </p15:guide>
        <p15:guide id="6" orient="horz" pos="348" userDrawn="1">
          <p15:clr>
            <a:srgbClr val="F26B43"/>
          </p15:clr>
        </p15:guide>
        <p15:guide id="7" orient="horz" pos="42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:\CREATIVE\SIX\2020\PCS7318 - Cybels Project\Working Folder\Links\PowerPoint Slide Artworks\Background.png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424" y="688"/>
            <a:ext cx="916305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/>
          <p:cNvSpPr txBox="1">
            <a:spLocks/>
          </p:cNvSpPr>
          <p:nvPr/>
        </p:nvSpPr>
        <p:spPr>
          <a:xfrm>
            <a:off x="133237" y="4802828"/>
            <a:ext cx="786206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350D62-B6BB-E847-B7AB-6B0C5C66D2F8}" type="slidenum">
              <a:rPr lang="en-GB" sz="900" smtClean="0">
                <a:solidFill>
                  <a:srgbClr val="FFFFFF"/>
                </a:solidFill>
              </a:rPr>
              <a:pPr algn="l"/>
              <a:t>‹N°›</a:t>
            </a:fld>
            <a:endParaRPr lang="en-GB" sz="900" dirty="0">
              <a:solidFill>
                <a:srgbClr val="FFFFFF"/>
              </a:solidFill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 rot="10800000" flipH="1">
            <a:off x="159697" y="4842573"/>
            <a:ext cx="208368" cy="218336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defRPr/>
            </a:pPr>
            <a:endParaRPr lang="en-GB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5311B6A-A9E9-E84A-ACE7-940ED72C9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9511" y="4580768"/>
            <a:ext cx="1529406" cy="573527"/>
          </a:xfrm>
          <a:prstGeom prst="rect">
            <a:avLst/>
          </a:prstGeom>
        </p:spPr>
      </p:pic>
      <p:sp>
        <p:nvSpPr>
          <p:cNvPr id="2" name="MSIPCMContentMarking" descr="{&quot;HashCode&quot;:-1291105900,&quot;Placement&quot;:&quot;Header&quot;,&quot;Top&quot;:0.0,&quot;Left&quot;:0.0,&quot;SlideWidth&quot;:720,&quot;SlideHeight&quot;:405}"/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MSIPCMContentMarking" descr="{&quot;HashCode&quot;:-93347946,&quot;Placement&quot;:&quot;Footer&quot;,&quot;Top&quot;:384.343,&quot;Left&quot;:334.5844,&quot;SlideWidth&quot;:720,&quot;SlideHeight&quot;:405}"/>
          <p:cNvSpPr txBox="1"/>
          <p:nvPr userDrawn="1"/>
        </p:nvSpPr>
        <p:spPr>
          <a:xfrm>
            <a:off x="4249222" y="48811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fr-FR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fr-FR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2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135731" algn="l" defTabSz="342900" rtl="0" eaLnBrk="1" latinLnBrk="0" hangingPunct="1">
        <a:lnSpc>
          <a:spcPct val="100000"/>
        </a:lnSpc>
        <a:spcBef>
          <a:spcPts val="450"/>
        </a:spcBef>
        <a:spcAft>
          <a:spcPts val="525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739379" algn="l"/>
        </a:tabLst>
        <a:defRPr lang="fr-FR" sz="18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452438" indent="-184150" algn="l" defTabSz="342900" rtl="0" eaLnBrk="1" latinLnBrk="0" hangingPunct="1">
        <a:spcBef>
          <a:spcPts val="225"/>
        </a:spcBef>
        <a:spcAft>
          <a:spcPts val="450"/>
        </a:spcAft>
        <a:buSzPct val="100000"/>
        <a:buFontTx/>
        <a:buBlip>
          <a:blip r:embed="rId7"/>
        </a:buBlip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14375" indent="-177800" algn="l" defTabSz="342900" rtl="0" eaLnBrk="1" latinLnBrk="0" hangingPunct="1">
        <a:spcBef>
          <a:spcPts val="0"/>
        </a:spcBef>
        <a:spcAft>
          <a:spcPts val="150"/>
        </a:spcAft>
        <a:buSzPct val="100000"/>
        <a:buFont typeface="Lucida Grande"/>
        <a:buChar char="-"/>
        <a:tabLst/>
        <a:defRPr sz="15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prompting.ai.immersivelabs.com/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30.gif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0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tags" Target="../tags/tag4.xml"/><Relationship Id="rId21" Type="http://schemas.openxmlformats.org/officeDocument/2006/relationships/image" Target="../media/image64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6.xml"/><Relationship Id="rId25" Type="http://schemas.openxmlformats.org/officeDocument/2006/relationships/image" Target="../media/image68.png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63.png"/><Relationship Id="rId29" Type="http://schemas.openxmlformats.org/officeDocument/2006/relationships/image" Target="../media/image7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67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image" Target="../media/image66.png"/><Relationship Id="rId28" Type="http://schemas.openxmlformats.org/officeDocument/2006/relationships/image" Target="../media/image31.png"/><Relationship Id="rId10" Type="http://schemas.openxmlformats.org/officeDocument/2006/relationships/tags" Target="../tags/tag11.xml"/><Relationship Id="rId19" Type="http://schemas.openxmlformats.org/officeDocument/2006/relationships/image" Target="../media/image62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65.png"/><Relationship Id="rId27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9.xml"/><Relationship Id="rId7" Type="http://schemas.openxmlformats.org/officeDocument/2006/relationships/image" Target="../media/image6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0.gif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3.png"/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5" Type="http://schemas.openxmlformats.org/officeDocument/2006/relationships/image" Target="../media/image75.png"/><Relationship Id="rId10" Type="http://schemas.openxmlformats.org/officeDocument/2006/relationships/image" Target="../media/image30.gif"/><Relationship Id="rId4" Type="http://schemas.openxmlformats.org/officeDocument/2006/relationships/image" Target="../media/image37.png"/><Relationship Id="rId9" Type="http://schemas.openxmlformats.org/officeDocument/2006/relationships/image" Target="../media/image34.png"/><Relationship Id="rId1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gif"/><Relationship Id="rId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7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53" y="1371084"/>
            <a:ext cx="5085976" cy="2401138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Hack AI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When Physical Attacks targets embedded AI system </a:t>
            </a:r>
            <a:br>
              <a:rPr lang="en-US" sz="1600" dirty="0">
                <a:solidFill>
                  <a:schemeClr val="bg1"/>
                </a:solidFill>
              </a:rPr>
            </a:b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200" i="1" dirty="0">
                <a:solidFill>
                  <a:schemeClr val="bg1"/>
                </a:solidFill>
              </a:rPr>
              <a:t>Gabriel ZAID</a:t>
            </a:r>
            <a:endParaRPr lang="en-GB" sz="1100" b="0" i="1" dirty="0"/>
          </a:p>
        </p:txBody>
      </p:sp>
    </p:spTree>
    <p:extLst>
      <p:ext uri="{BB962C8B-B14F-4D97-AF65-F5344CB8AC3E}">
        <p14:creationId xmlns:p14="http://schemas.microsoft.com/office/powerpoint/2010/main" val="18926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Attack on AI </a:t>
            </a:r>
            <a:r>
              <a:rPr lang="fr-FR" sz="2000" dirty="0" err="1"/>
              <a:t>systems</a:t>
            </a:r>
            <a:endParaRPr lang="fr-FR" sz="2000" dirty="0"/>
          </a:p>
        </p:txBody>
      </p:sp>
      <p:sp>
        <p:nvSpPr>
          <p:cNvPr id="68" name="ZoneTexte 67"/>
          <p:cNvSpPr txBox="1"/>
          <p:nvPr/>
        </p:nvSpPr>
        <p:spPr>
          <a:xfrm>
            <a:off x="134676" y="592936"/>
            <a:ext cx="8876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u="sng" dirty="0" err="1">
                <a:solidFill>
                  <a:schemeClr val="bg1"/>
                </a:solidFill>
              </a:rPr>
              <a:t>Examples</a:t>
            </a:r>
            <a:r>
              <a:rPr lang="fr-FR" sz="1600" u="sng" dirty="0">
                <a:solidFill>
                  <a:schemeClr val="bg1"/>
                </a:solidFill>
              </a:rPr>
              <a:t> </a:t>
            </a:r>
            <a:r>
              <a:rPr lang="fr-FR" sz="1600" u="sng" dirty="0" err="1">
                <a:solidFill>
                  <a:schemeClr val="bg1"/>
                </a:solidFill>
              </a:rPr>
              <a:t>extracted</a:t>
            </a:r>
            <a:r>
              <a:rPr lang="fr-FR" sz="1600" u="sng" dirty="0">
                <a:solidFill>
                  <a:schemeClr val="bg1"/>
                </a:solidFill>
              </a:rPr>
              <a:t> </a:t>
            </a:r>
            <a:r>
              <a:rPr lang="fr-FR" sz="1600" u="sng" dirty="0" err="1">
                <a:solidFill>
                  <a:schemeClr val="bg1"/>
                </a:solidFill>
              </a:rPr>
              <a:t>from</a:t>
            </a:r>
            <a:r>
              <a:rPr lang="fr-FR" sz="1600" u="sng" dirty="0">
                <a:solidFill>
                  <a:schemeClr val="bg1"/>
                </a:solidFill>
              </a:rPr>
              <a:t> </a:t>
            </a:r>
            <a:r>
              <a:rPr lang="fr-FR" sz="1600" i="1" u="sng" dirty="0">
                <a:solidFill>
                  <a:schemeClr val="bg1"/>
                </a:solidFill>
              </a:rPr>
              <a:t>‘‘NIST </a:t>
            </a:r>
            <a:r>
              <a:rPr lang="fr-FR" sz="1600" i="1" u="sng" dirty="0" err="1">
                <a:solidFill>
                  <a:schemeClr val="bg1"/>
                </a:solidFill>
              </a:rPr>
              <a:t>Trustworthy</a:t>
            </a:r>
            <a:r>
              <a:rPr lang="fr-FR" sz="1600" i="1" u="sng" dirty="0">
                <a:solidFill>
                  <a:schemeClr val="bg1"/>
                </a:solidFill>
              </a:rPr>
              <a:t> &amp; </a:t>
            </a:r>
            <a:r>
              <a:rPr lang="fr-FR" sz="1600" i="1" u="sng" dirty="0" err="1">
                <a:solidFill>
                  <a:schemeClr val="bg1"/>
                </a:solidFill>
              </a:rPr>
              <a:t>Responsible</a:t>
            </a:r>
            <a:r>
              <a:rPr lang="fr-FR" sz="1600" i="1" u="sng" dirty="0">
                <a:solidFill>
                  <a:schemeClr val="bg1"/>
                </a:solidFill>
              </a:rPr>
              <a:t> AI’’ </a:t>
            </a:r>
            <a:r>
              <a:rPr lang="fr-FR" sz="1200" u="sng" dirty="0">
                <a:solidFill>
                  <a:schemeClr val="bg1"/>
                </a:solidFill>
              </a:rPr>
              <a:t>(Jan. 2024, ‘‘</a:t>
            </a:r>
            <a:r>
              <a:rPr lang="fr-FR" sz="1200" i="1" u="sng" dirty="0">
                <a:solidFill>
                  <a:schemeClr val="bg1"/>
                </a:solidFill>
              </a:rPr>
              <a:t>NIST AI 100-2 E2023</a:t>
            </a:r>
            <a:r>
              <a:rPr lang="fr-FR" sz="1200" u="sng" dirty="0">
                <a:solidFill>
                  <a:schemeClr val="bg1"/>
                </a:solidFill>
              </a:rPr>
              <a:t>’’)</a:t>
            </a:r>
            <a:endParaRPr lang="fr-FR" sz="1200" i="1" u="sng" dirty="0">
              <a:solidFill>
                <a:schemeClr val="bg1"/>
              </a:solidFill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579863" y="1241502"/>
            <a:ext cx="2914186" cy="9813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2" name="Rectangle à coins arrondis 71"/>
          <p:cNvSpPr/>
          <p:nvPr/>
        </p:nvSpPr>
        <p:spPr>
          <a:xfrm>
            <a:off x="5504984" y="1241502"/>
            <a:ext cx="2914186" cy="9813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3" name="Rectangle à coins arrondis 72"/>
          <p:cNvSpPr/>
          <p:nvPr/>
        </p:nvSpPr>
        <p:spPr>
          <a:xfrm>
            <a:off x="579863" y="3167132"/>
            <a:ext cx="2914186" cy="9813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5504984" y="3167132"/>
            <a:ext cx="2914186" cy="981308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75" name="ZoneTexte 74"/>
          <p:cNvSpPr txBox="1"/>
          <p:nvPr/>
        </p:nvSpPr>
        <p:spPr>
          <a:xfrm>
            <a:off x="579863" y="1537258"/>
            <a:ext cx="291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Evasion attack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5504984" y="1562879"/>
            <a:ext cx="291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Data &amp; Model poisoning</a:t>
            </a:r>
          </a:p>
        </p:txBody>
      </p:sp>
      <p:sp>
        <p:nvSpPr>
          <p:cNvPr id="77" name="ZoneTexte 76"/>
          <p:cNvSpPr txBox="1"/>
          <p:nvPr/>
        </p:nvSpPr>
        <p:spPr>
          <a:xfrm>
            <a:off x="579863" y="3488509"/>
            <a:ext cx="291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Data &amp; Model privacy</a:t>
            </a:r>
          </a:p>
        </p:txBody>
      </p:sp>
      <p:sp>
        <p:nvSpPr>
          <p:cNvPr id="78" name="ZoneTexte 77"/>
          <p:cNvSpPr txBox="1"/>
          <p:nvPr/>
        </p:nvSpPr>
        <p:spPr>
          <a:xfrm>
            <a:off x="5504984" y="3488509"/>
            <a:ext cx="2914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Abuse attack</a:t>
            </a:r>
          </a:p>
        </p:txBody>
      </p:sp>
      <p:sp>
        <p:nvSpPr>
          <p:cNvPr id="79" name="Rectangle à coins arrondis 78"/>
          <p:cNvSpPr/>
          <p:nvPr/>
        </p:nvSpPr>
        <p:spPr>
          <a:xfrm>
            <a:off x="2233961" y="1864037"/>
            <a:ext cx="1706137" cy="502019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0" name="ZoneTexte 79"/>
          <p:cNvSpPr txBox="1"/>
          <p:nvPr/>
        </p:nvSpPr>
        <p:spPr>
          <a:xfrm>
            <a:off x="2265352" y="1884213"/>
            <a:ext cx="170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Adversarial examples</a:t>
            </a:r>
          </a:p>
        </p:txBody>
      </p:sp>
      <p:sp>
        <p:nvSpPr>
          <p:cNvPr id="83" name="Rectangle à coins arrondis 82"/>
          <p:cNvSpPr/>
          <p:nvPr/>
        </p:nvSpPr>
        <p:spPr>
          <a:xfrm>
            <a:off x="2233961" y="3902974"/>
            <a:ext cx="1706137" cy="502019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4" name="ZoneTexte 83"/>
          <p:cNvSpPr txBox="1"/>
          <p:nvPr/>
        </p:nvSpPr>
        <p:spPr>
          <a:xfrm>
            <a:off x="2233960" y="3917607"/>
            <a:ext cx="170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Model extraction attack</a:t>
            </a:r>
          </a:p>
        </p:txBody>
      </p:sp>
      <p:sp>
        <p:nvSpPr>
          <p:cNvPr id="85" name="Rectangle à coins arrondis 84"/>
          <p:cNvSpPr/>
          <p:nvPr/>
        </p:nvSpPr>
        <p:spPr>
          <a:xfrm>
            <a:off x="7235311" y="3903235"/>
            <a:ext cx="1706137" cy="502019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235310" y="3917868"/>
            <a:ext cx="170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Prompt injection attack</a:t>
            </a:r>
          </a:p>
        </p:txBody>
      </p:sp>
      <p:sp>
        <p:nvSpPr>
          <p:cNvPr id="87" name="Rectangle à coins arrondis 86"/>
          <p:cNvSpPr/>
          <p:nvPr/>
        </p:nvSpPr>
        <p:spPr>
          <a:xfrm>
            <a:off x="7235311" y="1876047"/>
            <a:ext cx="1706137" cy="502019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8" name="ZoneTexte 87"/>
          <p:cNvSpPr txBox="1"/>
          <p:nvPr/>
        </p:nvSpPr>
        <p:spPr>
          <a:xfrm>
            <a:off x="7235310" y="1890680"/>
            <a:ext cx="170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Denial-of-service attack</a:t>
            </a:r>
          </a:p>
        </p:txBody>
      </p:sp>
      <p:pic>
        <p:nvPicPr>
          <p:cNvPr id="90" name="video_adversar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743" y="1310638"/>
            <a:ext cx="4571257" cy="3047504"/>
          </a:xfrm>
          <a:prstGeom prst="rect">
            <a:avLst/>
          </a:prstGeom>
        </p:spPr>
      </p:pic>
      <p:sp>
        <p:nvSpPr>
          <p:cNvPr id="92" name="ZoneTexte 91"/>
          <p:cNvSpPr txBox="1"/>
          <p:nvPr/>
        </p:nvSpPr>
        <p:spPr>
          <a:xfrm>
            <a:off x="647452" y="4121642"/>
            <a:ext cx="42658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hlinkClick r:id="rId6"/>
              </a:rPr>
              <a:t>https://prompting.ai.immersivelabs.com/</a:t>
            </a:r>
            <a:r>
              <a:rPr lang="fr-FR" sz="1200" u="sng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fr-FR" sz="1400" i="1" u="sng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511467" y="1152293"/>
            <a:ext cx="3560957" cy="1268475"/>
          </a:xfrm>
          <a:prstGeom prst="roundRect">
            <a:avLst/>
          </a:prstGeom>
          <a:noFill/>
          <a:ln w="19050">
            <a:solidFill>
              <a:srgbClr val="33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28033"/>
            <a:ext cx="5560741" cy="290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0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3" grpId="0" animBg="1"/>
      <p:bldP spid="72" grpId="0" animBg="1"/>
      <p:bldP spid="73" grpId="0" animBg="1"/>
      <p:bldP spid="74" grpId="0" animBg="1"/>
      <p:bldP spid="75" grpId="0"/>
      <p:bldP spid="76" grpId="0"/>
      <p:bldP spid="77" grpId="0"/>
      <p:bldP spid="78" grpId="0"/>
      <p:bldP spid="79" grpId="0" animBg="1"/>
      <p:bldP spid="80" grpId="0"/>
      <p:bldP spid="83" grpId="0" animBg="1"/>
      <p:bldP spid="84" grpId="0"/>
      <p:bldP spid="85" grpId="0" animBg="1"/>
      <p:bldP spid="86" grpId="0"/>
      <p:bldP spid="87" grpId="0" animBg="1"/>
      <p:bldP spid="88" grpId="0"/>
      <p:bldP spid="92" grpId="0" build="allAtOnce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14313" y="3370932"/>
            <a:ext cx="892968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bg1"/>
                </a:solidFill>
              </a:rPr>
              <a:t>Could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be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difficult</a:t>
            </a:r>
            <a:r>
              <a:rPr lang="fr-FR" sz="1600" dirty="0">
                <a:solidFill>
                  <a:schemeClr val="bg1"/>
                </a:solidFill>
              </a:rPr>
              <a:t> to </a:t>
            </a:r>
            <a:r>
              <a:rPr lang="fr-FR" sz="1600" dirty="0" err="1">
                <a:solidFill>
                  <a:schemeClr val="bg1"/>
                </a:solidFill>
              </a:rPr>
              <a:t>consider</a:t>
            </a:r>
            <a:r>
              <a:rPr lang="fr-FR" sz="1600" dirty="0">
                <a:solidFill>
                  <a:schemeClr val="bg1"/>
                </a:solidFill>
              </a:rPr>
              <a:t> in practice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>
                <a:solidFill>
                  <a:schemeClr val="bg1"/>
                </a:solidFill>
              </a:rPr>
              <a:t>White-box scenario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of the IA architecture, </a:t>
            </a:r>
            <a:r>
              <a:rPr lang="fr-FR" sz="1400" dirty="0" err="1">
                <a:solidFill>
                  <a:schemeClr val="bg1"/>
                </a:solidFill>
              </a:rPr>
              <a:t>weights</a:t>
            </a:r>
            <a:r>
              <a:rPr lang="fr-FR" sz="1400" dirty="0">
                <a:solidFill>
                  <a:schemeClr val="bg1"/>
                </a:solidFill>
              </a:rPr>
              <a:t>, activation </a:t>
            </a:r>
            <a:r>
              <a:rPr lang="fr-FR" sz="1400" dirty="0" err="1">
                <a:solidFill>
                  <a:schemeClr val="bg1"/>
                </a:solidFill>
              </a:rPr>
              <a:t>functions</a:t>
            </a:r>
            <a:r>
              <a:rPr lang="fr-FR" sz="1400" dirty="0">
                <a:solidFill>
                  <a:schemeClr val="bg1"/>
                </a:solidFill>
              </a:rPr>
              <a:t>, etc…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>
                <a:solidFill>
                  <a:schemeClr val="bg1"/>
                </a:solidFill>
              </a:rPr>
              <a:t>Black-box scenario</a:t>
            </a:r>
            <a:r>
              <a:rPr lang="fr-FR" sz="1400" dirty="0">
                <a:solidFill>
                  <a:schemeClr val="bg1"/>
                </a:solidFill>
              </a:rPr>
              <a:t>: partial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AI </a:t>
            </a:r>
            <a:r>
              <a:rPr lang="fr-FR" sz="1400" dirty="0" err="1">
                <a:solidFill>
                  <a:schemeClr val="bg1"/>
                </a:solidFill>
              </a:rPr>
              <a:t>systme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dirty="0" err="1">
                <a:solidFill>
                  <a:schemeClr val="bg1"/>
                </a:solidFill>
              </a:rPr>
              <a:t>e.g</a:t>
            </a:r>
            <a:r>
              <a:rPr lang="fr-FR" sz="1400" dirty="0">
                <a:solidFill>
                  <a:schemeClr val="bg1"/>
                </a:solidFill>
              </a:rPr>
              <a:t>., </a:t>
            </a:r>
            <a:r>
              <a:rPr lang="fr-FR" sz="1400" i="1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)</a:t>
            </a:r>
            <a:endParaRPr lang="fr-FR" sz="1400" i="1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bg1"/>
              </a:solidFill>
            </a:endParaRPr>
          </a:p>
          <a:p>
            <a:pPr lvl="1" algn="ctr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711999"/>
            <a:ext cx="1138976" cy="1138976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6479501" y="697736"/>
            <a:ext cx="2070482" cy="672921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It’s</a:t>
            </a:r>
            <a:r>
              <a:rPr lang="fr-FR" dirty="0">
                <a:solidFill>
                  <a:schemeClr val="bg1"/>
                </a:solidFill>
              </a:rPr>
              <a:t> a 7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1088936"/>
            <a:ext cx="358154" cy="35815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873382"/>
            <a:ext cx="956325" cy="956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704954"/>
            <a:ext cx="449248" cy="4492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76" y="2132355"/>
            <a:ext cx="1137600" cy="1137600"/>
          </a:xfrm>
          <a:prstGeom prst="rect">
            <a:avLst/>
          </a:prstGeom>
        </p:spPr>
      </p:pic>
      <p:sp>
        <p:nvSpPr>
          <p:cNvPr id="11" name="Bulle ronde 10"/>
          <p:cNvSpPr/>
          <p:nvPr/>
        </p:nvSpPr>
        <p:spPr>
          <a:xfrm>
            <a:off x="6577745" y="2130636"/>
            <a:ext cx="1873994" cy="702966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chemeClr val="bg1"/>
                </a:solidFill>
              </a:rPr>
              <a:t>It’s</a:t>
            </a:r>
            <a:r>
              <a:rPr lang="fr-FR" sz="1600" dirty="0">
                <a:solidFill>
                  <a:schemeClr val="bg1"/>
                </a:solidFill>
              </a:rPr>
              <a:t> a 3 !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45387" y="2482119"/>
            <a:ext cx="358154" cy="35815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29" y="2189023"/>
            <a:ext cx="957600" cy="9576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10" y="1985839"/>
            <a:ext cx="449248" cy="44924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46238" y="1842220"/>
            <a:ext cx="34160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Adversarial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err="1">
                <a:solidFill>
                  <a:schemeClr val="bg1"/>
                </a:solidFill>
              </a:rPr>
              <a:t>examples</a:t>
            </a:r>
            <a:r>
              <a:rPr lang="fr-FR" sz="1600" dirty="0">
                <a:solidFill>
                  <a:schemeClr val="bg1"/>
                </a:solidFill>
              </a:rPr>
              <a:t>, KESAKO ?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13" y="885895"/>
            <a:ext cx="956325" cy="95632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19" y="717467"/>
            <a:ext cx="449248" cy="44924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04" y="2190712"/>
            <a:ext cx="957600" cy="9576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85" y="1987528"/>
            <a:ext cx="449248" cy="44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4914 0.00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32099E-6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14271 0.004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15035 -0.0058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7" y="-30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 animBg="1"/>
      <p:bldP spid="6" grpId="1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ulle ronde 96"/>
          <p:cNvSpPr/>
          <p:nvPr/>
        </p:nvSpPr>
        <p:spPr>
          <a:xfrm>
            <a:off x="7110430" y="1456449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3 !</a:t>
            </a: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555406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555235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14313" y="516965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58546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‘‘</a:t>
            </a:r>
            <a:r>
              <a:rPr lang="en-US" sz="10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1000" i="1" dirty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941009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93808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403671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468080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269953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771085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879196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466084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7 !</a:t>
            </a: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555408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184825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572248"/>
            <a:ext cx="707082" cy="919309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167799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84825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220333"/>
                <a:ext cx="2030556" cy="369332"/>
              </a:xfrm>
              <a:prstGeom prst="rect">
                <a:avLst/>
              </a:prstGeom>
              <a:blipFill>
                <a:blip r:embed="rId1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82144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572248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Image 9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46802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3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7531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36788 -0.1336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-6605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3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3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86" grpId="0" animBg="1"/>
      <p:bldP spid="86" grpId="1" animBg="1"/>
      <p:bldP spid="86" grpId="2" animBg="1"/>
      <p:bldP spid="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48306" y="1149015"/>
            <a:ext cx="43653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: ARM Cortex-M7 MCU on a STM32F767 </a:t>
            </a:r>
            <a:r>
              <a:rPr lang="fr-FR" sz="1400" dirty="0" err="1">
                <a:solidFill>
                  <a:schemeClr val="bg1"/>
                </a:solidFill>
              </a:rPr>
              <a:t>board</a:t>
            </a:r>
            <a:r>
              <a:rPr lang="fr-FR" sz="1400" dirty="0">
                <a:solidFill>
                  <a:schemeClr val="bg1"/>
                </a:solidFill>
              </a:rPr>
              <a:t> (216 MHz)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Embedded AI: </a:t>
            </a:r>
            <a:r>
              <a:rPr lang="fr-FR" sz="1400" dirty="0">
                <a:solidFill>
                  <a:schemeClr val="bg1"/>
                </a:solidFill>
              </a:rPr>
              <a:t>a 8-bit </a:t>
            </a:r>
            <a:r>
              <a:rPr lang="fr-FR" sz="1400" dirty="0" err="1">
                <a:solidFill>
                  <a:schemeClr val="bg1"/>
                </a:solidFill>
              </a:rPr>
              <a:t>quantized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denseNET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dirty="0" err="1">
                <a:solidFill>
                  <a:schemeClr val="bg1"/>
                </a:solidFill>
              </a:rPr>
              <a:t>weights</a:t>
            </a:r>
            <a:r>
              <a:rPr lang="fr-FR" sz="1400" dirty="0">
                <a:solidFill>
                  <a:schemeClr val="bg1"/>
                </a:solidFill>
              </a:rPr>
              <a:t>, activations, inputs) </a:t>
            </a:r>
            <a:r>
              <a:rPr lang="fr-FR" sz="1400" dirty="0" err="1">
                <a:solidFill>
                  <a:schemeClr val="bg1"/>
                </a:solidFill>
              </a:rPr>
              <a:t>with</a:t>
            </a:r>
            <a:r>
              <a:rPr lang="fr-FR" sz="1400" dirty="0">
                <a:solidFill>
                  <a:schemeClr val="bg1"/>
                </a:solidFill>
              </a:rPr>
              <a:t> NNOM* </a:t>
            </a:r>
            <a:r>
              <a:rPr lang="fr-FR" sz="1400" dirty="0" err="1">
                <a:solidFill>
                  <a:schemeClr val="bg1"/>
                </a:solidFill>
              </a:rPr>
              <a:t>tool</a:t>
            </a:r>
            <a:endParaRPr lang="fr-FR" sz="1400" b="1" dirty="0">
              <a:solidFill>
                <a:schemeClr val="bg1"/>
              </a:solidFill>
            </a:endParaRPr>
          </a:p>
          <a:p>
            <a:pPr lvl="1"/>
            <a:endParaRPr lang="fr-FR" sz="1400" b="1" dirty="0">
              <a:solidFill>
                <a:schemeClr val="bg1"/>
              </a:solidFill>
            </a:endParaRP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Classification </a:t>
            </a:r>
            <a:r>
              <a:rPr lang="fr-FR" sz="1400" b="1" dirty="0" err="1">
                <a:solidFill>
                  <a:schemeClr val="bg1"/>
                </a:solidFill>
              </a:rPr>
              <a:t>problem</a:t>
            </a:r>
            <a:r>
              <a:rPr lang="fr-FR" sz="1400" dirty="0">
                <a:solidFill>
                  <a:schemeClr val="bg1"/>
                </a:solidFill>
              </a:rPr>
              <a:t>: 10 classes (MNIST)</a:t>
            </a:r>
          </a:p>
          <a:p>
            <a:pPr lvl="1"/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Channel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Electromagnetic</a:t>
            </a:r>
            <a:r>
              <a:rPr lang="fr-FR" sz="1400" dirty="0">
                <a:solidFill>
                  <a:schemeClr val="bg1"/>
                </a:solidFill>
              </a:rPr>
              <a:t> signal (EMV-</a:t>
            </a:r>
            <a:r>
              <a:rPr lang="fr-FR" sz="1400" dirty="0" err="1">
                <a:solidFill>
                  <a:schemeClr val="bg1"/>
                </a:solidFill>
              </a:rPr>
              <a:t>Technik</a:t>
            </a:r>
            <a:r>
              <a:rPr lang="fr-FR" sz="1400" dirty="0">
                <a:solidFill>
                  <a:schemeClr val="bg1"/>
                </a:solidFill>
              </a:rPr>
              <a:t> RF-U 2,5 probe)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60" y="961220"/>
            <a:ext cx="4256708" cy="2837805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47378" y="4424159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* </a:t>
            </a:r>
            <a:r>
              <a:rPr lang="fr-FR" sz="900" dirty="0">
                <a:solidFill>
                  <a:schemeClr val="bg1"/>
                </a:solidFill>
              </a:rPr>
              <a:t>GitHub - </a:t>
            </a:r>
            <a:r>
              <a:rPr lang="fr-FR" sz="900" dirty="0" err="1">
                <a:solidFill>
                  <a:schemeClr val="bg1"/>
                </a:solidFill>
              </a:rPr>
              <a:t>majianjia</a:t>
            </a:r>
            <a:r>
              <a:rPr lang="fr-FR" sz="900" dirty="0">
                <a:solidFill>
                  <a:schemeClr val="bg1"/>
                </a:solidFill>
              </a:rPr>
              <a:t>/</a:t>
            </a:r>
            <a:r>
              <a:rPr lang="fr-FR" sz="900" dirty="0" err="1">
                <a:solidFill>
                  <a:schemeClr val="bg1"/>
                </a:solidFill>
              </a:rPr>
              <a:t>nnom</a:t>
            </a:r>
            <a:r>
              <a:rPr lang="fr-FR" sz="900" dirty="0">
                <a:solidFill>
                  <a:schemeClr val="bg1"/>
                </a:solidFill>
              </a:rPr>
              <a:t>: A </a:t>
            </a:r>
            <a:r>
              <a:rPr lang="fr-FR" sz="900" dirty="0" err="1">
                <a:solidFill>
                  <a:schemeClr val="bg1"/>
                </a:solidFill>
              </a:rPr>
              <a:t>higher-level</a:t>
            </a:r>
            <a:r>
              <a:rPr lang="fr-FR" sz="900" dirty="0">
                <a:solidFill>
                  <a:schemeClr val="bg1"/>
                </a:solidFill>
              </a:rPr>
              <a:t> Neural Network </a:t>
            </a:r>
            <a:r>
              <a:rPr lang="fr-FR" sz="900" dirty="0" err="1">
                <a:solidFill>
                  <a:schemeClr val="bg1"/>
                </a:solidFill>
              </a:rPr>
              <a:t>library</a:t>
            </a:r>
            <a:r>
              <a:rPr lang="fr-FR" sz="900" dirty="0">
                <a:solidFill>
                  <a:schemeClr val="bg1"/>
                </a:solidFill>
              </a:rPr>
              <a:t> for </a:t>
            </a:r>
            <a:r>
              <a:rPr lang="fr-FR" sz="900" dirty="0" err="1">
                <a:solidFill>
                  <a:schemeClr val="bg1"/>
                </a:solidFill>
              </a:rPr>
              <a:t>microcontrollers</a:t>
            </a:r>
            <a:r>
              <a:rPr lang="fr-FR" sz="9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6507955" y="2164556"/>
            <a:ext cx="785814" cy="650082"/>
          </a:xfrm>
          <a:prstGeom prst="roundRect">
            <a:avLst/>
          </a:prstGeom>
          <a:noFill/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603" y="2230338"/>
            <a:ext cx="518519" cy="51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3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145" y="1919293"/>
            <a:ext cx="1138976" cy="113897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556" y="2296230"/>
            <a:ext cx="358154" cy="35815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3" y="2080676"/>
            <a:ext cx="956325" cy="95632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9" y="1912248"/>
            <a:ext cx="449248" cy="4492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633" y="2352086"/>
            <a:ext cx="413504" cy="413504"/>
          </a:xfrm>
          <a:prstGeom prst="rect">
            <a:avLst/>
          </a:prstGeom>
        </p:spPr>
      </p:pic>
      <p:cxnSp>
        <p:nvCxnSpPr>
          <p:cNvPr id="6" name="Connecteur droit 5"/>
          <p:cNvCxnSpPr>
            <a:stCxn id="4" idx="0"/>
          </p:cNvCxnSpPr>
          <p:nvPr/>
        </p:nvCxnSpPr>
        <p:spPr>
          <a:xfrm flipV="1">
            <a:off x="2809385" y="1231133"/>
            <a:ext cx="1984071" cy="1120953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781710" y="2594610"/>
            <a:ext cx="2154621" cy="1691640"/>
          </a:xfrm>
          <a:prstGeom prst="line">
            <a:avLst/>
          </a:prstGeom>
          <a:ln w="12700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à coins arrondis 18"/>
          <p:cNvSpPr/>
          <p:nvPr/>
        </p:nvSpPr>
        <p:spPr>
          <a:xfrm>
            <a:off x="4642370" y="1074152"/>
            <a:ext cx="4237311" cy="3276392"/>
          </a:xfrm>
          <a:prstGeom prst="roundRect">
            <a:avLst/>
          </a:prstGeom>
          <a:noFill/>
          <a:ln w="12700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611137" y="131444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8" name="Ellipse 27"/>
          <p:cNvSpPr/>
          <p:nvPr/>
        </p:nvSpPr>
        <p:spPr>
          <a:xfrm>
            <a:off x="7611137" y="159995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611137" y="188546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7611137" y="217097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7611137" y="245648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7611137" y="2741988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7611137" y="3027496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611137" y="3313004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611137" y="3598512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611137" y="3884020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7843664" y="127026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0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7843664" y="154981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1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843664" y="182936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2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7843664" y="210890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3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7843664" y="238845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4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7843664" y="266799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5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7843664" y="2947545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7843664" y="322709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7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7843664" y="3506637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8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7843664" y="378618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9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980236" y="1297980"/>
            <a:ext cx="307181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 rot="16200000">
            <a:off x="6641544" y="254307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Softmax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48" name="Ellipse 47"/>
          <p:cNvSpPr/>
          <p:nvPr/>
        </p:nvSpPr>
        <p:spPr>
          <a:xfrm>
            <a:off x="6360973" y="130496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6360973" y="159047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6360973" y="187598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6360973" y="216149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6360973" y="244699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6360973" y="273250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4" name="Ellipse 53"/>
          <p:cNvSpPr/>
          <p:nvPr/>
        </p:nvSpPr>
        <p:spPr>
          <a:xfrm>
            <a:off x="6360973" y="301801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5" name="Ellipse 54"/>
          <p:cNvSpPr/>
          <p:nvPr/>
        </p:nvSpPr>
        <p:spPr>
          <a:xfrm>
            <a:off x="6360973" y="330352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6" name="Ellipse 55"/>
          <p:cNvSpPr/>
          <p:nvPr/>
        </p:nvSpPr>
        <p:spPr>
          <a:xfrm>
            <a:off x="6360973" y="358903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7" name="Ellipse 56"/>
          <p:cNvSpPr/>
          <p:nvPr/>
        </p:nvSpPr>
        <p:spPr>
          <a:xfrm>
            <a:off x="6360973" y="387453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055218" y="1295761"/>
            <a:ext cx="984432" cy="283317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59" name="ZoneTexte 58"/>
          <p:cNvSpPr txBox="1"/>
          <p:nvPr/>
        </p:nvSpPr>
        <p:spPr>
          <a:xfrm rot="16200000">
            <a:off x="4703979" y="2595853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Neural network</a:t>
            </a:r>
          </a:p>
        </p:txBody>
      </p:sp>
      <p:cxnSp>
        <p:nvCxnSpPr>
          <p:cNvPr id="61" name="Connecteur droit avec flèche 60"/>
          <p:cNvCxnSpPr/>
          <p:nvPr/>
        </p:nvCxnSpPr>
        <p:spPr>
          <a:xfrm>
            <a:off x="603727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>
            <a:off x="6606867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avec flèche 63"/>
          <p:cNvCxnSpPr/>
          <p:nvPr/>
        </p:nvCxnSpPr>
        <p:spPr>
          <a:xfrm>
            <a:off x="7290762" y="2712347"/>
            <a:ext cx="350016" cy="0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ZoneTexte 64"/>
          <p:cNvSpPr txBox="1"/>
          <p:nvPr/>
        </p:nvSpPr>
        <p:spPr>
          <a:xfrm>
            <a:off x="7290762" y="4126714"/>
            <a:ext cx="9012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Probability</a:t>
            </a:r>
            <a:endParaRPr lang="fr-FR" sz="1100" b="1" dirty="0">
              <a:solidFill>
                <a:schemeClr val="bg1"/>
              </a:solidFill>
            </a:endParaRPr>
          </a:p>
        </p:txBody>
      </p:sp>
      <p:sp>
        <p:nvSpPr>
          <p:cNvPr id="66" name="ZoneTexte 65"/>
          <p:cNvSpPr txBox="1"/>
          <p:nvPr/>
        </p:nvSpPr>
        <p:spPr>
          <a:xfrm>
            <a:off x="6193344" y="412197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Logits</a:t>
            </a:r>
            <a:endParaRPr lang="fr-FR" sz="1100" b="1" dirty="0">
              <a:solidFill>
                <a:schemeClr val="bg1"/>
              </a:solidFill>
            </a:endParaRPr>
          </a:p>
        </p:txBody>
      </p:sp>
      <p:pic>
        <p:nvPicPr>
          <p:cNvPr id="67" name="Image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965">
            <a:off x="7269616" y="2058733"/>
            <a:ext cx="66974" cy="2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09877E-6 L 0.14914 0.0003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8.64198E-7 L 0.15764 -0.0064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3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26" grpId="0" animBg="1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5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Targeted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function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Softmax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function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3" y="1975451"/>
            <a:ext cx="3174515" cy="158642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857" y="1673156"/>
            <a:ext cx="325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C code </a:t>
            </a:r>
            <a:r>
              <a:rPr lang="fr-FR" sz="1200" b="1" dirty="0" err="1">
                <a:solidFill>
                  <a:schemeClr val="bg1"/>
                </a:solidFill>
              </a:rPr>
              <a:t>related</a:t>
            </a:r>
            <a:r>
              <a:rPr lang="fr-FR" sz="1200" b="1" dirty="0">
                <a:solidFill>
                  <a:schemeClr val="bg1"/>
                </a:solidFill>
              </a:rPr>
              <a:t> to the </a:t>
            </a:r>
            <a:r>
              <a:rPr lang="fr-FR" sz="1200" b="1" i="1" u="sng" dirty="0" err="1">
                <a:solidFill>
                  <a:schemeClr val="bg1"/>
                </a:solidFill>
              </a:rPr>
              <a:t>softmax</a:t>
            </a:r>
            <a:r>
              <a:rPr lang="fr-FR" sz="1200" b="1" i="1" dirty="0">
                <a:solidFill>
                  <a:schemeClr val="bg1"/>
                </a:solidFill>
              </a:rPr>
              <a:t> </a:t>
            </a:r>
            <a:r>
              <a:rPr lang="fr-FR" sz="1200" b="1" dirty="0" err="1">
                <a:solidFill>
                  <a:schemeClr val="bg1"/>
                </a:solidFill>
              </a:rPr>
              <a:t>function</a:t>
            </a:r>
            <a:endParaRPr lang="fr-FR" sz="1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à coins arrondis 2"/>
              <p:cNvSpPr/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" name="Rectangle à coins arrondis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632" y="2242116"/>
                <a:ext cx="375557" cy="375557"/>
              </a:xfrm>
              <a:prstGeom prst="roundRect">
                <a:avLst/>
              </a:prstGeom>
              <a:blipFill>
                <a:blip r:embed="rId3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à coins arrondis 17"/>
              <p:cNvSpPr/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Rectangle à coins arrondi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189" y="2239709"/>
                <a:ext cx="375557" cy="375557"/>
              </a:xfrm>
              <a:prstGeom prst="roundRect">
                <a:avLst/>
              </a:prstGeom>
              <a:blipFill>
                <a:blip r:embed="rId4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à coins arrondis 29"/>
              <p:cNvSpPr/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Rectangle à coins arrondis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746" y="2244419"/>
                <a:ext cx="375557" cy="375557"/>
              </a:xfrm>
              <a:prstGeom prst="roundRect">
                <a:avLst/>
              </a:prstGeom>
              <a:blipFill>
                <a:blip r:embed="rId5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30"/>
              <p:cNvSpPr/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Rectangle à coins arrondis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2240965"/>
                <a:ext cx="375557" cy="375557"/>
              </a:xfrm>
              <a:prstGeom prst="roundRect">
                <a:avLst/>
              </a:prstGeom>
              <a:blipFill>
                <a:blip r:embed="rId6"/>
                <a:stretch>
                  <a:fillRect l="-317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31"/>
              <p:cNvSpPr/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2" name="Rectangle à coins arrondis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860" y="2237511"/>
                <a:ext cx="375557" cy="375557"/>
              </a:xfrm>
              <a:prstGeom prst="roundRect">
                <a:avLst/>
              </a:prstGeom>
              <a:blipFill>
                <a:blip r:embed="rId7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à coins arrondis 32"/>
              <p:cNvSpPr/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3" name="Rectangle à coins arrondis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17" y="2234057"/>
                <a:ext cx="375557" cy="375557"/>
              </a:xfrm>
              <a:prstGeom prst="roundRect">
                <a:avLst/>
              </a:prstGeom>
              <a:blipFill>
                <a:blip r:embed="rId8"/>
                <a:stretch>
                  <a:fillRect l="-3175" b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à coins arrondis 33"/>
              <p:cNvSpPr/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Rectangle à coins arrondis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0974" y="2230603"/>
                <a:ext cx="375557" cy="375557"/>
              </a:xfrm>
              <a:prstGeom prst="roundRect">
                <a:avLst/>
              </a:prstGeom>
              <a:blipFill>
                <a:blip r:embed="rId9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34"/>
              <p:cNvSpPr/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5" name="Rectangle à coins arrondis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6531" y="2227149"/>
                <a:ext cx="375557" cy="375557"/>
              </a:xfrm>
              <a:prstGeom prst="roundRect">
                <a:avLst/>
              </a:prstGeom>
              <a:blipFill>
                <a:blip r:embed="rId10"/>
                <a:stretch>
                  <a:fillRect l="-3125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35"/>
              <p:cNvSpPr/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6" name="Rectangle à coins arrondis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088" y="2223695"/>
                <a:ext cx="375557" cy="375557"/>
              </a:xfrm>
              <a:prstGeom prst="roundRect">
                <a:avLst/>
              </a:prstGeom>
              <a:blipFill>
                <a:blip r:embed="rId11"/>
                <a:stretch>
                  <a:fillRect l="-3175" b="-1587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à coins arrondis 36"/>
              <p:cNvSpPr/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noFill/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dirty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Rectangle à coins arrondis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645" y="2220241"/>
                <a:ext cx="375557" cy="375557"/>
              </a:xfrm>
              <a:prstGeom prst="roundRect">
                <a:avLst/>
              </a:prstGeom>
              <a:blipFill>
                <a:blip r:embed="rId12"/>
                <a:stretch>
                  <a:fillRect l="-1563"/>
                </a:stretch>
              </a:blipFill>
              <a:ln>
                <a:solidFill>
                  <a:schemeClr val="bg1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ccolade fermante 9"/>
          <p:cNvSpPr/>
          <p:nvPr/>
        </p:nvSpPr>
        <p:spPr>
          <a:xfrm rot="16200000" flipV="1">
            <a:off x="6455608" y="246546"/>
            <a:ext cx="179617" cy="3722917"/>
          </a:xfrm>
          <a:prstGeom prst="rightBrace">
            <a:avLst/>
          </a:prstGeom>
          <a:ln w="9525" cmpd="sng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6164036" y="1697650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vec_in</a:t>
            </a:r>
            <a:endParaRPr lang="fr-FR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à coins arrondis 37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8" name="Rectangle à coins arrondis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avec flèche 15"/>
          <p:cNvCxnSpPr>
            <a:stCxn id="3" idx="2"/>
            <a:endCxn id="38" idx="0"/>
          </p:cNvCxnSpPr>
          <p:nvPr/>
        </p:nvCxnSpPr>
        <p:spPr>
          <a:xfrm>
            <a:off x="4855411" y="2617673"/>
            <a:ext cx="1690006" cy="638666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à coins arrondis 39"/>
              <p:cNvSpPr/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Rectangle à coins arrondis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303" y="3256339"/>
                <a:ext cx="1502228" cy="375557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à coins arrondis 40"/>
              <p:cNvSpPr/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Rectangle à coins arrondis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391" y="3260571"/>
                <a:ext cx="1502228" cy="375557"/>
              </a:xfrm>
              <a:prstGeom prst="roundRect">
                <a:avLst/>
              </a:prstGeom>
              <a:blipFill>
                <a:blip r:embed="rId15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à coins arrondis 41"/>
              <p:cNvSpPr/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noFill/>
              <a:ln>
                <a:solidFill>
                  <a:srgbClr val="FFFF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𝑏𝑎𝑠𝑒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Rectangle à coins arrondis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479" y="3259793"/>
                <a:ext cx="1502228" cy="375557"/>
              </a:xfrm>
              <a:prstGeom prst="roundRect">
                <a:avLst/>
              </a:prstGeom>
              <a:blipFill>
                <a:blip r:embed="rId16"/>
                <a:stretch>
                  <a:fillRect b="-1587"/>
                </a:stretch>
              </a:blipFill>
              <a:ln>
                <a:solidFill>
                  <a:srgbClr val="FFFF00"/>
                </a:solidFill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Connecteur droit avec flèche 42"/>
          <p:cNvCxnSpPr>
            <a:stCxn id="18" idx="2"/>
            <a:endCxn id="38" idx="0"/>
          </p:cNvCxnSpPr>
          <p:nvPr/>
        </p:nvCxnSpPr>
        <p:spPr>
          <a:xfrm>
            <a:off x="5230968" y="2615266"/>
            <a:ext cx="1314449" cy="64107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30" idx="2"/>
            <a:endCxn id="38" idx="0"/>
          </p:cNvCxnSpPr>
          <p:nvPr/>
        </p:nvCxnSpPr>
        <p:spPr>
          <a:xfrm>
            <a:off x="5606525" y="2619976"/>
            <a:ext cx="938892" cy="63636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>
            <a:stCxn id="31" idx="2"/>
            <a:endCxn id="38" idx="0"/>
          </p:cNvCxnSpPr>
          <p:nvPr/>
        </p:nvCxnSpPr>
        <p:spPr>
          <a:xfrm>
            <a:off x="5982082" y="2616522"/>
            <a:ext cx="563335" cy="63981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stCxn id="32" idx="2"/>
            <a:endCxn id="38" idx="0"/>
          </p:cNvCxnSpPr>
          <p:nvPr/>
        </p:nvCxnSpPr>
        <p:spPr>
          <a:xfrm>
            <a:off x="6357639" y="2613068"/>
            <a:ext cx="187778" cy="643271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33" idx="2"/>
            <a:endCxn id="38" idx="0"/>
          </p:cNvCxnSpPr>
          <p:nvPr/>
        </p:nvCxnSpPr>
        <p:spPr>
          <a:xfrm flipH="1">
            <a:off x="6545417" y="2609614"/>
            <a:ext cx="187779" cy="646725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stCxn id="34" idx="2"/>
            <a:endCxn id="38" idx="0"/>
          </p:cNvCxnSpPr>
          <p:nvPr/>
        </p:nvCxnSpPr>
        <p:spPr>
          <a:xfrm flipH="1">
            <a:off x="6545417" y="2606160"/>
            <a:ext cx="563336" cy="650179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avec flèche 61"/>
          <p:cNvCxnSpPr>
            <a:stCxn id="35" idx="2"/>
            <a:endCxn id="38" idx="0"/>
          </p:cNvCxnSpPr>
          <p:nvPr/>
        </p:nvCxnSpPr>
        <p:spPr>
          <a:xfrm flipH="1">
            <a:off x="6545417" y="2602706"/>
            <a:ext cx="938893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/>
          <p:cNvCxnSpPr>
            <a:stCxn id="36" idx="2"/>
          </p:cNvCxnSpPr>
          <p:nvPr/>
        </p:nvCxnSpPr>
        <p:spPr>
          <a:xfrm flipH="1">
            <a:off x="6545418" y="2599252"/>
            <a:ext cx="1314449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66"/>
          <p:cNvCxnSpPr>
            <a:stCxn id="37" idx="2"/>
          </p:cNvCxnSpPr>
          <p:nvPr/>
        </p:nvCxnSpPr>
        <p:spPr>
          <a:xfrm flipH="1">
            <a:off x="6545420" y="2595798"/>
            <a:ext cx="1690004" cy="653633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7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95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0" grpId="0" animBg="1"/>
      <p:bldP spid="14" grpId="0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Targeted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function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  <a:r>
              <a:rPr lang="fr-FR" sz="1400" dirty="0" err="1">
                <a:solidFill>
                  <a:schemeClr val="bg1"/>
                </a:solidFill>
              </a:rPr>
              <a:t>Softmax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function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3" y="1975451"/>
            <a:ext cx="3174515" cy="158642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41" y="1590562"/>
            <a:ext cx="3301981" cy="233520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2857" y="1673156"/>
            <a:ext cx="3251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C code </a:t>
            </a:r>
            <a:r>
              <a:rPr lang="fr-FR" sz="1200" b="1" dirty="0" err="1">
                <a:solidFill>
                  <a:schemeClr val="bg1"/>
                </a:solidFill>
              </a:rPr>
              <a:t>related</a:t>
            </a:r>
            <a:r>
              <a:rPr lang="fr-FR" sz="1200" b="1" dirty="0">
                <a:solidFill>
                  <a:schemeClr val="bg1"/>
                </a:solidFill>
              </a:rPr>
              <a:t> to the  </a:t>
            </a:r>
            <a:r>
              <a:rPr lang="fr-FR" sz="1200" b="1" i="1" u="sng" dirty="0" err="1">
                <a:solidFill>
                  <a:schemeClr val="bg1"/>
                </a:solidFill>
              </a:rPr>
              <a:t>softmax</a:t>
            </a:r>
            <a:r>
              <a:rPr lang="fr-FR" sz="1200" b="1" i="1" dirty="0">
                <a:solidFill>
                  <a:schemeClr val="bg1"/>
                </a:solidFill>
              </a:rPr>
              <a:t> </a:t>
            </a:r>
            <a:r>
              <a:rPr lang="fr-FR" sz="1200" b="1" dirty="0" err="1">
                <a:solidFill>
                  <a:schemeClr val="bg1"/>
                </a:solidFill>
              </a:rPr>
              <a:t>function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74710" y="1312222"/>
            <a:ext cx="2377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>
                <a:solidFill>
                  <a:schemeClr val="bg1"/>
                </a:solidFill>
              </a:rPr>
              <a:t>Assembly</a:t>
            </a:r>
            <a:r>
              <a:rPr lang="fr-FR" sz="1200" b="1" dirty="0">
                <a:solidFill>
                  <a:schemeClr val="bg1"/>
                </a:solidFill>
              </a:rPr>
              <a:t> code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012031" y="2639853"/>
            <a:ext cx="1493520" cy="243840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491163" y="2639853"/>
            <a:ext cx="3223259" cy="373380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5491163" y="3318033"/>
            <a:ext cx="3223259" cy="243839"/>
          </a:xfrm>
          <a:prstGeom prst="roundRect">
            <a:avLst/>
          </a:prstGeom>
          <a:noFill/>
          <a:ln w="12700">
            <a:solidFill>
              <a:srgbClr val="0070C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2412862" y="2424614"/>
            <a:ext cx="66974" cy="266437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5329236" y="1190301"/>
            <a:ext cx="3612211" cy="3024511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17" name="Connecteur en angle 16"/>
          <p:cNvCxnSpPr>
            <a:stCxn id="7" idx="3"/>
            <a:endCxn id="13" idx="1"/>
          </p:cNvCxnSpPr>
          <p:nvPr/>
        </p:nvCxnSpPr>
        <p:spPr>
          <a:xfrm flipV="1">
            <a:off x="2505551" y="2702557"/>
            <a:ext cx="2823685" cy="59216"/>
          </a:xfrm>
          <a:prstGeom prst="bentConnector3">
            <a:avLst/>
          </a:prstGeom>
          <a:ln w="9525" cmpd="sng">
            <a:solidFill>
              <a:srgbClr val="FF0000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8534169" y="2395020"/>
            <a:ext cx="66974" cy="26643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2519">
            <a:off x="8497010" y="3072917"/>
            <a:ext cx="66974" cy="26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8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38799" y="651675"/>
            <a:ext cx="8615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Side</a:t>
            </a:r>
            <a:r>
              <a:rPr lang="fr-FR" sz="1400" b="1" dirty="0">
                <a:solidFill>
                  <a:schemeClr val="bg1"/>
                </a:solidFill>
              </a:rPr>
              <a:t>-Channel </a:t>
            </a:r>
            <a:r>
              <a:rPr lang="fr-FR" sz="1400" b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6" name="Bulle ronde 32">
            <a:extLst>
              <a:ext uri="{FF2B5EF4-FFF2-40B4-BE49-F238E27FC236}">
                <a16:creationId xmlns:a16="http://schemas.microsoft.com/office/drawing/2014/main" id="{8DBFF587-AFF5-445C-90AA-5E8F76B8D7A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flipH="1">
            <a:off x="3236620" y="883230"/>
            <a:ext cx="4695057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Bulle ronde 33">
            <a:extLst>
              <a:ext uri="{FF2B5EF4-FFF2-40B4-BE49-F238E27FC236}">
                <a16:creationId xmlns:a16="http://schemas.microsoft.com/office/drawing/2014/main" id="{26118B96-0D49-4EDB-8ECA-33B937E4BE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flipH="1">
            <a:off x="3257631" y="883230"/>
            <a:ext cx="4664419" cy="1307605"/>
          </a:xfrm>
          <a:prstGeom prst="wedgeEllipseCallou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F14DAB9-1BAA-461C-B805-D4DD720AF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52" y="2766583"/>
            <a:ext cx="2865358" cy="28653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4AD2B0C-A385-4501-9B91-71D86811B6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68" y="3802466"/>
            <a:ext cx="1079563" cy="63020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33AE6A-2C3B-4C41-A052-D00C7192E28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86" y="3809120"/>
            <a:ext cx="1072679" cy="63968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2" y="920448"/>
            <a:ext cx="1214829" cy="12862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87F1734-0BDE-43C4-9B83-974BE645E9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977" y="3522103"/>
            <a:ext cx="2486722" cy="1253637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4521316" y="3767641"/>
            <a:ext cx="1251928" cy="773478"/>
            <a:chOff x="2908973" y="1017863"/>
            <a:chExt cx="3410732" cy="1344383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4504574" y="3759882"/>
            <a:ext cx="1261765" cy="783444"/>
            <a:chOff x="3486261" y="738436"/>
            <a:chExt cx="2177986" cy="133341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973E3C2B-252D-4E00-B531-89C75575520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8861" y="2794968"/>
            <a:ext cx="144121" cy="1297085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E858C693-21FC-4B61-BD97-5939715C28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4850"/>
            <a:ext cx="144121" cy="1297084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522E632D-8E11-45FA-ACD8-212346731E4C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0501" y="2770581"/>
            <a:ext cx="144120" cy="1297082"/>
          </a:xfrm>
          <a:prstGeom prst="rect">
            <a:avLst/>
          </a:prstGeom>
        </p:spPr>
      </p:pic>
      <p:sp>
        <p:nvSpPr>
          <p:cNvPr id="46" name="Forme libre 47">
            <a:extLst>
              <a:ext uri="{FF2B5EF4-FFF2-40B4-BE49-F238E27FC236}">
                <a16:creationId xmlns:a16="http://schemas.microsoft.com/office/drawing/2014/main" id="{A6C63290-03F6-4A89-B4E9-ACAAD589414F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orme libre 59">
            <a:extLst>
              <a:ext uri="{FF2B5EF4-FFF2-40B4-BE49-F238E27FC236}">
                <a16:creationId xmlns:a16="http://schemas.microsoft.com/office/drawing/2014/main" id="{B79B9C0F-7E5E-4C00-A3F1-64787DC3D22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sp>
        <p:nvSpPr>
          <p:cNvPr id="48" name="Forme libre 62">
            <a:extLst>
              <a:ext uri="{FF2B5EF4-FFF2-40B4-BE49-F238E27FC236}">
                <a16:creationId xmlns:a16="http://schemas.microsoft.com/office/drawing/2014/main" id="{42450E80-4C04-4BA8-9365-B85BD20229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2001967" y="2800782"/>
            <a:ext cx="4117774" cy="2282658"/>
          </a:xfrm>
          <a:custGeom>
            <a:avLst/>
            <a:gdLst>
              <a:gd name="connsiteX0" fmla="*/ 0 w 6893005"/>
              <a:gd name="connsiteY0" fmla="*/ 0 h 3885052"/>
              <a:gd name="connsiteX1" fmla="*/ 2473234 w 6893005"/>
              <a:gd name="connsiteY1" fmla="*/ 748937 h 3885052"/>
              <a:gd name="connsiteX2" fmla="*/ 2856411 w 6893005"/>
              <a:gd name="connsiteY2" fmla="*/ 3448594 h 3885052"/>
              <a:gd name="connsiteX3" fmla="*/ 6609805 w 6893005"/>
              <a:gd name="connsiteY3" fmla="*/ 3823063 h 3885052"/>
              <a:gd name="connsiteX4" fmla="*/ 6696891 w 6893005"/>
              <a:gd name="connsiteY4" fmla="*/ 2838994 h 388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3005" h="3885052">
                <a:moveTo>
                  <a:pt x="0" y="0"/>
                </a:moveTo>
                <a:cubicBezTo>
                  <a:pt x="998583" y="87085"/>
                  <a:pt x="1997166" y="174171"/>
                  <a:pt x="2473234" y="748937"/>
                </a:cubicBezTo>
                <a:cubicBezTo>
                  <a:pt x="2949303" y="1323703"/>
                  <a:pt x="2166983" y="2936240"/>
                  <a:pt x="2856411" y="3448594"/>
                </a:cubicBezTo>
                <a:cubicBezTo>
                  <a:pt x="3545840" y="3960948"/>
                  <a:pt x="5969725" y="3924663"/>
                  <a:pt x="6609805" y="3823063"/>
                </a:cubicBezTo>
                <a:cubicBezTo>
                  <a:pt x="7249885" y="3721463"/>
                  <a:pt x="6589485" y="3001554"/>
                  <a:pt x="6696891" y="2838994"/>
                </a:cubicBezTo>
              </a:path>
            </a:pathLst>
          </a:custGeom>
          <a:ln w="38100">
            <a:solidFill>
              <a:srgbClr val="00FFFF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fr-FR" b="1">
              <a:ln/>
              <a:solidFill>
                <a:schemeClr val="accent4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1" y="1058527"/>
            <a:ext cx="956325" cy="956325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5" y="1066478"/>
            <a:ext cx="956325" cy="95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0433 L 1.38889E-6 0.00463 C -0.0033 0.00494 -0.0059 0.00494 -0.00868 0.00525 C -0.00955 0.00525 -0.01042 0.00525 -0.01146 0.00556 C -0.01302 0.00556 -0.01476 0.00556 -0.01667 0.00587 C -0.02083 0.00618 -0.01788 0.00618 -0.02535 0.00649 L -0.03281 0.00649 C -0.03455 0.00649 -0.03629 0.00679 -0.0382 0.00679 C -0.0408 0.00679 -0.04358 0.00679 -0.04618 0.00679 C -0.04931 0.00679 -0.05243 0.0071 -0.05556 0.0071 C -0.05712 0.0071 -0.05851 0.0071 -0.06024 0.00741 L -0.06702 0.00772 C -0.07465 0.00834 -0.0691 0.00803 -0.08767 0.00803 L -0.1283 0.00803 C -0.14931 0.00865 -0.12344 0.00803 -0.16979 0.00834 C -0.17153 0.00834 -0.17274 0.00865 -0.17448 0.00865 C -0.18108 0.00865 -0.1875 0.00896 -0.19392 0.00896 C -0.21094 0.00926 -0.21545 0.00926 -0.23663 0.00926 C -0.28038 0.01019 -0.22847 0.00926 -0.27761 0.00988 C -0.27952 0.00988 -0.2816 0.00988 -0.28368 0.00988 C -0.28854 0.00988 -0.29323 0.01019 -0.29827 0.0105 C -0.31077 0.01019 -0.32309 0.01019 -0.33577 0.00988 C -0.33767 0.00988 -0.33976 0.00957 -0.34167 0.00957 C -0.34948 0.00957 -0.35747 0.00957 -0.36511 0.00957 L -0.36927 0.00926 C -0.37031 0.00926 -0.37136 0.00926 -0.37257 0.00926 C -0.375 0.00926 -0.37743 0.00926 -0.37986 0.00896 C -0.38142 0.00896 -0.38299 0.00896 -0.38455 0.00865 C -0.38924 0.00834 -0.38333 0.00896 -0.38924 0.00834 C -0.38958 0.00834 -0.39045 0.00834 -0.39115 0.00834 C -0.39219 0.00834 -0.39323 0.00834 -0.39445 0.00803 C -0.39514 0.00803 -0.39566 0.00803 -0.39636 0.00803 C -0.39757 0.00803 -0.39861 0.00772 -0.39983 0.00772 C -0.40261 0.00772 -0.40538 0.00772 -0.40868 0.00741 C -0.4092 0.0071 -0.4099 0.0071 -0.41059 0.0071 C -0.41111 0.00679 -0.41181 0.00679 -0.41267 0.00679 C -0.41372 0.00679 -0.41615 0.00679 -0.41736 0.00649 C -0.41979 0.00618 -0.41892 0.00618 -0.42136 0.00556 C -0.42188 0.00556 -0.42257 0.00525 -0.42327 0.00525 C -0.42448 0.00525 -0.42726 0.00494 -0.42726 0.00525 C -0.42865 0.00433 -0.42882 0.00402 -0.43125 0.00371 C -0.43229 0.0034 -0.43351 0.0034 -0.43455 0.00309 C -0.43611 0.00278 -0.43733 0.00278 -0.43872 0.00247 C -0.43941 0.00247 -0.43993 0.00216 -0.44063 0.00216 C -0.44583 0.00155 -0.43941 0.00247 -0.44479 0.00155 C -0.44531 0.00155 -0.44601 0.00155 -0.4467 0.00124 C -0.44722 0.00124 -0.44792 0.00124 -0.44844 0.00124 C -0.44983 0.00093 -0.45156 0.00093 -0.45261 0.00093 C -0.45556 -4.44444E-6 -0.45382 0.00031 -0.45816 -4.44444E-6 C -0.45903 -4.44444E-6 -0.4599 -4.44444E-6 -0.46094 -0.0003 C -0.46146 -0.0003 -0.46215 -0.0003 -0.46285 -0.0003 C -0.46458 -0.00061 -0.46545 -0.00061 -0.46702 -0.00123 C -0.46702 -0.00154 -0.46702 -0.00154 -0.46754 -0.00185 C -0.46945 -0.00246 -0.46997 -0.00216 -0.47344 -0.00246 C -0.47431 -0.00246 -0.47483 -0.00277 -0.4757 -0.00277 C -0.47604 -0.00277 -0.47674 -0.00308 -0.47743 -0.00308 C -0.47882 -0.00339 -0.48455 -0.00339 -0.48472 -0.00339 L -0.48629 -0.00339 " pathEditMode="relative" rAng="0" ptsTypes="AAAAAAAAAAAAAAAAAAAAAAAAAAAAAAAAAAAAAAAAAAAAAAAAAAAAAAAAAA">
                                      <p:cBhvr>
                                        <p:cTn id="37" dur="19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0031 L 2.77778E-6 0.0003 C 0.00955 -0.03056 0.00451 -0.01791 0.01441 -0.03951 C 0.0184 -0.04815 0.02135 -0.05834 0.02691 -0.06605 C 0.02725 -0.06667 0.03628 -0.07963 0.03854 -0.08365 C 0.04218 -0.09198 0.04496 -0.10062 0.04896 -0.10926 C 0.05104 -0.11451 0.05347 -0.11914 0.05625 -0.12408 C 0.05694 -0.12562 0.05833 -0.12655 0.05937 -0.12809 C 0.06319 -0.13612 0.06666 -0.14445 0.07083 -0.15247 C 0.07396 -0.15834 0.07708 -0.16389 0.08021 -0.17007 C 0.08107 -0.17161 0.08229 -0.17253 0.08333 -0.17408 C 0.08837 -0.18303 0.09184 -0.19291 0.09809 -0.20062 C 0.09878 -0.20186 0.14479 -0.25186 0.15121 -0.2534 L 0.17951 -0.26019 C 0.18246 -0.26204 0.18524 -0.26482 0.18889 -0.26544 C 0.21163 -0.27068 0.22448 -0.26945 0.24635 -0.26945 " pathEditMode="relative" rAng="0" ptsTypes="AAAAAAAAAAAAAA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9" y="-1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9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9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031 L -1.94444E-6 0.00031 C 0.00104 -0.00401 0.00226 -0.00741 0.004 -0.0108 C 0.00486 -0.01204 0.00643 -0.01266 0.00747 -0.0142 C 0.00868 -0.01667 0.00955 -0.01852 0.01042 -0.02037 C 0.01129 -0.02191 0.01215 -0.02315 0.01268 -0.02438 C 0.01337 -0.02593 0.01406 -0.02778 0.01493 -0.02932 C 0.01597 -0.03087 0.01736 -0.03272 0.01823 -0.03426 C 0.0191 -0.0358 0.01962 -0.03642 0.02031 -0.03796 C 0.02049 -0.03889 0.0217 -0.04537 0.02257 -0.04661 C 0.02309 -0.04815 0.02396 -0.04877 0.02483 -0.04908 C 0.03368 -0.06142 0.0217 -0.04599 0.03125 -0.0605 C 0.03229 -0.06173 0.03368 -0.06296 0.03472 -0.06451 C 0.03681 -0.0679 0.03646 -0.07006 0.03889 -0.07315 C 0.04011 -0.07438 0.04202 -0.07562 0.0434 -0.07685 C 0.04462 -0.0787 0.04549 -0.08117 0.04653 -0.08333 C 0.04844 -0.0858 0.04965 -0.0855 0.05209 -0.08827 C 0.0533 -0.08951 0.05417 -0.09043 0.05521 -0.09198 C 0.05643 -0.09259 0.05764 -0.09352 0.05886 -0.09445 C 0.06025 -0.0963 0.06146 -0.09877 0.0632 -0.10062 C 0.07153 -0.1108 0.06615 -0.10247 0.07084 -0.1105 C 0.07118 -0.11204 0.07118 -0.11358 0.07188 -0.11451 C 0.07413 -0.1179 0.07709 -0.11914 0.08056 -0.12191 C 0.08212 -0.12284 0.08334 -0.12438 0.08472 -0.12593 C 0.08698 -0.12747 0.08941 -0.1284 0.0915 -0.13056 C 0.09236 -0.13148 0.09288 -0.13241 0.09375 -0.13303 C 0.09896 -0.13796 0.09965 -0.13796 0.10452 -0.14043 C 0.1066 -0.14691 0.10417 -0.14229 0.10886 -0.14691 C 0.11077 -0.14908 0.11233 -0.15093 0.11459 -0.1534 C 0.11979 -0.15803 0.12066 -0.15803 0.12656 -0.1608 C 0.12709 -0.16204 0.12778 -0.16327 0.12865 -0.1642 C 0.12934 -0.16543 0.1309 -0.16574 0.13177 -0.16667 C 0.13334 -0.16821 0.1349 -0.16945 0.13611 -0.17068 C 0.13889 -0.17315 0.14167 -0.17809 0.14514 -0.17932 C 0.1467 -0.18025 0.14809 -0.18025 0.14948 -0.18056 C 0.15052 -0.18087 0.15191 -0.18117 0.15278 -0.18179 C 0.16615 -0.18827 0.14948 -0.18056 0.16042 -0.18704 C 0.16146 -0.18704 0.16233 -0.18766 0.16372 -0.18796 C 0.16858 -0.18951 0.17257 -0.18982 0.17813 -0.19074 C 0.18004 -0.19136 0.18229 -0.19259 0.18455 -0.1929 C 0.19479 -0.19599 0.18177 -0.19259 0.1941 -0.19537 C 0.19584 -0.19599 0.19722 -0.19661 0.19861 -0.19691 C 0.19983 -0.19722 0.20087 -0.19784 0.20191 -0.19846 C 0.20452 -0.19877 0.20712 -0.19877 0.20955 -0.19877 C 0.24167 -0.19815 0.22986 -0.19846 0.24497 -0.19846 " pathEditMode="relative" rAng="0" ptsTypes="AAAAAAAAAAAAAAAAAAAAAAAAAAAAAAAAAAAAAAAAAAAAA">
                                      <p:cBhvr>
                                        <p:cTn id="1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8" grpId="0" animBg="1"/>
      <p:bldP spid="18" grpId="1" animBg="1"/>
      <p:bldP spid="46" grpId="0" animBg="1"/>
      <p:bldP spid="46" grpId="1" animBg="1"/>
      <p:bldP spid="4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>
                <a:solidFill>
                  <a:schemeClr val="bg1"/>
                </a:solidFill>
              </a:rPr>
              <a:t>Experimental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results</a:t>
            </a:r>
            <a:endParaRPr lang="fr-FR" sz="1600" b="1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bg1"/>
                </a:solidFill>
              </a:rPr>
              <a:t>Profiled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</a:t>
            </a:r>
            <a:endParaRPr lang="fr-FR" sz="1400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Black-box scenario (the </a:t>
            </a:r>
            <a:r>
              <a:rPr lang="fr-FR" sz="1400" dirty="0" err="1">
                <a:solidFill>
                  <a:schemeClr val="bg1"/>
                </a:solidFill>
              </a:rPr>
              <a:t>attacker</a:t>
            </a:r>
            <a:r>
              <a:rPr lang="fr-FR" sz="1400" dirty="0">
                <a:solidFill>
                  <a:schemeClr val="bg1"/>
                </a:solidFill>
              </a:rPr>
              <a:t> has no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targeted</a:t>
            </a:r>
            <a:r>
              <a:rPr lang="fr-FR" sz="1400" dirty="0">
                <a:solidFill>
                  <a:schemeClr val="bg1"/>
                </a:solidFill>
              </a:rPr>
              <a:t> AI)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21" y="2591510"/>
            <a:ext cx="924572" cy="78163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961" y="1988891"/>
            <a:ext cx="408450" cy="4084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706236" y="3413425"/>
            <a:ext cx="179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>
                <a:solidFill>
                  <a:schemeClr val="bg1"/>
                </a:solidFill>
              </a:rPr>
              <a:t>Template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51731" y="3689816"/>
            <a:ext cx="3680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1400" b="1" dirty="0" err="1">
                <a:solidFill>
                  <a:schemeClr val="bg1"/>
                </a:solidFill>
              </a:rPr>
              <a:t>Logistic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regression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16703" y="3966206"/>
            <a:ext cx="2174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</a:rPr>
              <a:t>Deep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learning</a:t>
            </a:r>
            <a:endParaRPr lang="fr-FR" sz="1400" dirty="0">
              <a:solidFill>
                <a:schemeClr val="bg1"/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87928F6-034E-41A1-B75E-37BC230D089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063523" y="3103771"/>
            <a:ext cx="1251928" cy="773478"/>
            <a:chOff x="2908973" y="1017863"/>
            <a:chExt cx="3410732" cy="1344383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862A9C6-8E9E-42D8-96F6-E441B24C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FCF404B-0267-4309-B824-1046709C8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6405"/>
              <a:ext cx="3410732" cy="133157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93CCF1A-82B4-4A47-B85D-85C80FF1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22134"/>
              <a:ext cx="3410732" cy="133157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ECBDB07-B6FB-48B6-95EF-A4D992008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30676"/>
              <a:ext cx="3410732" cy="133157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6A141CE-49EE-4B43-A0AD-D57751D7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973" y="1017863"/>
              <a:ext cx="3410732" cy="133157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7E22C43-FB5D-47B6-A783-99390A553F2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9255" y="2762745"/>
            <a:ext cx="1261765" cy="783444"/>
            <a:chOff x="3486261" y="738436"/>
            <a:chExt cx="2177986" cy="1333410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5299B3A0-8378-4D3D-AC47-26CA04559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7"/>
              <a:ext cx="2177986" cy="133157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07A135CD-5B45-480E-97C0-F9D7465A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40266"/>
              <a:ext cx="2177986" cy="1331579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FA25D0DE-C859-4FD9-B498-5878AB69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656"/>
              <a:ext cx="2177986" cy="133157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EC6680D7-C7CB-4847-A58E-3533328D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9046"/>
              <a:ext cx="2177986" cy="133157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15DF1BB-F293-4336-8B23-B2FB48F7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261" y="738436"/>
              <a:ext cx="2177986" cy="1331579"/>
            </a:xfrm>
            <a:prstGeom prst="rect">
              <a:avLst/>
            </a:prstGeom>
          </p:spPr>
        </p:pic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16591F16-2ADB-46D2-B4DB-F47BD59CDFE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2" y="2111860"/>
            <a:ext cx="829071" cy="877839"/>
          </a:xfrm>
          <a:prstGeom prst="rect">
            <a:avLst/>
          </a:prstGeom>
        </p:spPr>
      </p:pic>
      <p:sp>
        <p:nvSpPr>
          <p:cNvPr id="34" name="Ellipse 33"/>
          <p:cNvSpPr/>
          <p:nvPr/>
        </p:nvSpPr>
        <p:spPr>
          <a:xfrm>
            <a:off x="7247496" y="166009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247496" y="194560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7247496" y="223111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7247496" y="251662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7247496" y="280212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247496" y="3087637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0" name="Ellipse 39"/>
          <p:cNvSpPr/>
          <p:nvPr/>
        </p:nvSpPr>
        <p:spPr>
          <a:xfrm>
            <a:off x="7247496" y="3373145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1" name="Ellipse 40"/>
          <p:cNvSpPr/>
          <p:nvPr/>
        </p:nvSpPr>
        <p:spPr>
          <a:xfrm>
            <a:off x="7247496" y="3658653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2" name="Ellipse 41"/>
          <p:cNvSpPr/>
          <p:nvPr/>
        </p:nvSpPr>
        <p:spPr>
          <a:xfrm>
            <a:off x="7247496" y="3944161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3" name="Ellipse 42"/>
          <p:cNvSpPr/>
          <p:nvPr/>
        </p:nvSpPr>
        <p:spPr>
          <a:xfrm>
            <a:off x="7247496" y="4229669"/>
            <a:ext cx="232527" cy="219421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44" name="ZoneTexte 43"/>
          <p:cNvSpPr txBox="1"/>
          <p:nvPr/>
        </p:nvSpPr>
        <p:spPr>
          <a:xfrm>
            <a:off x="7079867" y="4477108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Logits</a:t>
            </a:r>
            <a:endParaRPr lang="fr-FR" sz="1100" b="1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229225" y="3111143"/>
            <a:ext cx="1285875" cy="0"/>
          </a:xfrm>
          <a:prstGeom prst="straightConnector1">
            <a:avLst/>
          </a:prstGeom>
          <a:ln w="12700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9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ag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2" y="2473632"/>
            <a:ext cx="375341" cy="740315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795" y="2473461"/>
            <a:ext cx="375340" cy="74031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14313" y="464928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376772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‘‘</a:t>
            </a:r>
            <a:r>
              <a:rPr lang="en-US" sz="10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1000" i="1" dirty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1" name="Image 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17" y="3321897"/>
            <a:ext cx="1253567" cy="75092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3" name="Imag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79" y="2188179"/>
            <a:ext cx="1285714" cy="1285714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sp>
        <p:nvSpPr>
          <p:cNvPr id="86" name="Bulle ronde 85"/>
          <p:cNvSpPr/>
          <p:nvPr/>
        </p:nvSpPr>
        <p:spPr>
          <a:xfrm>
            <a:off x="7110430" y="1384310"/>
            <a:ext cx="1773382" cy="617585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7 !</a:t>
            </a:r>
          </a:p>
        </p:txBody>
      </p:sp>
      <p:pic>
        <p:nvPicPr>
          <p:cNvPr id="87" name="Image 8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4" y="2473634"/>
            <a:ext cx="375340" cy="740312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7059" y="2045899"/>
            <a:ext cx="358154" cy="358154"/>
          </a:xfrm>
          <a:prstGeom prst="rect">
            <a:avLst/>
          </a:prstGeom>
        </p:spPr>
      </p:pic>
      <p:pic>
        <p:nvPicPr>
          <p:cNvPr id="91" name="Image 9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95" y="2411890"/>
            <a:ext cx="707082" cy="91930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870" y="2188179"/>
            <a:ext cx="1285714" cy="128571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0" y="2487430"/>
            <a:ext cx="375341" cy="740315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03" y="2487259"/>
            <a:ext cx="375340" cy="740311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7812" y="2487432"/>
            <a:ext cx="375340" cy="740312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443317" y="3317265"/>
            <a:ext cx="1255758" cy="753652"/>
            <a:chOff x="7381067" y="2582261"/>
            <a:chExt cx="1255758" cy="495149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067" y="2582261"/>
              <a:ext cx="1253567" cy="489399"/>
            </a:xfrm>
            <a:prstGeom prst="rect">
              <a:avLst/>
            </a:prstGeom>
          </p:spPr>
        </p:pic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8" y="2588011"/>
              <a:ext cx="1253567" cy="489399"/>
            </a:xfrm>
            <a:prstGeom prst="rect">
              <a:avLst/>
            </a:prstGeom>
          </p:spPr>
        </p:pic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7" y="2588011"/>
              <a:ext cx="1253567" cy="489399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6" y="2588011"/>
              <a:ext cx="1253567" cy="48939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5" y="2588011"/>
              <a:ext cx="1253567" cy="489399"/>
            </a:xfrm>
            <a:prstGeom prst="rect">
              <a:avLst/>
            </a:prstGeom>
          </p:spPr>
        </p:pic>
        <p:pic>
          <p:nvPicPr>
            <p:cNvPr id="35" name="Image 3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254" y="2588011"/>
              <a:ext cx="1253567" cy="489399"/>
            </a:xfrm>
            <a:prstGeom prst="rect">
              <a:avLst/>
            </a:prstGeom>
          </p:spPr>
        </p:pic>
      </p:grpSp>
      <p:sp>
        <p:nvSpPr>
          <p:cNvPr id="5" name="Flèche courbée vers la gauche 4"/>
          <p:cNvSpPr/>
          <p:nvPr/>
        </p:nvSpPr>
        <p:spPr>
          <a:xfrm>
            <a:off x="4338550" y="2065173"/>
            <a:ext cx="821531" cy="1370842"/>
          </a:xfrm>
          <a:prstGeom prst="curvedLeftArrow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551184" y="2529890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x3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095358" y="2843616"/>
            <a:ext cx="1253635" cy="748436"/>
            <a:chOff x="7624479" y="2572183"/>
            <a:chExt cx="1253635" cy="489399"/>
          </a:xfrm>
        </p:grpSpPr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47" y="2572183"/>
              <a:ext cx="1253567" cy="489399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30" y="2572183"/>
              <a:ext cx="1253567" cy="489399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513" y="2572183"/>
              <a:ext cx="1253567" cy="489399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96" y="2572183"/>
              <a:ext cx="1253567" cy="489399"/>
            </a:xfrm>
            <a:prstGeom prst="rect">
              <a:avLst/>
            </a:prstGeom>
          </p:spPr>
        </p:pic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479" y="2572183"/>
              <a:ext cx="1253567" cy="489399"/>
            </a:xfrm>
            <a:prstGeom prst="rect">
              <a:avLst/>
            </a:prstGeom>
          </p:spPr>
        </p:pic>
      </p:grpSp>
      <p:grpSp>
        <p:nvGrpSpPr>
          <p:cNvPr id="8" name="Groupe 7"/>
          <p:cNvGrpSpPr/>
          <p:nvPr/>
        </p:nvGrpSpPr>
        <p:grpSpPr>
          <a:xfrm>
            <a:off x="2351883" y="2787400"/>
            <a:ext cx="1253567" cy="771621"/>
            <a:chOff x="7687881" y="2459387"/>
            <a:chExt cx="1253567" cy="491384"/>
          </a:xfrm>
        </p:grpSpPr>
        <p:pic>
          <p:nvPicPr>
            <p:cNvPr id="52" name="Image 5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1316"/>
              <a:ext cx="1253567" cy="489455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673"/>
              <a:ext cx="1253567" cy="489455"/>
            </a:xfrm>
            <a:prstGeom prst="rect">
              <a:avLst/>
            </a:prstGeom>
          </p:spPr>
        </p:pic>
        <p:pic>
          <p:nvPicPr>
            <p:cNvPr id="58" name="Image 5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60030"/>
              <a:ext cx="1253567" cy="489455"/>
            </a:xfrm>
            <a:prstGeom prst="rect">
              <a:avLst/>
            </a:prstGeom>
          </p:spPr>
        </p:pic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881" y="2459387"/>
              <a:ext cx="1253567" cy="489455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2496439" y="2782209"/>
            <a:ext cx="1253635" cy="744871"/>
            <a:chOff x="7677731" y="2467014"/>
            <a:chExt cx="1253635" cy="511415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99" y="2488974"/>
              <a:ext cx="1253567" cy="489455"/>
            </a:xfrm>
            <a:prstGeom prst="rect">
              <a:avLst/>
            </a:prstGeom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82" y="2483484"/>
              <a:ext cx="1253567" cy="489455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65" y="2477994"/>
              <a:ext cx="1253567" cy="489455"/>
            </a:xfrm>
            <a:prstGeom prst="rect">
              <a:avLst/>
            </a:prstGeom>
          </p:spPr>
        </p:pic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48" y="2472504"/>
              <a:ext cx="1253567" cy="489455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7731" y="2467014"/>
              <a:ext cx="1253567" cy="489455"/>
            </a:xfrm>
            <a:prstGeom prst="rect">
              <a:avLst/>
            </a:prstGeom>
          </p:spPr>
        </p:pic>
      </p:grpSp>
      <p:sp>
        <p:nvSpPr>
          <p:cNvPr id="71" name="ZoneTexte 70"/>
          <p:cNvSpPr txBox="1"/>
          <p:nvPr/>
        </p:nvSpPr>
        <p:spPr>
          <a:xfrm>
            <a:off x="2438249" y="3313101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>
                <a:solidFill>
                  <a:schemeClr val="bg1"/>
                </a:solidFill>
              </a:rPr>
              <a:t>Logits</a:t>
            </a:r>
            <a:endParaRPr lang="fr-FR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8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35802E-6 L 0.40902 -0.178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9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55 L -0.41233 -0.113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25" y="-561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031 L 0.40903 -0.1780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1" y="-89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"/>
                            </p:stCondLst>
                            <p:childTnLst>
                              <p:par>
                                <p:cTn id="1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23457E-7 L -0.38681 -0.0959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0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5" grpId="0" animBg="1"/>
      <p:bldP spid="6" grpId="0"/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2096603"/>
            <a:ext cx="8674683" cy="332399"/>
          </a:xfrm>
        </p:spPr>
        <p:txBody>
          <a:bodyPr/>
          <a:lstStyle/>
          <a:p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am</a:t>
            </a:r>
            <a:r>
              <a:rPr lang="fr-FR" dirty="0"/>
              <a:t> I ?</a:t>
            </a:r>
          </a:p>
        </p:txBody>
      </p:sp>
    </p:spTree>
    <p:extLst>
      <p:ext uri="{BB962C8B-B14F-4D97-AF65-F5344CB8AC3E}">
        <p14:creationId xmlns:p14="http://schemas.microsoft.com/office/powerpoint/2010/main" val="57260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0" y="542640"/>
            <a:ext cx="86156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600" b="1" dirty="0" err="1">
                <a:solidFill>
                  <a:schemeClr val="bg1"/>
                </a:solidFill>
              </a:rPr>
              <a:t>Generate</a:t>
            </a:r>
            <a:r>
              <a:rPr lang="fr-FR" sz="1600" b="1" dirty="0">
                <a:solidFill>
                  <a:schemeClr val="bg1"/>
                </a:solidFill>
              </a:rPr>
              <a:t> an </a:t>
            </a:r>
            <a:r>
              <a:rPr lang="fr-FR" sz="1600" b="1" dirty="0" err="1">
                <a:solidFill>
                  <a:schemeClr val="bg1"/>
                </a:solidFill>
              </a:rPr>
              <a:t>adversarial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example</a:t>
            </a:r>
            <a:endParaRPr lang="fr-FR" sz="1600" b="1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/>
                </a:solidFill>
              </a:rPr>
              <a:t>Application of the </a:t>
            </a:r>
            <a:r>
              <a:rPr lang="fr-FR" sz="1400" i="1" dirty="0" err="1">
                <a:solidFill>
                  <a:schemeClr val="bg1"/>
                </a:solidFill>
              </a:rPr>
              <a:t>Zeroth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Order</a:t>
            </a:r>
            <a:r>
              <a:rPr lang="fr-FR" sz="1400" i="1" dirty="0">
                <a:solidFill>
                  <a:schemeClr val="bg1"/>
                </a:solidFill>
              </a:rPr>
              <a:t> </a:t>
            </a:r>
            <a:r>
              <a:rPr lang="fr-FR" sz="1400" i="1" dirty="0" err="1">
                <a:solidFill>
                  <a:schemeClr val="bg1"/>
                </a:solidFill>
              </a:rPr>
              <a:t>Optimization</a:t>
            </a:r>
            <a:r>
              <a:rPr lang="fr-FR" sz="1400" i="1" dirty="0">
                <a:solidFill>
                  <a:schemeClr val="bg1"/>
                </a:solidFill>
              </a:rPr>
              <a:t>* (ZOO) </a:t>
            </a:r>
            <a:r>
              <a:rPr lang="fr-FR" sz="1400" dirty="0" err="1">
                <a:solidFill>
                  <a:schemeClr val="bg1"/>
                </a:solidFill>
              </a:rPr>
              <a:t>method</a:t>
            </a:r>
            <a:endParaRPr lang="fr-FR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r>
                  <a:rPr lang="fr-FR" sz="1400" b="1" dirty="0" err="1">
                    <a:solidFill>
                      <a:schemeClr val="bg1"/>
                    </a:solidFill>
                  </a:rPr>
                  <a:t>Recap</a:t>
                </a:r>
                <a:r>
                  <a:rPr lang="fr-FR" sz="1400" b="1" dirty="0">
                    <a:solidFill>
                      <a:schemeClr val="bg1"/>
                    </a:solidFill>
                  </a:rPr>
                  <a:t> (ZOO)</a:t>
                </a:r>
              </a:p>
              <a:p>
                <a:pPr lvl="1"/>
                <a:r>
                  <a:rPr lang="fr-FR" sz="1400" dirty="0">
                    <a:solidFill>
                      <a:schemeClr val="bg1"/>
                    </a:solidFill>
                  </a:rPr>
                  <a:t>Let </a:t>
                </a:r>
                <a14:m>
                  <m:oMath xmlns:m="http://schemas.openxmlformats.org/officeDocument/2006/math"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fr-FR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fr-FR" sz="14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be</a:t>
                </a:r>
                <a:r>
                  <a:rPr lang="fr-FR" sz="1400" dirty="0">
                    <a:solidFill>
                      <a:schemeClr val="bg1"/>
                    </a:solidFill>
                  </a:rPr>
                  <a:t> an image and a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wrong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targeted</a:t>
                </a:r>
                <a:r>
                  <a:rPr lang="fr-FR" sz="1400" dirty="0">
                    <a:solidFill>
                      <a:schemeClr val="bg1"/>
                    </a:solidFill>
                  </a:rPr>
                  <a:t> class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>
                    <a:solidFill>
                      <a:schemeClr val="bg1"/>
                    </a:solidFill>
                  </a:rPr>
                  <a:t> an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attacker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wants</a:t>
                </a:r>
                <a:r>
                  <a:rPr lang="fr-FR" sz="1400" dirty="0">
                    <a:solidFill>
                      <a:schemeClr val="bg1"/>
                    </a:solidFill>
                  </a:rPr>
                  <a:t> to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predict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fr-FR" sz="1400" b="1" dirty="0">
                    <a:solidFill>
                      <a:schemeClr val="bg1"/>
                    </a:solidFill>
                  </a:rPr>
                  <a:t>,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she</a:t>
                </a:r>
                <a:r>
                  <a:rPr lang="fr-FR" sz="1400" dirty="0">
                    <a:solidFill>
                      <a:schemeClr val="bg1"/>
                    </a:solidFill>
                  </a:rPr>
                  <a:t> looks for an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adversarial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example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fr-FR" sz="1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fr-FR" sz="1400" b="1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such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that</a:t>
                </a:r>
                <a:r>
                  <a:rPr lang="fr-FR" sz="1400" dirty="0">
                    <a:solidFill>
                      <a:schemeClr val="bg1"/>
                    </a:solidFill>
                  </a:rPr>
                  <a:t> the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following</a:t>
                </a:r>
                <a:r>
                  <a:rPr lang="fr-FR" sz="1400" dirty="0">
                    <a:solidFill>
                      <a:schemeClr val="bg1"/>
                    </a:solidFill>
                  </a:rPr>
                  <a:t> relation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is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:r>
                  <a:rPr lang="fr-FR" sz="1400" dirty="0" err="1">
                    <a:solidFill>
                      <a:schemeClr val="bg1"/>
                    </a:solidFill>
                  </a:rPr>
                  <a:t>satisfied</a:t>
                </a:r>
                <a:r>
                  <a:rPr lang="fr-FR" sz="1400" dirty="0">
                    <a:solidFill>
                      <a:schemeClr val="bg1"/>
                    </a:solidFill>
                  </a:rPr>
                  <a:t>:</a:t>
                </a:r>
              </a:p>
              <a:p>
                <a:pPr lvl="1"/>
                <a:endParaRPr lang="fr-FR" sz="14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𝑿</m:t>
                                  </m:r>
                                </m:e>
                                <m:sup>
                                  <m:r>
                                    <a:rPr lang="fr-FR" sz="14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d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𝑜𝑏𝑗</m:t>
                          </m:r>
                        </m:sub>
                      </m:sSub>
                      <m:d>
                        <m:dPr>
                          <m:ctrlPr>
                            <a:rPr lang="fr-FR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p>
                              <m:r>
                                <a:rPr lang="fr-FR" sz="14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fr-FR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fr-FR" sz="1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fr-FR" sz="1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fr-FR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fr-FR" sz="1400" i="1" dirty="0">
                  <a:solidFill>
                    <a:schemeClr val="bg1"/>
                  </a:solidFill>
                </a:endParaRPr>
              </a:p>
              <a:p>
                <a:pPr lvl="1"/>
                <a:endParaRPr lang="fr-FR" sz="1400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fr-FR" sz="1400" dirty="0" err="1">
                    <a:solidFill>
                      <a:schemeClr val="bg1"/>
                    </a:solidFill>
                  </a:rPr>
                  <a:t>with</a:t>
                </a:r>
                <a:r>
                  <a:rPr lang="fr-FR" sz="1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𝑜𝑏𝑗</m:t>
                        </m:r>
                      </m:sub>
                    </m:sSub>
                    <m:d>
                      <m:d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fr-FR" sz="1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fr-FR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fr-FR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≠</m:t>
                                    </m:r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unc>
                                      <m:func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fr-FR" sz="14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  <m:d>
                                              <m:d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fr-FR" sz="1400" b="0" i="1" smtClean="0">
                                                        <a:solidFill>
                                                          <a:schemeClr val="bg1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∗</m:t>
                                                    </m:r>
                                                  </m:sup>
                                                </m:sSup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4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400" b="0" i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d>
                                          <m:dPr>
                                            <m:ctrlPr>
                                              <a:rPr lang="fr-FR" sz="14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fr-FR" sz="1400" b="0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∗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</m:d>
                                  </m:e>
                                </m:func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fr-FR" sz="14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fr-FR" sz="14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fr-FR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0</m:t>
                                </m:r>
                              </m:e>
                            </m:func>
                          </m:e>
                        </m:d>
                      </m:e>
                    </m:func>
                  </m:oMath>
                </a14:m>
                <a:endParaRPr lang="fr-FR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54731"/>
                <a:ext cx="9144000" cy="1800173"/>
              </a:xfrm>
              <a:prstGeom prst="rect">
                <a:avLst/>
              </a:prstGeom>
              <a:blipFill>
                <a:blip r:embed="rId2"/>
                <a:stretch>
                  <a:fillRect t="-67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à coins arrondis 3"/>
          <p:cNvSpPr/>
          <p:nvPr/>
        </p:nvSpPr>
        <p:spPr>
          <a:xfrm>
            <a:off x="3157538" y="2085975"/>
            <a:ext cx="892969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4474369" y="2085975"/>
            <a:ext cx="983456" cy="364331"/>
          </a:xfrm>
          <a:prstGeom prst="roundRect">
            <a:avLst/>
          </a:prstGeom>
          <a:noFill/>
          <a:ln w="12700">
            <a:solidFill>
              <a:srgbClr val="93E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66765" y="4469576"/>
            <a:ext cx="5957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*</a:t>
            </a:r>
            <a:r>
              <a:rPr lang="fr-FR" sz="800" dirty="0">
                <a:solidFill>
                  <a:schemeClr val="bg1"/>
                </a:solidFill>
              </a:rPr>
              <a:t> ‘‘</a:t>
            </a:r>
            <a:r>
              <a:rPr lang="en-US" sz="8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800" i="1" dirty="0">
                <a:solidFill>
                  <a:schemeClr val="bg1"/>
                </a:solidFill>
              </a:rPr>
              <a:t>et al.</a:t>
            </a:r>
            <a:r>
              <a:rPr lang="en-US" sz="800" dirty="0">
                <a:solidFill>
                  <a:schemeClr val="bg1"/>
                </a:solidFill>
              </a:rPr>
              <a:t>, </a:t>
            </a:r>
            <a:r>
              <a:rPr lang="en-US" sz="800" dirty="0" err="1">
                <a:solidFill>
                  <a:schemeClr val="bg1"/>
                </a:solidFill>
              </a:rPr>
              <a:t>AISec</a:t>
            </a:r>
            <a:r>
              <a:rPr lang="en-US" sz="800" dirty="0">
                <a:solidFill>
                  <a:schemeClr val="bg1"/>
                </a:solidFill>
              </a:rPr>
              <a:t> '17 </a:t>
            </a:r>
            <a:endParaRPr lang="fr-FR" sz="8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40" y="3040258"/>
            <a:ext cx="940594" cy="9405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399" y="3041252"/>
            <a:ext cx="939600" cy="939600"/>
          </a:xfrm>
          <a:prstGeom prst="rect">
            <a:avLst/>
          </a:prstGeom>
        </p:spPr>
      </p:pic>
      <p:cxnSp>
        <p:nvCxnSpPr>
          <p:cNvPr id="18" name="Connecteur droit avec flèche 17"/>
          <p:cNvCxnSpPr>
            <a:stCxn id="7" idx="3"/>
            <a:endCxn id="9" idx="1"/>
          </p:cNvCxnSpPr>
          <p:nvPr/>
        </p:nvCxnSpPr>
        <p:spPr>
          <a:xfrm>
            <a:off x="3564734" y="3510555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1056082" y="3400671"/>
            <a:ext cx="1481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Original image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019999" y="3399182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Adversarial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example</a:t>
            </a:r>
            <a:endParaRPr lang="fr-FR" sz="1400" b="1" i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626" y="4032366"/>
                <a:ext cx="753540" cy="307777"/>
              </a:xfrm>
              <a:prstGeom prst="rect">
                <a:avLst/>
              </a:prstGeom>
              <a:blipFill>
                <a:blip r:embed="rId5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fr-FR" sz="1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fr-FR" sz="1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429" y="4032366"/>
                <a:ext cx="753540" cy="307777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Connecteur droit avec flèche 23"/>
          <p:cNvCxnSpPr/>
          <p:nvPr/>
        </p:nvCxnSpPr>
        <p:spPr>
          <a:xfrm>
            <a:off x="3564734" y="4185757"/>
            <a:ext cx="1515665" cy="497"/>
          </a:xfrm>
          <a:prstGeom prst="straightConnector1">
            <a:avLst/>
          </a:prstGeom>
          <a:ln w="9525" cmpd="sng">
            <a:solidFill>
              <a:schemeClr val="bg1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7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  <p:bldP spid="12" grpId="0" animBg="1"/>
      <p:bldP spid="19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276999"/>
          </a:xfrm>
        </p:spPr>
        <p:txBody>
          <a:bodyPr/>
          <a:lstStyle/>
          <a:p>
            <a:r>
              <a:rPr lang="fr-FR" sz="2000" dirty="0"/>
              <a:t>Physical </a:t>
            </a:r>
            <a:r>
              <a:rPr lang="fr-FR" sz="2000" dirty="0" err="1"/>
              <a:t>attack</a:t>
            </a:r>
            <a:r>
              <a:rPr lang="fr-FR" sz="2000" dirty="0"/>
              <a:t> </a:t>
            </a:r>
            <a:r>
              <a:rPr lang="fr-FR" sz="2000" dirty="0" err="1"/>
              <a:t>against</a:t>
            </a:r>
            <a:r>
              <a:rPr lang="fr-FR" sz="2000" dirty="0"/>
              <a:t> </a:t>
            </a:r>
            <a:r>
              <a:rPr lang="fr-FR" sz="2000" dirty="0" err="1"/>
              <a:t>embedded</a:t>
            </a:r>
            <a:r>
              <a:rPr lang="fr-FR" sz="2000" dirty="0"/>
              <a:t> AI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14313" y="427182"/>
            <a:ext cx="89296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1400" b="1" dirty="0" err="1">
                <a:solidFill>
                  <a:schemeClr val="bg1"/>
                </a:solidFill>
              </a:rPr>
              <a:t>Practical</a:t>
            </a:r>
            <a:r>
              <a:rPr lang="fr-FR" sz="1400" b="1" dirty="0">
                <a:solidFill>
                  <a:schemeClr val="bg1"/>
                </a:solidFill>
              </a:rPr>
              <a:t> issue</a:t>
            </a:r>
            <a:r>
              <a:rPr lang="fr-FR" sz="1400" dirty="0">
                <a:solidFill>
                  <a:schemeClr val="bg1"/>
                </a:solidFill>
              </a:rPr>
              <a:t>: How </a:t>
            </a:r>
            <a:r>
              <a:rPr lang="fr-FR" sz="1400" dirty="0" err="1">
                <a:solidFill>
                  <a:schemeClr val="bg1"/>
                </a:solidFill>
              </a:rPr>
              <a:t>can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generate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examples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without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any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knowledge</a:t>
            </a:r>
            <a:r>
              <a:rPr lang="fr-FR" sz="1400" dirty="0">
                <a:solidFill>
                  <a:schemeClr val="bg1"/>
                </a:solidFill>
              </a:rPr>
              <a:t> on the </a:t>
            </a:r>
            <a:r>
              <a:rPr lang="fr-FR" sz="1400" dirty="0" err="1">
                <a:solidFill>
                  <a:schemeClr val="bg1"/>
                </a:solidFill>
              </a:rPr>
              <a:t>device</a:t>
            </a:r>
            <a:r>
              <a:rPr lang="fr-FR" sz="1400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fr-FR" sz="1400" b="1" dirty="0">
                <a:solidFill>
                  <a:schemeClr val="bg1"/>
                </a:solidFill>
              </a:rPr>
              <a:t>Our </a:t>
            </a:r>
            <a:r>
              <a:rPr lang="fr-FR" sz="1400" b="1" dirty="0" err="1">
                <a:solidFill>
                  <a:schemeClr val="bg1"/>
                </a:solidFill>
              </a:rPr>
              <a:t>idea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1) Extraction of the </a:t>
            </a:r>
            <a:r>
              <a:rPr lang="fr-FR" sz="1400" dirty="0" err="1">
                <a:solidFill>
                  <a:schemeClr val="bg1"/>
                </a:solidFill>
              </a:rPr>
              <a:t>logits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through</a:t>
            </a:r>
            <a:r>
              <a:rPr lang="fr-FR" sz="1400" dirty="0">
                <a:solidFill>
                  <a:schemeClr val="bg1"/>
                </a:solidFill>
              </a:rPr>
              <a:t> the use of </a:t>
            </a:r>
            <a:r>
              <a:rPr lang="fr-FR" sz="1400" b="1" i="1" dirty="0" err="1">
                <a:solidFill>
                  <a:schemeClr val="bg1"/>
                </a:solidFill>
              </a:rPr>
              <a:t>side-channel</a:t>
            </a:r>
            <a:r>
              <a:rPr lang="fr-FR" sz="1400" b="1" i="1" dirty="0">
                <a:solidFill>
                  <a:schemeClr val="bg1"/>
                </a:solidFill>
              </a:rPr>
              <a:t> </a:t>
            </a:r>
            <a:r>
              <a:rPr lang="fr-FR" sz="1400" b="1" i="1" dirty="0" err="1">
                <a:solidFill>
                  <a:schemeClr val="bg1"/>
                </a:solidFill>
              </a:rPr>
              <a:t>attacks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	2) Use the state-of-the art </a:t>
            </a:r>
            <a:r>
              <a:rPr lang="fr-FR" sz="1400" dirty="0" err="1">
                <a:solidFill>
                  <a:schemeClr val="bg1"/>
                </a:solidFill>
              </a:rPr>
              <a:t>adversarial</a:t>
            </a:r>
            <a:r>
              <a:rPr lang="fr-FR" sz="1400" dirty="0">
                <a:solidFill>
                  <a:schemeClr val="bg1"/>
                </a:solidFill>
              </a:rPr>
              <a:t> </a:t>
            </a:r>
            <a:r>
              <a:rPr lang="fr-FR" sz="1400" dirty="0" err="1">
                <a:solidFill>
                  <a:schemeClr val="bg1"/>
                </a:solidFill>
              </a:rPr>
              <a:t>attacks</a:t>
            </a:r>
            <a:r>
              <a:rPr lang="fr-FR" sz="1400" dirty="0">
                <a:solidFill>
                  <a:schemeClr val="bg1"/>
                </a:solidFill>
              </a:rPr>
              <a:t> (</a:t>
            </a:r>
            <a:r>
              <a:rPr lang="fr-FR" sz="1400" i="1" dirty="0" err="1">
                <a:solidFill>
                  <a:schemeClr val="bg1"/>
                </a:solidFill>
              </a:rPr>
              <a:t>e.g</a:t>
            </a:r>
            <a:r>
              <a:rPr lang="fr-FR" sz="1400" i="1" dirty="0">
                <a:solidFill>
                  <a:schemeClr val="bg1"/>
                </a:solidFill>
              </a:rPr>
              <a:t>. </a:t>
            </a:r>
            <a:r>
              <a:rPr lang="fr-FR" sz="1400" dirty="0">
                <a:solidFill>
                  <a:schemeClr val="bg1"/>
                </a:solidFill>
              </a:rPr>
              <a:t>ZOO*)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7378" y="4405348"/>
            <a:ext cx="91134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</a:t>
            </a:r>
            <a:r>
              <a:rPr lang="fr-FR" sz="1000" dirty="0">
                <a:solidFill>
                  <a:schemeClr val="bg1"/>
                </a:solidFill>
              </a:rPr>
              <a:t> ‘‘</a:t>
            </a:r>
            <a:r>
              <a:rPr lang="en-US" sz="1000" dirty="0">
                <a:solidFill>
                  <a:schemeClr val="bg1"/>
                </a:solidFill>
              </a:rPr>
              <a:t>ZOO: Zeroth Order Optimization Based Black-box Attacks to Deep Neural Networks without Training Substitute Models’’, Chen </a:t>
            </a:r>
            <a:r>
              <a:rPr lang="en-US" sz="1000" i="1" dirty="0">
                <a:solidFill>
                  <a:schemeClr val="bg1"/>
                </a:solidFill>
              </a:rPr>
              <a:t>et al.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AISec</a:t>
            </a:r>
            <a:r>
              <a:rPr lang="en-US" sz="1000" dirty="0">
                <a:solidFill>
                  <a:schemeClr val="bg1"/>
                </a:solidFill>
              </a:rPr>
              <a:t> '17 </a:t>
            </a:r>
            <a:endParaRPr lang="fr-FR" sz="900" dirty="0">
              <a:solidFill>
                <a:schemeClr val="bg1"/>
              </a:solidFill>
            </a:endParaRPr>
          </a:p>
        </p:txBody>
      </p:sp>
      <p:pic>
        <p:nvPicPr>
          <p:cNvPr id="79" name="Image 7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8" y="1859235"/>
            <a:ext cx="2517537" cy="2517537"/>
          </a:xfrm>
          <a:prstGeom prst="rect">
            <a:avLst/>
          </a:prstGeom>
        </p:spPr>
      </p:pic>
      <p:pic>
        <p:nvPicPr>
          <p:cNvPr id="80" name="Image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85" y="3112034"/>
            <a:ext cx="2519767" cy="1272358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77" y="1386306"/>
            <a:ext cx="1202865" cy="1202865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599" y="1689311"/>
            <a:ext cx="449248" cy="449248"/>
          </a:xfrm>
          <a:prstGeom prst="rect">
            <a:avLst/>
          </a:prstGeom>
        </p:spPr>
      </p:pic>
      <p:pic>
        <p:nvPicPr>
          <p:cNvPr id="85" name="Image 84">
            <a:extLst>
              <a:ext uri="{FF2B5EF4-FFF2-40B4-BE49-F238E27FC236}">
                <a16:creationId xmlns:a16="http://schemas.microsoft.com/office/drawing/2014/main" id="{4A6C0AB5-0BA7-4340-ACB3-5A8E48B07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2605" y="1797422"/>
            <a:ext cx="358154" cy="358154"/>
          </a:xfrm>
          <a:prstGeom prst="rect">
            <a:avLst/>
          </a:prstGeom>
        </p:spPr>
      </p:pic>
      <p:pic>
        <p:nvPicPr>
          <p:cNvPr id="92" name="Imag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13" y="2086025"/>
            <a:ext cx="462208" cy="462208"/>
          </a:xfrm>
          <a:prstGeom prst="rect">
            <a:avLst/>
          </a:prstGeom>
        </p:spPr>
      </p:pic>
      <p:pic>
        <p:nvPicPr>
          <p:cNvPr id="93" name="Imag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16" y="2103051"/>
            <a:ext cx="320245" cy="416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4" name="ZoneTexte 93"/>
              <p:cNvSpPr txBox="1"/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𝑍𝑂𝑂</m:t>
                      </m:r>
                      <m:r>
                        <a:rPr lang="fr-FR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        +           )</m:t>
                      </m:r>
                    </m:oMath>
                  </m:oMathPara>
                </a14:m>
                <a:endParaRPr lang="fr-F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4" name="ZoneTexte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482" y="2094399"/>
                <a:ext cx="203055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Image 9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800370"/>
            <a:ext cx="758485" cy="758485"/>
          </a:xfrm>
          <a:prstGeom prst="rect">
            <a:avLst/>
          </a:prstGeom>
        </p:spPr>
      </p:pic>
      <p:cxnSp>
        <p:nvCxnSpPr>
          <p:cNvPr id="96" name="Connecteur droit avec flèche 95"/>
          <p:cNvCxnSpPr>
            <a:stCxn id="91" idx="0"/>
            <a:endCxn id="95" idx="0"/>
          </p:cNvCxnSpPr>
          <p:nvPr/>
        </p:nvCxnSpPr>
        <p:spPr>
          <a:xfrm>
            <a:off x="2706136" y="2490474"/>
            <a:ext cx="1739" cy="309896"/>
          </a:xfrm>
          <a:prstGeom prst="straightConnector1">
            <a:avLst/>
          </a:prstGeom>
          <a:ln w="1270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Bulle ronde 96"/>
          <p:cNvSpPr/>
          <p:nvPr/>
        </p:nvSpPr>
        <p:spPr>
          <a:xfrm>
            <a:off x="7150603" y="1497000"/>
            <a:ext cx="1773382" cy="634840"/>
          </a:xfrm>
          <a:prstGeom prst="wedgeEllipse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err="1">
                <a:solidFill>
                  <a:schemeClr val="bg1"/>
                </a:solidFill>
              </a:rPr>
              <a:t>It’s</a:t>
            </a:r>
            <a:r>
              <a:rPr lang="fr-FR" sz="1400" dirty="0">
                <a:solidFill>
                  <a:schemeClr val="bg1"/>
                </a:solidFill>
              </a:rPr>
              <a:t> a 3 !</a:t>
            </a:r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32" y="2765028"/>
            <a:ext cx="758485" cy="75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648 L 0.41042 -0.225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-1163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3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7" grpId="0" animBg="1"/>
      <p:bldP spid="9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2096603"/>
            <a:ext cx="8674683" cy="332399"/>
          </a:xfrm>
        </p:spPr>
        <p:txBody>
          <a:bodyPr/>
          <a:lstStyle/>
          <a:p>
            <a:r>
              <a:rPr lang="fr-FR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77884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r="6420"/>
          <a:stretch>
            <a:fillRect/>
          </a:stretch>
        </p:blipFill>
        <p:spPr>
          <a:xfrm>
            <a:off x="0" y="0"/>
            <a:ext cx="6199127" cy="5143500"/>
          </a:xfrm>
          <a:custGeom>
            <a:avLst/>
            <a:gdLst>
              <a:gd name="connsiteX0" fmla="*/ 5195456 w 8265502"/>
              <a:gd name="connsiteY0" fmla="*/ 6338077 h 6858000"/>
              <a:gd name="connsiteX1" fmla="*/ 5918072 w 8265502"/>
              <a:gd name="connsiteY1" fmla="*/ 6338077 h 6858000"/>
              <a:gd name="connsiteX2" fmla="*/ 6178034 w 8265502"/>
              <a:gd name="connsiteY2" fmla="*/ 6858000 h 6858000"/>
              <a:gd name="connsiteX3" fmla="*/ 4935495 w 8265502"/>
              <a:gd name="connsiteY3" fmla="*/ 6858000 h 6858000"/>
              <a:gd name="connsiteX4" fmla="*/ 3119745 w 8265502"/>
              <a:gd name="connsiteY4" fmla="*/ 6338077 h 6858000"/>
              <a:gd name="connsiteX5" fmla="*/ 3842362 w 8265502"/>
              <a:gd name="connsiteY5" fmla="*/ 6338077 h 6858000"/>
              <a:gd name="connsiteX6" fmla="*/ 4102323 w 8265502"/>
              <a:gd name="connsiteY6" fmla="*/ 6858000 h 6858000"/>
              <a:gd name="connsiteX7" fmla="*/ 2859785 w 8265502"/>
              <a:gd name="connsiteY7" fmla="*/ 6858000 h 6858000"/>
              <a:gd name="connsiteX8" fmla="*/ 1044037 w 8265502"/>
              <a:gd name="connsiteY8" fmla="*/ 6338077 h 6858000"/>
              <a:gd name="connsiteX9" fmla="*/ 1766653 w 8265502"/>
              <a:gd name="connsiteY9" fmla="*/ 6338077 h 6858000"/>
              <a:gd name="connsiteX10" fmla="*/ 2026615 w 8265502"/>
              <a:gd name="connsiteY10" fmla="*/ 6858000 h 6858000"/>
              <a:gd name="connsiteX11" fmla="*/ 784076 w 8265502"/>
              <a:gd name="connsiteY11" fmla="*/ 6858000 h 6858000"/>
              <a:gd name="connsiteX12" fmla="*/ 3179 w 8265502"/>
              <a:gd name="connsiteY12" fmla="*/ 5766324 h 6858000"/>
              <a:gd name="connsiteX13" fmla="*/ 725796 w 8265502"/>
              <a:gd name="connsiteY13" fmla="*/ 5766324 h 6858000"/>
              <a:gd name="connsiteX14" fmla="*/ 999515 w 8265502"/>
              <a:gd name="connsiteY14" fmla="*/ 6313762 h 6858000"/>
              <a:gd name="connsiteX15" fmla="*/ 727396 w 8265502"/>
              <a:gd name="connsiteY15" fmla="*/ 6858000 h 6858000"/>
              <a:gd name="connsiteX16" fmla="*/ 1580 w 8265502"/>
              <a:gd name="connsiteY16" fmla="*/ 6858000 h 6858000"/>
              <a:gd name="connsiteX17" fmla="*/ 0 w 8265502"/>
              <a:gd name="connsiteY17" fmla="*/ 6854841 h 6858000"/>
              <a:gd name="connsiteX18" fmla="*/ 0 w 8265502"/>
              <a:gd name="connsiteY18" fmla="*/ 5772682 h 6858000"/>
              <a:gd name="connsiteX19" fmla="*/ 6243369 w 8265502"/>
              <a:gd name="connsiteY19" fmla="*/ 5763125 h 6858000"/>
              <a:gd name="connsiteX20" fmla="*/ 6965986 w 8265502"/>
              <a:gd name="connsiteY20" fmla="*/ 5763125 h 6858000"/>
              <a:gd name="connsiteX21" fmla="*/ 7239705 w 8265502"/>
              <a:gd name="connsiteY21" fmla="*/ 6310563 h 6858000"/>
              <a:gd name="connsiteX22" fmla="*/ 6965986 w 8265502"/>
              <a:gd name="connsiteY22" fmla="*/ 6858000 h 6858000"/>
              <a:gd name="connsiteX23" fmla="*/ 6243369 w 8265502"/>
              <a:gd name="connsiteY23" fmla="*/ 6858000 h 6858000"/>
              <a:gd name="connsiteX24" fmla="*/ 5969650 w 8265502"/>
              <a:gd name="connsiteY24" fmla="*/ 6310563 h 6858000"/>
              <a:gd name="connsiteX25" fmla="*/ 4154596 w 8265502"/>
              <a:gd name="connsiteY25" fmla="*/ 5763125 h 6858000"/>
              <a:gd name="connsiteX26" fmla="*/ 4877213 w 8265502"/>
              <a:gd name="connsiteY26" fmla="*/ 5763125 h 6858000"/>
              <a:gd name="connsiteX27" fmla="*/ 5150931 w 8265502"/>
              <a:gd name="connsiteY27" fmla="*/ 6310563 h 6858000"/>
              <a:gd name="connsiteX28" fmla="*/ 4877213 w 8265502"/>
              <a:gd name="connsiteY28" fmla="*/ 6858000 h 6858000"/>
              <a:gd name="connsiteX29" fmla="*/ 4154596 w 8265502"/>
              <a:gd name="connsiteY29" fmla="*/ 6858000 h 6858000"/>
              <a:gd name="connsiteX30" fmla="*/ 3880878 w 8265502"/>
              <a:gd name="connsiteY30" fmla="*/ 6310563 h 6858000"/>
              <a:gd name="connsiteX31" fmla="*/ 2078889 w 8265502"/>
              <a:gd name="connsiteY31" fmla="*/ 5763125 h 6858000"/>
              <a:gd name="connsiteX32" fmla="*/ 2801506 w 8265502"/>
              <a:gd name="connsiteY32" fmla="*/ 5763125 h 6858000"/>
              <a:gd name="connsiteX33" fmla="*/ 3075225 w 8265502"/>
              <a:gd name="connsiteY33" fmla="*/ 6310563 h 6858000"/>
              <a:gd name="connsiteX34" fmla="*/ 2801506 w 8265502"/>
              <a:gd name="connsiteY34" fmla="*/ 6858000 h 6858000"/>
              <a:gd name="connsiteX35" fmla="*/ 2078889 w 8265502"/>
              <a:gd name="connsiteY35" fmla="*/ 6858000 h 6858000"/>
              <a:gd name="connsiteX36" fmla="*/ 1805170 w 8265502"/>
              <a:gd name="connsiteY36" fmla="*/ 6310563 h 6858000"/>
              <a:gd name="connsiteX37" fmla="*/ 3119748 w 8265502"/>
              <a:gd name="connsiteY37" fmla="*/ 5187603 h 6858000"/>
              <a:gd name="connsiteX38" fmla="*/ 3842364 w 8265502"/>
              <a:gd name="connsiteY38" fmla="*/ 5187603 h 6858000"/>
              <a:gd name="connsiteX39" fmla="*/ 4116083 w 8265502"/>
              <a:gd name="connsiteY39" fmla="*/ 5735041 h 6858000"/>
              <a:gd name="connsiteX40" fmla="*/ 3842364 w 8265502"/>
              <a:gd name="connsiteY40" fmla="*/ 6282478 h 6858000"/>
              <a:gd name="connsiteX41" fmla="*/ 3119748 w 8265502"/>
              <a:gd name="connsiteY41" fmla="*/ 6282478 h 6858000"/>
              <a:gd name="connsiteX42" fmla="*/ 2846030 w 8265502"/>
              <a:gd name="connsiteY42" fmla="*/ 5735041 h 6858000"/>
              <a:gd name="connsiteX43" fmla="*/ 1044038 w 8265502"/>
              <a:gd name="connsiteY43" fmla="*/ 5187603 h 6858000"/>
              <a:gd name="connsiteX44" fmla="*/ 1766654 w 8265502"/>
              <a:gd name="connsiteY44" fmla="*/ 5187603 h 6858000"/>
              <a:gd name="connsiteX45" fmla="*/ 2040373 w 8265502"/>
              <a:gd name="connsiteY45" fmla="*/ 5735041 h 6858000"/>
              <a:gd name="connsiteX46" fmla="*/ 1766654 w 8265502"/>
              <a:gd name="connsiteY46" fmla="*/ 6282478 h 6858000"/>
              <a:gd name="connsiteX47" fmla="*/ 1044038 w 8265502"/>
              <a:gd name="connsiteY47" fmla="*/ 6282478 h 6858000"/>
              <a:gd name="connsiteX48" fmla="*/ 770319 w 8265502"/>
              <a:gd name="connsiteY48" fmla="*/ 5735041 h 6858000"/>
              <a:gd name="connsiteX49" fmla="*/ 4159388 w 8265502"/>
              <a:gd name="connsiteY49" fmla="*/ 4628392 h 6858000"/>
              <a:gd name="connsiteX50" fmla="*/ 4877791 w 8265502"/>
              <a:gd name="connsiteY50" fmla="*/ 4628392 h 6858000"/>
              <a:gd name="connsiteX51" fmla="*/ 5149913 w 8265502"/>
              <a:gd name="connsiteY51" fmla="*/ 5172637 h 6858000"/>
              <a:gd name="connsiteX52" fmla="*/ 4877791 w 8265502"/>
              <a:gd name="connsiteY52" fmla="*/ 5716881 h 6858000"/>
              <a:gd name="connsiteX53" fmla="*/ 4159388 w 8265502"/>
              <a:gd name="connsiteY53" fmla="*/ 5716881 h 6858000"/>
              <a:gd name="connsiteX54" fmla="*/ 3887266 w 8265502"/>
              <a:gd name="connsiteY54" fmla="*/ 5172637 h 6858000"/>
              <a:gd name="connsiteX55" fmla="*/ 2078891 w 8265502"/>
              <a:gd name="connsiteY55" fmla="*/ 4612651 h 6858000"/>
              <a:gd name="connsiteX56" fmla="*/ 2801507 w 8265502"/>
              <a:gd name="connsiteY56" fmla="*/ 4612651 h 6858000"/>
              <a:gd name="connsiteX57" fmla="*/ 3075227 w 8265502"/>
              <a:gd name="connsiteY57" fmla="*/ 5160089 h 6858000"/>
              <a:gd name="connsiteX58" fmla="*/ 2801507 w 8265502"/>
              <a:gd name="connsiteY58" fmla="*/ 5707526 h 6858000"/>
              <a:gd name="connsiteX59" fmla="*/ 2078891 w 8265502"/>
              <a:gd name="connsiteY59" fmla="*/ 5707526 h 6858000"/>
              <a:gd name="connsiteX60" fmla="*/ 1805171 w 8265502"/>
              <a:gd name="connsiteY60" fmla="*/ 5160089 h 6858000"/>
              <a:gd name="connsiteX61" fmla="*/ 3182 w 8265502"/>
              <a:gd name="connsiteY61" fmla="*/ 4612651 h 6858000"/>
              <a:gd name="connsiteX62" fmla="*/ 725798 w 8265502"/>
              <a:gd name="connsiteY62" fmla="*/ 4612651 h 6858000"/>
              <a:gd name="connsiteX63" fmla="*/ 999517 w 8265502"/>
              <a:gd name="connsiteY63" fmla="*/ 5160089 h 6858000"/>
              <a:gd name="connsiteX64" fmla="*/ 725798 w 8265502"/>
              <a:gd name="connsiteY64" fmla="*/ 5707526 h 6858000"/>
              <a:gd name="connsiteX65" fmla="*/ 3182 w 8265502"/>
              <a:gd name="connsiteY65" fmla="*/ 5707526 h 6858000"/>
              <a:gd name="connsiteX66" fmla="*/ 0 w 8265502"/>
              <a:gd name="connsiteY66" fmla="*/ 5701162 h 6858000"/>
              <a:gd name="connsiteX67" fmla="*/ 0 w 8265502"/>
              <a:gd name="connsiteY67" fmla="*/ 4619015 h 6858000"/>
              <a:gd name="connsiteX68" fmla="*/ 5195456 w 8265502"/>
              <a:gd name="connsiteY68" fmla="*/ 4037129 h 6858000"/>
              <a:gd name="connsiteX69" fmla="*/ 5918073 w 8265502"/>
              <a:gd name="connsiteY69" fmla="*/ 4037129 h 6858000"/>
              <a:gd name="connsiteX70" fmla="*/ 6191792 w 8265502"/>
              <a:gd name="connsiteY70" fmla="*/ 4584567 h 6858000"/>
              <a:gd name="connsiteX71" fmla="*/ 5918073 w 8265502"/>
              <a:gd name="connsiteY71" fmla="*/ 5132004 h 6858000"/>
              <a:gd name="connsiteX72" fmla="*/ 5195456 w 8265502"/>
              <a:gd name="connsiteY72" fmla="*/ 5132004 h 6858000"/>
              <a:gd name="connsiteX73" fmla="*/ 4921737 w 8265502"/>
              <a:gd name="connsiteY73" fmla="*/ 4584567 h 6858000"/>
              <a:gd name="connsiteX74" fmla="*/ 3119750 w 8265502"/>
              <a:gd name="connsiteY74" fmla="*/ 4037129 h 6858000"/>
              <a:gd name="connsiteX75" fmla="*/ 3842365 w 8265502"/>
              <a:gd name="connsiteY75" fmla="*/ 4037129 h 6858000"/>
              <a:gd name="connsiteX76" fmla="*/ 4116084 w 8265502"/>
              <a:gd name="connsiteY76" fmla="*/ 4584567 h 6858000"/>
              <a:gd name="connsiteX77" fmla="*/ 3842365 w 8265502"/>
              <a:gd name="connsiteY77" fmla="*/ 5132004 h 6858000"/>
              <a:gd name="connsiteX78" fmla="*/ 3119750 w 8265502"/>
              <a:gd name="connsiteY78" fmla="*/ 5132004 h 6858000"/>
              <a:gd name="connsiteX79" fmla="*/ 2846030 w 8265502"/>
              <a:gd name="connsiteY79" fmla="*/ 4584567 h 6858000"/>
              <a:gd name="connsiteX80" fmla="*/ 1044040 w 8265502"/>
              <a:gd name="connsiteY80" fmla="*/ 4037129 h 6858000"/>
              <a:gd name="connsiteX81" fmla="*/ 1766657 w 8265502"/>
              <a:gd name="connsiteY81" fmla="*/ 4037129 h 6858000"/>
              <a:gd name="connsiteX82" fmla="*/ 2040376 w 8265502"/>
              <a:gd name="connsiteY82" fmla="*/ 4584567 h 6858000"/>
              <a:gd name="connsiteX83" fmla="*/ 1766657 w 8265502"/>
              <a:gd name="connsiteY83" fmla="*/ 5132004 h 6858000"/>
              <a:gd name="connsiteX84" fmla="*/ 1044040 w 8265502"/>
              <a:gd name="connsiteY84" fmla="*/ 5132004 h 6858000"/>
              <a:gd name="connsiteX85" fmla="*/ 770321 w 8265502"/>
              <a:gd name="connsiteY85" fmla="*/ 4584567 h 6858000"/>
              <a:gd name="connsiteX86" fmla="*/ 4159387 w 8265502"/>
              <a:gd name="connsiteY86" fmla="*/ 3463221 h 6858000"/>
              <a:gd name="connsiteX87" fmla="*/ 4877790 w 8265502"/>
              <a:gd name="connsiteY87" fmla="*/ 3463221 h 6858000"/>
              <a:gd name="connsiteX88" fmla="*/ 5149912 w 8265502"/>
              <a:gd name="connsiteY88" fmla="*/ 4007466 h 6858000"/>
              <a:gd name="connsiteX89" fmla="*/ 4877790 w 8265502"/>
              <a:gd name="connsiteY89" fmla="*/ 4551710 h 6858000"/>
              <a:gd name="connsiteX90" fmla="*/ 4159387 w 8265502"/>
              <a:gd name="connsiteY90" fmla="*/ 4551710 h 6858000"/>
              <a:gd name="connsiteX91" fmla="*/ 3887265 w 8265502"/>
              <a:gd name="connsiteY91" fmla="*/ 4007466 h 6858000"/>
              <a:gd name="connsiteX92" fmla="*/ 2078891 w 8265502"/>
              <a:gd name="connsiteY92" fmla="*/ 3458978 h 6858000"/>
              <a:gd name="connsiteX93" fmla="*/ 2801507 w 8265502"/>
              <a:gd name="connsiteY93" fmla="*/ 3458978 h 6858000"/>
              <a:gd name="connsiteX94" fmla="*/ 3075227 w 8265502"/>
              <a:gd name="connsiteY94" fmla="*/ 4006416 h 6858000"/>
              <a:gd name="connsiteX95" fmla="*/ 2801507 w 8265502"/>
              <a:gd name="connsiteY95" fmla="*/ 4553853 h 6858000"/>
              <a:gd name="connsiteX96" fmla="*/ 2078891 w 8265502"/>
              <a:gd name="connsiteY96" fmla="*/ 4553853 h 6858000"/>
              <a:gd name="connsiteX97" fmla="*/ 1805171 w 8265502"/>
              <a:gd name="connsiteY97" fmla="*/ 4006416 h 6858000"/>
              <a:gd name="connsiteX98" fmla="*/ 3182 w 8265502"/>
              <a:gd name="connsiteY98" fmla="*/ 3458978 h 6858000"/>
              <a:gd name="connsiteX99" fmla="*/ 725798 w 8265502"/>
              <a:gd name="connsiteY99" fmla="*/ 3458978 h 6858000"/>
              <a:gd name="connsiteX100" fmla="*/ 999517 w 8265502"/>
              <a:gd name="connsiteY100" fmla="*/ 4006416 h 6858000"/>
              <a:gd name="connsiteX101" fmla="*/ 725798 w 8265502"/>
              <a:gd name="connsiteY101" fmla="*/ 4553853 h 6858000"/>
              <a:gd name="connsiteX102" fmla="*/ 3182 w 8265502"/>
              <a:gd name="connsiteY102" fmla="*/ 4553853 h 6858000"/>
              <a:gd name="connsiteX103" fmla="*/ 0 w 8265502"/>
              <a:gd name="connsiteY103" fmla="*/ 4547489 h 6858000"/>
              <a:gd name="connsiteX104" fmla="*/ 0 w 8265502"/>
              <a:gd name="connsiteY104" fmla="*/ 3465342 h 6858000"/>
              <a:gd name="connsiteX105" fmla="*/ 1044040 w 8265502"/>
              <a:gd name="connsiteY105" fmla="*/ 2883459 h 6858000"/>
              <a:gd name="connsiteX106" fmla="*/ 1766657 w 8265502"/>
              <a:gd name="connsiteY106" fmla="*/ 2883459 h 6858000"/>
              <a:gd name="connsiteX107" fmla="*/ 2040376 w 8265502"/>
              <a:gd name="connsiteY107" fmla="*/ 3430894 h 6858000"/>
              <a:gd name="connsiteX108" fmla="*/ 1766657 w 8265502"/>
              <a:gd name="connsiteY108" fmla="*/ 3978331 h 6858000"/>
              <a:gd name="connsiteX109" fmla="*/ 1044040 w 8265502"/>
              <a:gd name="connsiteY109" fmla="*/ 3978331 h 6858000"/>
              <a:gd name="connsiteX110" fmla="*/ 770321 w 8265502"/>
              <a:gd name="connsiteY110" fmla="*/ 3430894 h 6858000"/>
              <a:gd name="connsiteX111" fmla="*/ 3119750 w 8265502"/>
              <a:gd name="connsiteY111" fmla="*/ 2883459 h 6858000"/>
              <a:gd name="connsiteX112" fmla="*/ 3842365 w 8265502"/>
              <a:gd name="connsiteY112" fmla="*/ 2883459 h 6858000"/>
              <a:gd name="connsiteX113" fmla="*/ 4116084 w 8265502"/>
              <a:gd name="connsiteY113" fmla="*/ 3430894 h 6858000"/>
              <a:gd name="connsiteX114" fmla="*/ 3842365 w 8265502"/>
              <a:gd name="connsiteY114" fmla="*/ 3978331 h 6858000"/>
              <a:gd name="connsiteX115" fmla="*/ 3119750 w 8265502"/>
              <a:gd name="connsiteY115" fmla="*/ 3978331 h 6858000"/>
              <a:gd name="connsiteX116" fmla="*/ 2846030 w 8265502"/>
              <a:gd name="connsiteY116" fmla="*/ 3430894 h 6858000"/>
              <a:gd name="connsiteX117" fmla="*/ 3182 w 8265502"/>
              <a:gd name="connsiteY117" fmla="*/ 2305308 h 6858000"/>
              <a:gd name="connsiteX118" fmla="*/ 725799 w 8265502"/>
              <a:gd name="connsiteY118" fmla="*/ 2305308 h 6858000"/>
              <a:gd name="connsiteX119" fmla="*/ 999517 w 8265502"/>
              <a:gd name="connsiteY119" fmla="*/ 2852746 h 6858000"/>
              <a:gd name="connsiteX120" fmla="*/ 725799 w 8265502"/>
              <a:gd name="connsiteY120" fmla="*/ 3400180 h 6858000"/>
              <a:gd name="connsiteX121" fmla="*/ 3182 w 8265502"/>
              <a:gd name="connsiteY121" fmla="*/ 3400180 h 6858000"/>
              <a:gd name="connsiteX122" fmla="*/ 0 w 8265502"/>
              <a:gd name="connsiteY122" fmla="*/ 3393816 h 6858000"/>
              <a:gd name="connsiteX123" fmla="*/ 0 w 8265502"/>
              <a:gd name="connsiteY123" fmla="*/ 2311672 h 6858000"/>
              <a:gd name="connsiteX124" fmla="*/ 2078891 w 8265502"/>
              <a:gd name="connsiteY124" fmla="*/ 2305306 h 6858000"/>
              <a:gd name="connsiteX125" fmla="*/ 2801507 w 8265502"/>
              <a:gd name="connsiteY125" fmla="*/ 2305306 h 6858000"/>
              <a:gd name="connsiteX126" fmla="*/ 3075227 w 8265502"/>
              <a:gd name="connsiteY126" fmla="*/ 2852744 h 6858000"/>
              <a:gd name="connsiteX127" fmla="*/ 2801507 w 8265502"/>
              <a:gd name="connsiteY127" fmla="*/ 3400179 h 6858000"/>
              <a:gd name="connsiteX128" fmla="*/ 2078891 w 8265502"/>
              <a:gd name="connsiteY128" fmla="*/ 3400179 h 6858000"/>
              <a:gd name="connsiteX129" fmla="*/ 1805171 w 8265502"/>
              <a:gd name="connsiteY129" fmla="*/ 2852744 h 6858000"/>
              <a:gd name="connsiteX130" fmla="*/ 4154597 w 8265502"/>
              <a:gd name="connsiteY130" fmla="*/ 2305305 h 6858000"/>
              <a:gd name="connsiteX131" fmla="*/ 4877214 w 8265502"/>
              <a:gd name="connsiteY131" fmla="*/ 2305305 h 6858000"/>
              <a:gd name="connsiteX132" fmla="*/ 5150933 w 8265502"/>
              <a:gd name="connsiteY132" fmla="*/ 2852744 h 6858000"/>
              <a:gd name="connsiteX133" fmla="*/ 4877214 w 8265502"/>
              <a:gd name="connsiteY133" fmla="*/ 3400179 h 6858000"/>
              <a:gd name="connsiteX134" fmla="*/ 4154597 w 8265502"/>
              <a:gd name="connsiteY134" fmla="*/ 3400179 h 6858000"/>
              <a:gd name="connsiteX135" fmla="*/ 3880879 w 8265502"/>
              <a:gd name="connsiteY135" fmla="*/ 2852744 h 6858000"/>
              <a:gd name="connsiteX136" fmla="*/ 5202046 w 8265502"/>
              <a:gd name="connsiteY136" fmla="*/ 1738266 h 6858000"/>
              <a:gd name="connsiteX137" fmla="*/ 5920449 w 8265502"/>
              <a:gd name="connsiteY137" fmla="*/ 1738266 h 6858000"/>
              <a:gd name="connsiteX138" fmla="*/ 6192571 w 8265502"/>
              <a:gd name="connsiteY138" fmla="*/ 2282511 h 6858000"/>
              <a:gd name="connsiteX139" fmla="*/ 5920449 w 8265502"/>
              <a:gd name="connsiteY139" fmla="*/ 2826755 h 6858000"/>
              <a:gd name="connsiteX140" fmla="*/ 5202046 w 8265502"/>
              <a:gd name="connsiteY140" fmla="*/ 2826755 h 6858000"/>
              <a:gd name="connsiteX141" fmla="*/ 4929924 w 8265502"/>
              <a:gd name="connsiteY141" fmla="*/ 2282511 h 6858000"/>
              <a:gd name="connsiteX142" fmla="*/ 1044040 w 8265502"/>
              <a:gd name="connsiteY142" fmla="*/ 1729785 h 6858000"/>
              <a:gd name="connsiteX143" fmla="*/ 1766657 w 8265502"/>
              <a:gd name="connsiteY143" fmla="*/ 1729785 h 6858000"/>
              <a:gd name="connsiteX144" fmla="*/ 2040376 w 8265502"/>
              <a:gd name="connsiteY144" fmla="*/ 2277224 h 6858000"/>
              <a:gd name="connsiteX145" fmla="*/ 1766657 w 8265502"/>
              <a:gd name="connsiteY145" fmla="*/ 2824659 h 6858000"/>
              <a:gd name="connsiteX146" fmla="*/ 1044040 w 8265502"/>
              <a:gd name="connsiteY146" fmla="*/ 2824659 h 6858000"/>
              <a:gd name="connsiteX147" fmla="*/ 770321 w 8265502"/>
              <a:gd name="connsiteY147" fmla="*/ 2277224 h 6858000"/>
              <a:gd name="connsiteX148" fmla="*/ 3119750 w 8265502"/>
              <a:gd name="connsiteY148" fmla="*/ 1729784 h 6858000"/>
              <a:gd name="connsiteX149" fmla="*/ 3842365 w 8265502"/>
              <a:gd name="connsiteY149" fmla="*/ 1729784 h 6858000"/>
              <a:gd name="connsiteX150" fmla="*/ 4116084 w 8265502"/>
              <a:gd name="connsiteY150" fmla="*/ 2277222 h 6858000"/>
              <a:gd name="connsiteX151" fmla="*/ 3842365 w 8265502"/>
              <a:gd name="connsiteY151" fmla="*/ 2824659 h 6858000"/>
              <a:gd name="connsiteX152" fmla="*/ 3119750 w 8265502"/>
              <a:gd name="connsiteY152" fmla="*/ 2824659 h 6858000"/>
              <a:gd name="connsiteX153" fmla="*/ 2846030 w 8265502"/>
              <a:gd name="connsiteY153" fmla="*/ 2277222 h 6858000"/>
              <a:gd name="connsiteX154" fmla="*/ 3182 w 8265502"/>
              <a:gd name="connsiteY154" fmla="*/ 1151633 h 6858000"/>
              <a:gd name="connsiteX155" fmla="*/ 725799 w 8265502"/>
              <a:gd name="connsiteY155" fmla="*/ 1151633 h 6858000"/>
              <a:gd name="connsiteX156" fmla="*/ 999517 w 8265502"/>
              <a:gd name="connsiteY156" fmla="*/ 1699071 h 6858000"/>
              <a:gd name="connsiteX157" fmla="*/ 725799 w 8265502"/>
              <a:gd name="connsiteY157" fmla="*/ 2246508 h 6858000"/>
              <a:gd name="connsiteX158" fmla="*/ 3182 w 8265502"/>
              <a:gd name="connsiteY158" fmla="*/ 2246508 h 6858000"/>
              <a:gd name="connsiteX159" fmla="*/ 0 w 8265502"/>
              <a:gd name="connsiteY159" fmla="*/ 2240144 h 6858000"/>
              <a:gd name="connsiteX160" fmla="*/ 0 w 8265502"/>
              <a:gd name="connsiteY160" fmla="*/ 1157997 h 6858000"/>
              <a:gd name="connsiteX161" fmla="*/ 2078891 w 8265502"/>
              <a:gd name="connsiteY161" fmla="*/ 1151632 h 6858000"/>
              <a:gd name="connsiteX162" fmla="*/ 2801507 w 8265502"/>
              <a:gd name="connsiteY162" fmla="*/ 1151632 h 6858000"/>
              <a:gd name="connsiteX163" fmla="*/ 3075227 w 8265502"/>
              <a:gd name="connsiteY163" fmla="*/ 1699069 h 6858000"/>
              <a:gd name="connsiteX164" fmla="*/ 2801507 w 8265502"/>
              <a:gd name="connsiteY164" fmla="*/ 2246507 h 6858000"/>
              <a:gd name="connsiteX165" fmla="*/ 2078891 w 8265502"/>
              <a:gd name="connsiteY165" fmla="*/ 2246507 h 6858000"/>
              <a:gd name="connsiteX166" fmla="*/ 1805172 w 8265502"/>
              <a:gd name="connsiteY166" fmla="*/ 1699069 h 6858000"/>
              <a:gd name="connsiteX167" fmla="*/ 4154597 w 8265502"/>
              <a:gd name="connsiteY167" fmla="*/ 1151631 h 6858000"/>
              <a:gd name="connsiteX168" fmla="*/ 4877214 w 8265502"/>
              <a:gd name="connsiteY168" fmla="*/ 1151631 h 6858000"/>
              <a:gd name="connsiteX169" fmla="*/ 5150933 w 8265502"/>
              <a:gd name="connsiteY169" fmla="*/ 1699069 h 6858000"/>
              <a:gd name="connsiteX170" fmla="*/ 4877214 w 8265502"/>
              <a:gd name="connsiteY170" fmla="*/ 2246506 h 6858000"/>
              <a:gd name="connsiteX171" fmla="*/ 4154597 w 8265502"/>
              <a:gd name="connsiteY171" fmla="*/ 2246506 h 6858000"/>
              <a:gd name="connsiteX172" fmla="*/ 3880879 w 8265502"/>
              <a:gd name="connsiteY172" fmla="*/ 1699069 h 6858000"/>
              <a:gd name="connsiteX173" fmla="*/ 1044040 w 8265502"/>
              <a:gd name="connsiteY173" fmla="*/ 576110 h 6858000"/>
              <a:gd name="connsiteX174" fmla="*/ 1766657 w 8265502"/>
              <a:gd name="connsiteY174" fmla="*/ 576110 h 6858000"/>
              <a:gd name="connsiteX175" fmla="*/ 2040377 w 8265502"/>
              <a:gd name="connsiteY175" fmla="*/ 1123549 h 6858000"/>
              <a:gd name="connsiteX176" fmla="*/ 1766657 w 8265502"/>
              <a:gd name="connsiteY176" fmla="*/ 1670985 h 6858000"/>
              <a:gd name="connsiteX177" fmla="*/ 1044040 w 8265502"/>
              <a:gd name="connsiteY177" fmla="*/ 1670985 h 6858000"/>
              <a:gd name="connsiteX178" fmla="*/ 770321 w 8265502"/>
              <a:gd name="connsiteY178" fmla="*/ 1123549 h 6858000"/>
              <a:gd name="connsiteX179" fmla="*/ 3119750 w 8265502"/>
              <a:gd name="connsiteY179" fmla="*/ 576109 h 6858000"/>
              <a:gd name="connsiteX180" fmla="*/ 3842365 w 8265502"/>
              <a:gd name="connsiteY180" fmla="*/ 576109 h 6858000"/>
              <a:gd name="connsiteX181" fmla="*/ 4116084 w 8265502"/>
              <a:gd name="connsiteY181" fmla="*/ 1123547 h 6858000"/>
              <a:gd name="connsiteX182" fmla="*/ 3842365 w 8265502"/>
              <a:gd name="connsiteY182" fmla="*/ 1670984 h 6858000"/>
              <a:gd name="connsiteX183" fmla="*/ 3119750 w 8265502"/>
              <a:gd name="connsiteY183" fmla="*/ 1670984 h 6858000"/>
              <a:gd name="connsiteX184" fmla="*/ 2846030 w 8265502"/>
              <a:gd name="connsiteY184" fmla="*/ 1123547 h 6858000"/>
              <a:gd name="connsiteX185" fmla="*/ 5195456 w 8265502"/>
              <a:gd name="connsiteY185" fmla="*/ 576108 h 6858000"/>
              <a:gd name="connsiteX186" fmla="*/ 5918073 w 8265502"/>
              <a:gd name="connsiteY186" fmla="*/ 576108 h 6858000"/>
              <a:gd name="connsiteX187" fmla="*/ 6191792 w 8265502"/>
              <a:gd name="connsiteY187" fmla="*/ 1123546 h 6858000"/>
              <a:gd name="connsiteX188" fmla="*/ 5918073 w 8265502"/>
              <a:gd name="connsiteY188" fmla="*/ 1670983 h 6858000"/>
              <a:gd name="connsiteX189" fmla="*/ 5195456 w 8265502"/>
              <a:gd name="connsiteY189" fmla="*/ 1670983 h 6858000"/>
              <a:gd name="connsiteX190" fmla="*/ 4921737 w 8265502"/>
              <a:gd name="connsiteY190" fmla="*/ 1123546 h 6858000"/>
              <a:gd name="connsiteX191" fmla="*/ 7025576 w 8265502"/>
              <a:gd name="connsiteY191" fmla="*/ 0 h 6858000"/>
              <a:gd name="connsiteX192" fmla="*/ 8265502 w 8265502"/>
              <a:gd name="connsiteY192" fmla="*/ 0 h 6858000"/>
              <a:gd name="connsiteX193" fmla="*/ 8006847 w 8265502"/>
              <a:gd name="connsiteY193" fmla="*/ 517308 h 6858000"/>
              <a:gd name="connsiteX194" fmla="*/ 7284230 w 8265502"/>
              <a:gd name="connsiteY194" fmla="*/ 517308 h 6858000"/>
              <a:gd name="connsiteX195" fmla="*/ 6242345 w 8265502"/>
              <a:gd name="connsiteY195" fmla="*/ 0 h 6858000"/>
              <a:gd name="connsiteX196" fmla="*/ 6967007 w 8265502"/>
              <a:gd name="connsiteY196" fmla="*/ 0 h 6858000"/>
              <a:gd name="connsiteX197" fmla="*/ 7239703 w 8265502"/>
              <a:gd name="connsiteY197" fmla="*/ 545393 h 6858000"/>
              <a:gd name="connsiteX198" fmla="*/ 6965984 w 8265502"/>
              <a:gd name="connsiteY198" fmla="*/ 1092830 h 6858000"/>
              <a:gd name="connsiteX199" fmla="*/ 6243367 w 8265502"/>
              <a:gd name="connsiteY199" fmla="*/ 1092830 h 6858000"/>
              <a:gd name="connsiteX200" fmla="*/ 5969648 w 8265502"/>
              <a:gd name="connsiteY200" fmla="*/ 545393 h 6858000"/>
              <a:gd name="connsiteX201" fmla="*/ 4936801 w 8265502"/>
              <a:gd name="connsiteY201" fmla="*/ 0 h 6858000"/>
              <a:gd name="connsiteX202" fmla="*/ 6176728 w 8265502"/>
              <a:gd name="connsiteY202" fmla="*/ 0 h 6858000"/>
              <a:gd name="connsiteX203" fmla="*/ 5918073 w 8265502"/>
              <a:gd name="connsiteY203" fmla="*/ 517309 h 6858000"/>
              <a:gd name="connsiteX204" fmla="*/ 5195456 w 8265502"/>
              <a:gd name="connsiteY204" fmla="*/ 517309 h 6858000"/>
              <a:gd name="connsiteX205" fmla="*/ 4153576 w 8265502"/>
              <a:gd name="connsiteY205" fmla="*/ 0 h 6858000"/>
              <a:gd name="connsiteX206" fmla="*/ 4878236 w 8265502"/>
              <a:gd name="connsiteY206" fmla="*/ 0 h 6858000"/>
              <a:gd name="connsiteX207" fmla="*/ 5150933 w 8265502"/>
              <a:gd name="connsiteY207" fmla="*/ 545395 h 6858000"/>
              <a:gd name="connsiteX208" fmla="*/ 4877214 w 8265502"/>
              <a:gd name="connsiteY208" fmla="*/ 1092832 h 6858000"/>
              <a:gd name="connsiteX209" fmla="*/ 4154597 w 8265502"/>
              <a:gd name="connsiteY209" fmla="*/ 1092832 h 6858000"/>
              <a:gd name="connsiteX210" fmla="*/ 3880879 w 8265502"/>
              <a:gd name="connsiteY210" fmla="*/ 545395 h 6858000"/>
              <a:gd name="connsiteX211" fmla="*/ 2861095 w 8265502"/>
              <a:gd name="connsiteY211" fmla="*/ 0 h 6858000"/>
              <a:gd name="connsiteX212" fmla="*/ 4101020 w 8265502"/>
              <a:gd name="connsiteY212" fmla="*/ 0 h 6858000"/>
              <a:gd name="connsiteX213" fmla="*/ 3842365 w 8265502"/>
              <a:gd name="connsiteY213" fmla="*/ 517310 h 6858000"/>
              <a:gd name="connsiteX214" fmla="*/ 3119750 w 8265502"/>
              <a:gd name="connsiteY214" fmla="*/ 517310 h 6858000"/>
              <a:gd name="connsiteX215" fmla="*/ 2077870 w 8265502"/>
              <a:gd name="connsiteY215" fmla="*/ 0 h 6858000"/>
              <a:gd name="connsiteX216" fmla="*/ 2802528 w 8265502"/>
              <a:gd name="connsiteY216" fmla="*/ 0 h 6858000"/>
              <a:gd name="connsiteX217" fmla="*/ 3075227 w 8265502"/>
              <a:gd name="connsiteY217" fmla="*/ 545396 h 6858000"/>
              <a:gd name="connsiteX218" fmla="*/ 2801507 w 8265502"/>
              <a:gd name="connsiteY218" fmla="*/ 1092833 h 6858000"/>
              <a:gd name="connsiteX219" fmla="*/ 2078891 w 8265502"/>
              <a:gd name="connsiteY219" fmla="*/ 1092833 h 6858000"/>
              <a:gd name="connsiteX220" fmla="*/ 1805172 w 8265502"/>
              <a:gd name="connsiteY220" fmla="*/ 545396 h 6858000"/>
              <a:gd name="connsiteX221" fmla="*/ 785384 w 8265502"/>
              <a:gd name="connsiteY221" fmla="*/ 0 h 6858000"/>
              <a:gd name="connsiteX222" fmla="*/ 2025315 w 8265502"/>
              <a:gd name="connsiteY222" fmla="*/ 0 h 6858000"/>
              <a:gd name="connsiteX223" fmla="*/ 1766657 w 8265502"/>
              <a:gd name="connsiteY223" fmla="*/ 517311 h 6858000"/>
              <a:gd name="connsiteX224" fmla="*/ 1044040 w 8265502"/>
              <a:gd name="connsiteY224" fmla="*/ 517311 h 6858000"/>
              <a:gd name="connsiteX225" fmla="*/ 2162 w 8265502"/>
              <a:gd name="connsiteY225" fmla="*/ 0 h 6858000"/>
              <a:gd name="connsiteX226" fmla="*/ 726820 w 8265502"/>
              <a:gd name="connsiteY226" fmla="*/ 0 h 6858000"/>
              <a:gd name="connsiteX227" fmla="*/ 999517 w 8265502"/>
              <a:gd name="connsiteY227" fmla="*/ 545397 h 6858000"/>
              <a:gd name="connsiteX228" fmla="*/ 725799 w 8265502"/>
              <a:gd name="connsiteY228" fmla="*/ 1092834 h 6858000"/>
              <a:gd name="connsiteX229" fmla="*/ 3182 w 8265502"/>
              <a:gd name="connsiteY229" fmla="*/ 1092834 h 6858000"/>
              <a:gd name="connsiteX230" fmla="*/ 0 w 8265502"/>
              <a:gd name="connsiteY230" fmla="*/ 1086470 h 6858000"/>
              <a:gd name="connsiteX231" fmla="*/ 0 w 8265502"/>
              <a:gd name="connsiteY231" fmla="*/ 43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</a:cxnLst>
            <a:rect l="l" t="t" r="r" b="b"/>
            <a:pathLst>
              <a:path w="8265502" h="6858000">
                <a:moveTo>
                  <a:pt x="5195456" y="6338077"/>
                </a:moveTo>
                <a:lnTo>
                  <a:pt x="5918072" y="6338077"/>
                </a:lnTo>
                <a:lnTo>
                  <a:pt x="6178034" y="6858000"/>
                </a:lnTo>
                <a:lnTo>
                  <a:pt x="4935495" y="6858000"/>
                </a:lnTo>
                <a:close/>
                <a:moveTo>
                  <a:pt x="3119745" y="6338077"/>
                </a:moveTo>
                <a:lnTo>
                  <a:pt x="3842362" y="6338077"/>
                </a:lnTo>
                <a:lnTo>
                  <a:pt x="4102323" y="6858000"/>
                </a:lnTo>
                <a:lnTo>
                  <a:pt x="2859785" y="6858000"/>
                </a:lnTo>
                <a:close/>
                <a:moveTo>
                  <a:pt x="1044037" y="6338077"/>
                </a:moveTo>
                <a:lnTo>
                  <a:pt x="1766653" y="6338077"/>
                </a:lnTo>
                <a:lnTo>
                  <a:pt x="2026615" y="6858000"/>
                </a:lnTo>
                <a:lnTo>
                  <a:pt x="784076" y="6858000"/>
                </a:lnTo>
                <a:close/>
                <a:moveTo>
                  <a:pt x="3179" y="5766324"/>
                </a:moveTo>
                <a:lnTo>
                  <a:pt x="725796" y="5766324"/>
                </a:lnTo>
                <a:lnTo>
                  <a:pt x="999515" y="6313762"/>
                </a:lnTo>
                <a:lnTo>
                  <a:pt x="727396" y="6858000"/>
                </a:lnTo>
                <a:lnTo>
                  <a:pt x="1580" y="6858000"/>
                </a:lnTo>
                <a:lnTo>
                  <a:pt x="0" y="6854841"/>
                </a:lnTo>
                <a:lnTo>
                  <a:pt x="0" y="5772682"/>
                </a:lnTo>
                <a:close/>
                <a:moveTo>
                  <a:pt x="6243369" y="5763125"/>
                </a:moveTo>
                <a:lnTo>
                  <a:pt x="6965986" y="5763125"/>
                </a:lnTo>
                <a:lnTo>
                  <a:pt x="7239705" y="6310563"/>
                </a:lnTo>
                <a:lnTo>
                  <a:pt x="6965986" y="6858000"/>
                </a:lnTo>
                <a:lnTo>
                  <a:pt x="6243369" y="6858000"/>
                </a:lnTo>
                <a:lnTo>
                  <a:pt x="5969650" y="6310563"/>
                </a:lnTo>
                <a:close/>
                <a:moveTo>
                  <a:pt x="4154596" y="5763125"/>
                </a:moveTo>
                <a:lnTo>
                  <a:pt x="4877213" y="5763125"/>
                </a:lnTo>
                <a:lnTo>
                  <a:pt x="5150931" y="6310563"/>
                </a:lnTo>
                <a:lnTo>
                  <a:pt x="4877213" y="6858000"/>
                </a:lnTo>
                <a:lnTo>
                  <a:pt x="4154596" y="6858000"/>
                </a:lnTo>
                <a:lnTo>
                  <a:pt x="3880878" y="6310563"/>
                </a:lnTo>
                <a:close/>
                <a:moveTo>
                  <a:pt x="2078889" y="5763125"/>
                </a:moveTo>
                <a:lnTo>
                  <a:pt x="2801506" y="5763125"/>
                </a:lnTo>
                <a:lnTo>
                  <a:pt x="3075225" y="6310563"/>
                </a:lnTo>
                <a:lnTo>
                  <a:pt x="2801506" y="6858000"/>
                </a:lnTo>
                <a:lnTo>
                  <a:pt x="2078889" y="6858000"/>
                </a:lnTo>
                <a:lnTo>
                  <a:pt x="1805170" y="6310563"/>
                </a:lnTo>
                <a:close/>
                <a:moveTo>
                  <a:pt x="3119748" y="5187603"/>
                </a:moveTo>
                <a:lnTo>
                  <a:pt x="3842364" y="5187603"/>
                </a:lnTo>
                <a:lnTo>
                  <a:pt x="4116083" y="5735041"/>
                </a:lnTo>
                <a:lnTo>
                  <a:pt x="3842364" y="6282478"/>
                </a:lnTo>
                <a:lnTo>
                  <a:pt x="3119748" y="6282478"/>
                </a:lnTo>
                <a:lnTo>
                  <a:pt x="2846030" y="5735041"/>
                </a:lnTo>
                <a:close/>
                <a:moveTo>
                  <a:pt x="1044038" y="5187603"/>
                </a:moveTo>
                <a:lnTo>
                  <a:pt x="1766654" y="5187603"/>
                </a:lnTo>
                <a:lnTo>
                  <a:pt x="2040373" y="5735041"/>
                </a:lnTo>
                <a:lnTo>
                  <a:pt x="1766654" y="6282478"/>
                </a:lnTo>
                <a:lnTo>
                  <a:pt x="1044038" y="6282478"/>
                </a:lnTo>
                <a:lnTo>
                  <a:pt x="770319" y="5735041"/>
                </a:lnTo>
                <a:close/>
                <a:moveTo>
                  <a:pt x="4159388" y="4628392"/>
                </a:moveTo>
                <a:lnTo>
                  <a:pt x="4877791" y="4628392"/>
                </a:lnTo>
                <a:lnTo>
                  <a:pt x="5149913" y="5172637"/>
                </a:lnTo>
                <a:lnTo>
                  <a:pt x="4877791" y="5716881"/>
                </a:lnTo>
                <a:lnTo>
                  <a:pt x="4159388" y="5716881"/>
                </a:lnTo>
                <a:lnTo>
                  <a:pt x="3887266" y="5172637"/>
                </a:lnTo>
                <a:close/>
                <a:moveTo>
                  <a:pt x="2078891" y="4612651"/>
                </a:moveTo>
                <a:lnTo>
                  <a:pt x="2801507" y="4612651"/>
                </a:lnTo>
                <a:lnTo>
                  <a:pt x="3075227" y="5160089"/>
                </a:lnTo>
                <a:lnTo>
                  <a:pt x="2801507" y="5707526"/>
                </a:lnTo>
                <a:lnTo>
                  <a:pt x="2078891" y="5707526"/>
                </a:lnTo>
                <a:lnTo>
                  <a:pt x="1805171" y="5160089"/>
                </a:lnTo>
                <a:close/>
                <a:moveTo>
                  <a:pt x="3182" y="4612651"/>
                </a:moveTo>
                <a:lnTo>
                  <a:pt x="725798" y="4612651"/>
                </a:lnTo>
                <a:lnTo>
                  <a:pt x="999517" y="5160089"/>
                </a:lnTo>
                <a:lnTo>
                  <a:pt x="725798" y="5707526"/>
                </a:lnTo>
                <a:lnTo>
                  <a:pt x="3182" y="5707526"/>
                </a:lnTo>
                <a:lnTo>
                  <a:pt x="0" y="5701162"/>
                </a:lnTo>
                <a:lnTo>
                  <a:pt x="0" y="4619015"/>
                </a:lnTo>
                <a:close/>
                <a:moveTo>
                  <a:pt x="5195456" y="4037129"/>
                </a:moveTo>
                <a:lnTo>
                  <a:pt x="5918073" y="4037129"/>
                </a:lnTo>
                <a:lnTo>
                  <a:pt x="6191792" y="4584567"/>
                </a:lnTo>
                <a:lnTo>
                  <a:pt x="5918073" y="5132004"/>
                </a:lnTo>
                <a:lnTo>
                  <a:pt x="5195456" y="5132004"/>
                </a:lnTo>
                <a:lnTo>
                  <a:pt x="4921737" y="4584567"/>
                </a:lnTo>
                <a:close/>
                <a:moveTo>
                  <a:pt x="3119750" y="4037129"/>
                </a:moveTo>
                <a:lnTo>
                  <a:pt x="3842365" y="4037129"/>
                </a:lnTo>
                <a:lnTo>
                  <a:pt x="4116084" y="4584567"/>
                </a:lnTo>
                <a:lnTo>
                  <a:pt x="3842365" y="5132004"/>
                </a:lnTo>
                <a:lnTo>
                  <a:pt x="3119750" y="5132004"/>
                </a:lnTo>
                <a:lnTo>
                  <a:pt x="2846030" y="4584567"/>
                </a:lnTo>
                <a:close/>
                <a:moveTo>
                  <a:pt x="1044040" y="4037129"/>
                </a:moveTo>
                <a:lnTo>
                  <a:pt x="1766657" y="4037129"/>
                </a:lnTo>
                <a:lnTo>
                  <a:pt x="2040376" y="4584567"/>
                </a:lnTo>
                <a:lnTo>
                  <a:pt x="1766657" y="5132004"/>
                </a:lnTo>
                <a:lnTo>
                  <a:pt x="1044040" y="5132004"/>
                </a:lnTo>
                <a:lnTo>
                  <a:pt x="770321" y="4584567"/>
                </a:lnTo>
                <a:close/>
                <a:moveTo>
                  <a:pt x="4159387" y="3463221"/>
                </a:moveTo>
                <a:lnTo>
                  <a:pt x="4877790" y="3463221"/>
                </a:lnTo>
                <a:lnTo>
                  <a:pt x="5149912" y="4007466"/>
                </a:lnTo>
                <a:lnTo>
                  <a:pt x="4877790" y="4551710"/>
                </a:lnTo>
                <a:lnTo>
                  <a:pt x="4159387" y="4551710"/>
                </a:lnTo>
                <a:lnTo>
                  <a:pt x="3887265" y="4007466"/>
                </a:lnTo>
                <a:close/>
                <a:moveTo>
                  <a:pt x="2078891" y="3458978"/>
                </a:moveTo>
                <a:lnTo>
                  <a:pt x="2801507" y="3458978"/>
                </a:lnTo>
                <a:lnTo>
                  <a:pt x="3075227" y="4006416"/>
                </a:lnTo>
                <a:lnTo>
                  <a:pt x="2801507" y="4553853"/>
                </a:lnTo>
                <a:lnTo>
                  <a:pt x="2078891" y="4553853"/>
                </a:lnTo>
                <a:lnTo>
                  <a:pt x="1805171" y="4006416"/>
                </a:lnTo>
                <a:close/>
                <a:moveTo>
                  <a:pt x="3182" y="3458978"/>
                </a:moveTo>
                <a:lnTo>
                  <a:pt x="725798" y="3458978"/>
                </a:lnTo>
                <a:lnTo>
                  <a:pt x="999517" y="4006416"/>
                </a:lnTo>
                <a:lnTo>
                  <a:pt x="725798" y="4553853"/>
                </a:lnTo>
                <a:lnTo>
                  <a:pt x="3182" y="4553853"/>
                </a:lnTo>
                <a:lnTo>
                  <a:pt x="0" y="4547489"/>
                </a:lnTo>
                <a:lnTo>
                  <a:pt x="0" y="3465342"/>
                </a:lnTo>
                <a:close/>
                <a:moveTo>
                  <a:pt x="1044040" y="2883459"/>
                </a:moveTo>
                <a:lnTo>
                  <a:pt x="1766657" y="2883459"/>
                </a:lnTo>
                <a:lnTo>
                  <a:pt x="2040376" y="3430894"/>
                </a:lnTo>
                <a:lnTo>
                  <a:pt x="1766657" y="3978331"/>
                </a:lnTo>
                <a:lnTo>
                  <a:pt x="1044040" y="3978331"/>
                </a:lnTo>
                <a:lnTo>
                  <a:pt x="770321" y="3430894"/>
                </a:lnTo>
                <a:close/>
                <a:moveTo>
                  <a:pt x="3119750" y="2883459"/>
                </a:moveTo>
                <a:lnTo>
                  <a:pt x="3842365" y="2883459"/>
                </a:lnTo>
                <a:lnTo>
                  <a:pt x="4116084" y="3430894"/>
                </a:lnTo>
                <a:lnTo>
                  <a:pt x="3842365" y="3978331"/>
                </a:lnTo>
                <a:lnTo>
                  <a:pt x="3119750" y="3978331"/>
                </a:lnTo>
                <a:lnTo>
                  <a:pt x="2846030" y="3430894"/>
                </a:lnTo>
                <a:close/>
                <a:moveTo>
                  <a:pt x="3182" y="2305308"/>
                </a:moveTo>
                <a:lnTo>
                  <a:pt x="725799" y="2305308"/>
                </a:lnTo>
                <a:lnTo>
                  <a:pt x="999517" y="2852746"/>
                </a:lnTo>
                <a:lnTo>
                  <a:pt x="725799" y="3400180"/>
                </a:lnTo>
                <a:lnTo>
                  <a:pt x="3182" y="3400180"/>
                </a:lnTo>
                <a:lnTo>
                  <a:pt x="0" y="3393816"/>
                </a:lnTo>
                <a:lnTo>
                  <a:pt x="0" y="2311672"/>
                </a:lnTo>
                <a:close/>
                <a:moveTo>
                  <a:pt x="2078891" y="2305306"/>
                </a:moveTo>
                <a:lnTo>
                  <a:pt x="2801507" y="2305306"/>
                </a:lnTo>
                <a:lnTo>
                  <a:pt x="3075227" y="2852744"/>
                </a:lnTo>
                <a:lnTo>
                  <a:pt x="2801507" y="3400179"/>
                </a:lnTo>
                <a:lnTo>
                  <a:pt x="2078891" y="3400179"/>
                </a:lnTo>
                <a:lnTo>
                  <a:pt x="1805171" y="2852744"/>
                </a:lnTo>
                <a:close/>
                <a:moveTo>
                  <a:pt x="4154597" y="2305305"/>
                </a:moveTo>
                <a:lnTo>
                  <a:pt x="4877214" y="2305305"/>
                </a:lnTo>
                <a:lnTo>
                  <a:pt x="5150933" y="2852744"/>
                </a:lnTo>
                <a:lnTo>
                  <a:pt x="4877214" y="3400179"/>
                </a:lnTo>
                <a:lnTo>
                  <a:pt x="4154597" y="3400179"/>
                </a:lnTo>
                <a:lnTo>
                  <a:pt x="3880879" y="2852744"/>
                </a:lnTo>
                <a:close/>
                <a:moveTo>
                  <a:pt x="5202046" y="1738266"/>
                </a:moveTo>
                <a:lnTo>
                  <a:pt x="5920449" y="1738266"/>
                </a:lnTo>
                <a:lnTo>
                  <a:pt x="6192571" y="2282511"/>
                </a:lnTo>
                <a:lnTo>
                  <a:pt x="5920449" y="2826755"/>
                </a:lnTo>
                <a:lnTo>
                  <a:pt x="5202046" y="2826755"/>
                </a:lnTo>
                <a:lnTo>
                  <a:pt x="4929924" y="2282511"/>
                </a:lnTo>
                <a:close/>
                <a:moveTo>
                  <a:pt x="1044040" y="1729785"/>
                </a:moveTo>
                <a:lnTo>
                  <a:pt x="1766657" y="1729785"/>
                </a:lnTo>
                <a:lnTo>
                  <a:pt x="2040376" y="2277224"/>
                </a:lnTo>
                <a:lnTo>
                  <a:pt x="1766657" y="2824659"/>
                </a:lnTo>
                <a:lnTo>
                  <a:pt x="1044040" y="2824659"/>
                </a:lnTo>
                <a:lnTo>
                  <a:pt x="770321" y="2277224"/>
                </a:lnTo>
                <a:close/>
                <a:moveTo>
                  <a:pt x="3119750" y="1729784"/>
                </a:moveTo>
                <a:lnTo>
                  <a:pt x="3842365" y="1729784"/>
                </a:lnTo>
                <a:lnTo>
                  <a:pt x="4116084" y="2277222"/>
                </a:lnTo>
                <a:lnTo>
                  <a:pt x="3842365" y="2824659"/>
                </a:lnTo>
                <a:lnTo>
                  <a:pt x="3119750" y="2824659"/>
                </a:lnTo>
                <a:lnTo>
                  <a:pt x="2846030" y="2277222"/>
                </a:lnTo>
                <a:close/>
                <a:moveTo>
                  <a:pt x="3182" y="1151633"/>
                </a:moveTo>
                <a:lnTo>
                  <a:pt x="725799" y="1151633"/>
                </a:lnTo>
                <a:lnTo>
                  <a:pt x="999517" y="1699071"/>
                </a:lnTo>
                <a:lnTo>
                  <a:pt x="725799" y="2246508"/>
                </a:lnTo>
                <a:lnTo>
                  <a:pt x="3182" y="2246508"/>
                </a:lnTo>
                <a:lnTo>
                  <a:pt x="0" y="2240144"/>
                </a:lnTo>
                <a:lnTo>
                  <a:pt x="0" y="1157997"/>
                </a:lnTo>
                <a:close/>
                <a:moveTo>
                  <a:pt x="2078891" y="1151632"/>
                </a:moveTo>
                <a:lnTo>
                  <a:pt x="2801507" y="1151632"/>
                </a:lnTo>
                <a:lnTo>
                  <a:pt x="3075227" y="1699069"/>
                </a:lnTo>
                <a:lnTo>
                  <a:pt x="2801507" y="2246507"/>
                </a:lnTo>
                <a:lnTo>
                  <a:pt x="2078891" y="2246507"/>
                </a:lnTo>
                <a:lnTo>
                  <a:pt x="1805172" y="1699069"/>
                </a:lnTo>
                <a:close/>
                <a:moveTo>
                  <a:pt x="4154597" y="1151631"/>
                </a:moveTo>
                <a:lnTo>
                  <a:pt x="4877214" y="1151631"/>
                </a:lnTo>
                <a:lnTo>
                  <a:pt x="5150933" y="1699069"/>
                </a:lnTo>
                <a:lnTo>
                  <a:pt x="4877214" y="2246506"/>
                </a:lnTo>
                <a:lnTo>
                  <a:pt x="4154597" y="2246506"/>
                </a:lnTo>
                <a:lnTo>
                  <a:pt x="3880879" y="1699069"/>
                </a:lnTo>
                <a:close/>
                <a:moveTo>
                  <a:pt x="1044040" y="576110"/>
                </a:moveTo>
                <a:lnTo>
                  <a:pt x="1766657" y="576110"/>
                </a:lnTo>
                <a:lnTo>
                  <a:pt x="2040377" y="1123549"/>
                </a:lnTo>
                <a:lnTo>
                  <a:pt x="1766657" y="1670985"/>
                </a:lnTo>
                <a:lnTo>
                  <a:pt x="1044040" y="1670985"/>
                </a:lnTo>
                <a:lnTo>
                  <a:pt x="770321" y="1123549"/>
                </a:lnTo>
                <a:close/>
                <a:moveTo>
                  <a:pt x="3119750" y="576109"/>
                </a:moveTo>
                <a:lnTo>
                  <a:pt x="3842365" y="576109"/>
                </a:lnTo>
                <a:lnTo>
                  <a:pt x="4116084" y="1123547"/>
                </a:lnTo>
                <a:lnTo>
                  <a:pt x="3842365" y="1670984"/>
                </a:lnTo>
                <a:lnTo>
                  <a:pt x="3119750" y="1670984"/>
                </a:lnTo>
                <a:lnTo>
                  <a:pt x="2846030" y="1123547"/>
                </a:lnTo>
                <a:close/>
                <a:moveTo>
                  <a:pt x="5195456" y="576108"/>
                </a:moveTo>
                <a:lnTo>
                  <a:pt x="5918073" y="576108"/>
                </a:lnTo>
                <a:lnTo>
                  <a:pt x="6191792" y="1123546"/>
                </a:lnTo>
                <a:lnTo>
                  <a:pt x="5918073" y="1670983"/>
                </a:lnTo>
                <a:lnTo>
                  <a:pt x="5195456" y="1670983"/>
                </a:lnTo>
                <a:lnTo>
                  <a:pt x="4921737" y="1123546"/>
                </a:lnTo>
                <a:close/>
                <a:moveTo>
                  <a:pt x="7025576" y="0"/>
                </a:moveTo>
                <a:lnTo>
                  <a:pt x="8265502" y="0"/>
                </a:lnTo>
                <a:lnTo>
                  <a:pt x="8006847" y="517308"/>
                </a:lnTo>
                <a:lnTo>
                  <a:pt x="7284230" y="517308"/>
                </a:lnTo>
                <a:close/>
                <a:moveTo>
                  <a:pt x="6242345" y="0"/>
                </a:moveTo>
                <a:lnTo>
                  <a:pt x="6967007" y="0"/>
                </a:lnTo>
                <a:lnTo>
                  <a:pt x="7239703" y="545393"/>
                </a:lnTo>
                <a:lnTo>
                  <a:pt x="6965984" y="1092830"/>
                </a:lnTo>
                <a:lnTo>
                  <a:pt x="6243367" y="1092830"/>
                </a:lnTo>
                <a:lnTo>
                  <a:pt x="5969648" y="545393"/>
                </a:lnTo>
                <a:close/>
                <a:moveTo>
                  <a:pt x="4936801" y="0"/>
                </a:moveTo>
                <a:lnTo>
                  <a:pt x="6176728" y="0"/>
                </a:lnTo>
                <a:lnTo>
                  <a:pt x="5918073" y="517309"/>
                </a:lnTo>
                <a:lnTo>
                  <a:pt x="5195456" y="517309"/>
                </a:lnTo>
                <a:close/>
                <a:moveTo>
                  <a:pt x="4153576" y="0"/>
                </a:moveTo>
                <a:lnTo>
                  <a:pt x="4878236" y="0"/>
                </a:lnTo>
                <a:lnTo>
                  <a:pt x="5150933" y="545395"/>
                </a:lnTo>
                <a:lnTo>
                  <a:pt x="4877214" y="1092832"/>
                </a:lnTo>
                <a:lnTo>
                  <a:pt x="4154597" y="1092832"/>
                </a:lnTo>
                <a:lnTo>
                  <a:pt x="3880879" y="545395"/>
                </a:lnTo>
                <a:close/>
                <a:moveTo>
                  <a:pt x="2861095" y="0"/>
                </a:moveTo>
                <a:lnTo>
                  <a:pt x="4101020" y="0"/>
                </a:lnTo>
                <a:lnTo>
                  <a:pt x="3842365" y="517310"/>
                </a:lnTo>
                <a:lnTo>
                  <a:pt x="3119750" y="517310"/>
                </a:lnTo>
                <a:close/>
                <a:moveTo>
                  <a:pt x="2077870" y="0"/>
                </a:moveTo>
                <a:lnTo>
                  <a:pt x="2802528" y="0"/>
                </a:lnTo>
                <a:lnTo>
                  <a:pt x="3075227" y="545396"/>
                </a:lnTo>
                <a:lnTo>
                  <a:pt x="2801507" y="1092833"/>
                </a:lnTo>
                <a:lnTo>
                  <a:pt x="2078891" y="1092833"/>
                </a:lnTo>
                <a:lnTo>
                  <a:pt x="1805172" y="545396"/>
                </a:lnTo>
                <a:close/>
                <a:moveTo>
                  <a:pt x="785384" y="0"/>
                </a:moveTo>
                <a:lnTo>
                  <a:pt x="2025315" y="0"/>
                </a:lnTo>
                <a:lnTo>
                  <a:pt x="1766657" y="517311"/>
                </a:lnTo>
                <a:lnTo>
                  <a:pt x="1044040" y="517311"/>
                </a:lnTo>
                <a:close/>
                <a:moveTo>
                  <a:pt x="2162" y="0"/>
                </a:moveTo>
                <a:lnTo>
                  <a:pt x="726820" y="0"/>
                </a:lnTo>
                <a:lnTo>
                  <a:pt x="999517" y="545397"/>
                </a:lnTo>
                <a:lnTo>
                  <a:pt x="725799" y="1092834"/>
                </a:lnTo>
                <a:lnTo>
                  <a:pt x="3182" y="1092834"/>
                </a:lnTo>
                <a:lnTo>
                  <a:pt x="0" y="1086470"/>
                </a:lnTo>
                <a:lnTo>
                  <a:pt x="0" y="4323"/>
                </a:lnTo>
                <a:close/>
              </a:path>
            </a:pathLst>
          </a:custGeom>
        </p:spPr>
      </p:pic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4922043" y="2405550"/>
            <a:ext cx="3769373" cy="858697"/>
          </a:xfrm>
        </p:spPr>
        <p:txBody>
          <a:bodyPr/>
          <a:lstStyle/>
          <a:p>
            <a:r>
              <a:rPr lang="fr-FR" dirty="0"/>
              <a:t>Merci</a:t>
            </a:r>
            <a:br>
              <a:rPr lang="fr-FR" dirty="0"/>
            </a:br>
            <a:br>
              <a:rPr lang="fr-FR" dirty="0"/>
            </a:br>
            <a:r>
              <a:rPr lang="fr-FR" sz="1400" dirty="0"/>
              <a:t>Contact: gabriel.zaid@thalesgroup.com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16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18">
            <a:extLst>
              <a:ext uri="{FF2B5EF4-FFF2-40B4-BE49-F238E27FC236}">
                <a16:creationId xmlns:a16="http://schemas.microsoft.com/office/drawing/2014/main" id="{53FA83B1-D05A-7B48-A997-175F4BBCFF4B}"/>
              </a:ext>
            </a:extLst>
          </p:cNvPr>
          <p:cNvSpPr>
            <a:spLocks noEditPoints="1"/>
          </p:cNvSpPr>
          <p:nvPr/>
        </p:nvSpPr>
        <p:spPr bwMode="auto">
          <a:xfrm>
            <a:off x="215404" y="825147"/>
            <a:ext cx="279042" cy="327152"/>
          </a:xfrm>
          <a:custGeom>
            <a:avLst/>
            <a:gdLst>
              <a:gd name="T0" fmla="*/ 396 w 410"/>
              <a:gd name="T1" fmla="*/ 39 h 477"/>
              <a:gd name="T2" fmla="*/ 402 w 410"/>
              <a:gd name="T3" fmla="*/ 51 h 477"/>
              <a:gd name="T4" fmla="*/ 406 w 410"/>
              <a:gd name="T5" fmla="*/ 174 h 477"/>
              <a:gd name="T6" fmla="*/ 398 w 410"/>
              <a:gd name="T7" fmla="*/ 232 h 477"/>
              <a:gd name="T8" fmla="*/ 211 w 410"/>
              <a:gd name="T9" fmla="*/ 232 h 477"/>
              <a:gd name="T10" fmla="*/ 211 w 410"/>
              <a:gd name="T11" fmla="*/ 1 h 477"/>
              <a:gd name="T12" fmla="*/ 385 w 410"/>
              <a:gd name="T13" fmla="*/ 33 h 477"/>
              <a:gd name="T14" fmla="*/ 396 w 410"/>
              <a:gd name="T15" fmla="*/ 39 h 477"/>
              <a:gd name="T16" fmla="*/ 395 w 410"/>
              <a:gd name="T17" fmla="*/ 245 h 477"/>
              <a:gd name="T18" fmla="*/ 385 w 410"/>
              <a:gd name="T19" fmla="*/ 282 h 477"/>
              <a:gd name="T20" fmla="*/ 288 w 410"/>
              <a:gd name="T21" fmla="*/ 417 h 477"/>
              <a:gd name="T22" fmla="*/ 215 w 410"/>
              <a:gd name="T23" fmla="*/ 474 h 477"/>
              <a:gd name="T24" fmla="*/ 215 w 410"/>
              <a:gd name="T25" fmla="*/ 474 h 477"/>
              <a:gd name="T26" fmla="*/ 211 w 410"/>
              <a:gd name="T27" fmla="*/ 476 h 477"/>
              <a:gd name="T28" fmla="*/ 211 w 410"/>
              <a:gd name="T29" fmla="*/ 245 h 477"/>
              <a:gd name="T30" fmla="*/ 395 w 410"/>
              <a:gd name="T31" fmla="*/ 245 h 477"/>
              <a:gd name="T32" fmla="*/ 200 w 410"/>
              <a:gd name="T33" fmla="*/ 477 h 477"/>
              <a:gd name="T34" fmla="*/ 197 w 410"/>
              <a:gd name="T35" fmla="*/ 476 h 477"/>
              <a:gd name="T36" fmla="*/ 192 w 410"/>
              <a:gd name="T37" fmla="*/ 474 h 477"/>
              <a:gd name="T38" fmla="*/ 192 w 410"/>
              <a:gd name="T39" fmla="*/ 474 h 477"/>
              <a:gd name="T40" fmla="*/ 119 w 410"/>
              <a:gd name="T41" fmla="*/ 417 h 477"/>
              <a:gd name="T42" fmla="*/ 22 w 410"/>
              <a:gd name="T43" fmla="*/ 282 h 477"/>
              <a:gd name="T44" fmla="*/ 12 w 410"/>
              <a:gd name="T45" fmla="*/ 245 h 477"/>
              <a:gd name="T46" fmla="*/ 200 w 410"/>
              <a:gd name="T47" fmla="*/ 245 h 477"/>
              <a:gd name="T48" fmla="*/ 200 w 410"/>
              <a:gd name="T49" fmla="*/ 477 h 477"/>
              <a:gd name="T50" fmla="*/ 9 w 410"/>
              <a:gd name="T51" fmla="*/ 232 h 477"/>
              <a:gd name="T52" fmla="*/ 5 w 410"/>
              <a:gd name="T53" fmla="*/ 210 h 477"/>
              <a:gd name="T54" fmla="*/ 0 w 410"/>
              <a:gd name="T55" fmla="*/ 129 h 477"/>
              <a:gd name="T56" fmla="*/ 1 w 410"/>
              <a:gd name="T57" fmla="*/ 88 h 477"/>
              <a:gd name="T58" fmla="*/ 5 w 410"/>
              <a:gd name="T59" fmla="*/ 51 h 477"/>
              <a:gd name="T60" fmla="*/ 5 w 410"/>
              <a:gd name="T61" fmla="*/ 51 h 477"/>
              <a:gd name="T62" fmla="*/ 11 w 410"/>
              <a:gd name="T63" fmla="*/ 39 h 477"/>
              <a:gd name="T64" fmla="*/ 22 w 410"/>
              <a:gd name="T65" fmla="*/ 33 h 477"/>
              <a:gd name="T66" fmla="*/ 200 w 410"/>
              <a:gd name="T67" fmla="*/ 0 h 477"/>
              <a:gd name="T68" fmla="*/ 200 w 410"/>
              <a:gd name="T69" fmla="*/ 0 h 477"/>
              <a:gd name="T70" fmla="*/ 200 w 410"/>
              <a:gd name="T71" fmla="*/ 232 h 477"/>
              <a:gd name="T72" fmla="*/ 9 w 410"/>
              <a:gd name="T73" fmla="*/ 232 h 4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0" h="477">
                <a:moveTo>
                  <a:pt x="396" y="39"/>
                </a:moveTo>
                <a:cubicBezTo>
                  <a:pt x="399" y="42"/>
                  <a:pt x="401" y="46"/>
                  <a:pt x="402" y="51"/>
                </a:cubicBezTo>
                <a:cubicBezTo>
                  <a:pt x="403" y="54"/>
                  <a:pt x="410" y="108"/>
                  <a:pt x="406" y="174"/>
                </a:cubicBezTo>
                <a:cubicBezTo>
                  <a:pt x="404" y="193"/>
                  <a:pt x="402" y="212"/>
                  <a:pt x="398" y="232"/>
                </a:cubicBezTo>
                <a:cubicBezTo>
                  <a:pt x="211" y="232"/>
                  <a:pt x="211" y="232"/>
                  <a:pt x="211" y="232"/>
                </a:cubicBezTo>
                <a:cubicBezTo>
                  <a:pt x="211" y="1"/>
                  <a:pt x="211" y="1"/>
                  <a:pt x="211" y="1"/>
                </a:cubicBezTo>
                <a:cubicBezTo>
                  <a:pt x="385" y="33"/>
                  <a:pt x="385" y="33"/>
                  <a:pt x="385" y="33"/>
                </a:cubicBezTo>
                <a:cubicBezTo>
                  <a:pt x="389" y="33"/>
                  <a:pt x="393" y="36"/>
                  <a:pt x="396" y="39"/>
                </a:cubicBezTo>
                <a:close/>
                <a:moveTo>
                  <a:pt x="395" y="245"/>
                </a:moveTo>
                <a:cubicBezTo>
                  <a:pt x="393" y="257"/>
                  <a:pt x="389" y="270"/>
                  <a:pt x="385" y="282"/>
                </a:cubicBezTo>
                <a:cubicBezTo>
                  <a:pt x="367" y="336"/>
                  <a:pt x="325" y="383"/>
                  <a:pt x="288" y="417"/>
                </a:cubicBezTo>
                <a:cubicBezTo>
                  <a:pt x="251" y="451"/>
                  <a:pt x="218" y="472"/>
                  <a:pt x="215" y="474"/>
                </a:cubicBezTo>
                <a:cubicBezTo>
                  <a:pt x="215" y="474"/>
                  <a:pt x="215" y="474"/>
                  <a:pt x="215" y="474"/>
                </a:cubicBezTo>
                <a:cubicBezTo>
                  <a:pt x="214" y="474"/>
                  <a:pt x="212" y="475"/>
                  <a:pt x="211" y="476"/>
                </a:cubicBezTo>
                <a:cubicBezTo>
                  <a:pt x="211" y="245"/>
                  <a:pt x="211" y="245"/>
                  <a:pt x="211" y="245"/>
                </a:cubicBezTo>
                <a:cubicBezTo>
                  <a:pt x="395" y="245"/>
                  <a:pt x="395" y="245"/>
                  <a:pt x="395" y="245"/>
                </a:cubicBezTo>
                <a:close/>
                <a:moveTo>
                  <a:pt x="200" y="477"/>
                </a:moveTo>
                <a:cubicBezTo>
                  <a:pt x="199" y="477"/>
                  <a:pt x="198" y="476"/>
                  <a:pt x="197" y="476"/>
                </a:cubicBezTo>
                <a:cubicBezTo>
                  <a:pt x="196" y="476"/>
                  <a:pt x="194" y="475"/>
                  <a:pt x="192" y="474"/>
                </a:cubicBezTo>
                <a:cubicBezTo>
                  <a:pt x="192" y="474"/>
                  <a:pt x="192" y="474"/>
                  <a:pt x="192" y="474"/>
                </a:cubicBezTo>
                <a:cubicBezTo>
                  <a:pt x="189" y="472"/>
                  <a:pt x="156" y="451"/>
                  <a:pt x="119" y="417"/>
                </a:cubicBezTo>
                <a:cubicBezTo>
                  <a:pt x="82" y="383"/>
                  <a:pt x="40" y="336"/>
                  <a:pt x="22" y="282"/>
                </a:cubicBezTo>
                <a:cubicBezTo>
                  <a:pt x="18" y="270"/>
                  <a:pt x="14" y="257"/>
                  <a:pt x="12" y="245"/>
                </a:cubicBezTo>
                <a:cubicBezTo>
                  <a:pt x="200" y="245"/>
                  <a:pt x="200" y="245"/>
                  <a:pt x="200" y="245"/>
                </a:cubicBezTo>
                <a:cubicBezTo>
                  <a:pt x="200" y="477"/>
                  <a:pt x="200" y="477"/>
                  <a:pt x="200" y="477"/>
                </a:cubicBezTo>
                <a:close/>
                <a:moveTo>
                  <a:pt x="9" y="232"/>
                </a:moveTo>
                <a:cubicBezTo>
                  <a:pt x="7" y="225"/>
                  <a:pt x="6" y="218"/>
                  <a:pt x="5" y="210"/>
                </a:cubicBezTo>
                <a:cubicBezTo>
                  <a:pt x="1" y="181"/>
                  <a:pt x="0" y="153"/>
                  <a:pt x="0" y="129"/>
                </a:cubicBezTo>
                <a:cubicBezTo>
                  <a:pt x="0" y="113"/>
                  <a:pt x="0" y="100"/>
                  <a:pt x="1" y="88"/>
                </a:cubicBezTo>
                <a:cubicBezTo>
                  <a:pt x="2" y="66"/>
                  <a:pt x="5" y="52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6" y="46"/>
                  <a:pt x="8" y="42"/>
                  <a:pt x="11" y="39"/>
                </a:cubicBezTo>
                <a:cubicBezTo>
                  <a:pt x="14" y="36"/>
                  <a:pt x="18" y="33"/>
                  <a:pt x="22" y="33"/>
                </a:cubicBezTo>
                <a:cubicBezTo>
                  <a:pt x="200" y="0"/>
                  <a:pt x="200" y="0"/>
                  <a:pt x="200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200" y="232"/>
                  <a:pt x="200" y="232"/>
                  <a:pt x="200" y="232"/>
                </a:cubicBezTo>
                <a:lnTo>
                  <a:pt x="9" y="232"/>
                </a:lnTo>
                <a:close/>
              </a:path>
            </a:pathLst>
          </a:custGeom>
          <a:solidFill>
            <a:srgbClr val="B4257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242A7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20DB003B-B8AE-274D-B026-DD11FC738CF6}"/>
              </a:ext>
            </a:extLst>
          </p:cNvPr>
          <p:cNvSpPr txBox="1"/>
          <p:nvPr/>
        </p:nvSpPr>
        <p:spPr>
          <a:xfrm>
            <a:off x="1351136" y="817262"/>
            <a:ext cx="2880000" cy="307777"/>
          </a:xfrm>
          <a:prstGeom prst="rect">
            <a:avLst/>
          </a:prstGeom>
          <a:solidFill>
            <a:srgbClr val="B42573"/>
          </a:solidFill>
          <a:ln w="57150">
            <a:noFill/>
          </a:ln>
        </p:spPr>
        <p:txBody>
          <a:bodyPr wrap="square" rIns="0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Defense and Security</a:t>
            </a:r>
          </a:p>
        </p:txBody>
      </p:sp>
      <p:sp>
        <p:nvSpPr>
          <p:cNvPr id="72" name="Titre 3"/>
          <p:cNvSpPr>
            <a:spLocks noGrp="1"/>
          </p:cNvSpPr>
          <p:nvPr>
            <p:ph type="title"/>
          </p:nvPr>
        </p:nvSpPr>
        <p:spPr>
          <a:xfrm>
            <a:off x="266765" y="193273"/>
            <a:ext cx="8674683" cy="332399"/>
          </a:xfrm>
        </p:spPr>
        <p:txBody>
          <a:bodyPr/>
          <a:lstStyle/>
          <a:p>
            <a:pPr algn="ctr"/>
            <a:r>
              <a:rPr lang="en-CA" dirty="0">
                <a:solidFill>
                  <a:srgbClr val="FFFFFF"/>
                </a:solidFill>
              </a:rPr>
              <a:t>Where am I in Thales Group?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17C3C181-2215-ED43-BDC4-6440B1310589}"/>
              </a:ext>
            </a:extLst>
          </p:cNvPr>
          <p:cNvCxnSpPr/>
          <p:nvPr/>
        </p:nvCxnSpPr>
        <p:spPr>
          <a:xfrm>
            <a:off x="802190" y="978713"/>
            <a:ext cx="548848" cy="0"/>
          </a:xfrm>
          <a:prstGeom prst="line">
            <a:avLst/>
          </a:prstGeom>
          <a:noFill/>
          <a:ln w="15875" cap="flat" cmpd="sng" algn="ctr">
            <a:solidFill>
              <a:srgbClr val="B42573"/>
            </a:solidFill>
            <a:prstDash val="sysDot"/>
            <a:headEnd type="oval" w="sm" len="sm"/>
          </a:ln>
          <a:effectLst/>
        </p:spPr>
      </p:cxn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416890F5-893E-D046-9E1E-3E33606A0B74}"/>
              </a:ext>
            </a:extLst>
          </p:cNvPr>
          <p:cNvCxnSpPr/>
          <p:nvPr/>
        </p:nvCxnSpPr>
        <p:spPr>
          <a:xfrm>
            <a:off x="796383" y="2429556"/>
            <a:ext cx="548848" cy="0"/>
          </a:xfrm>
          <a:prstGeom prst="line">
            <a:avLst/>
          </a:prstGeom>
          <a:noFill/>
          <a:ln w="15875" cap="flat" cmpd="sng" algn="ctr">
            <a:solidFill>
              <a:srgbClr val="242A75"/>
            </a:solidFill>
            <a:prstDash val="sysDot"/>
            <a:headEnd type="oval" w="sm" len="sm"/>
          </a:ln>
          <a:effectLst/>
        </p:spPr>
      </p:cxnSp>
      <p:sp>
        <p:nvSpPr>
          <p:cNvPr id="75" name="ZoneTexte 74">
            <a:extLst>
              <a:ext uri="{FF2B5EF4-FFF2-40B4-BE49-F238E27FC236}">
                <a16:creationId xmlns:a16="http://schemas.microsoft.com/office/drawing/2014/main" id="{5738B619-6CEB-0849-A1B2-19FBF8539FEF}"/>
              </a:ext>
            </a:extLst>
          </p:cNvPr>
          <p:cNvSpPr txBox="1"/>
          <p:nvPr/>
        </p:nvSpPr>
        <p:spPr>
          <a:xfrm>
            <a:off x="1345231" y="2270796"/>
            <a:ext cx="2880000" cy="307777"/>
          </a:xfrm>
          <a:prstGeom prst="rect">
            <a:avLst/>
          </a:prstGeom>
          <a:solidFill>
            <a:srgbClr val="242A75"/>
          </a:solidFill>
        </p:spPr>
        <p:txBody>
          <a:bodyPr wrap="square" rIns="0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Space</a:t>
            </a:r>
          </a:p>
        </p:txBody>
      </p:sp>
      <p:grpSp>
        <p:nvGrpSpPr>
          <p:cNvPr id="76" name="Groupe 39">
            <a:extLst>
              <a:ext uri="{FF2B5EF4-FFF2-40B4-BE49-F238E27FC236}">
                <a16:creationId xmlns:a16="http://schemas.microsoft.com/office/drawing/2014/main" id="{4D56E0FA-43EE-274D-AE26-589BBA524E89}"/>
              </a:ext>
            </a:extLst>
          </p:cNvPr>
          <p:cNvGrpSpPr/>
          <p:nvPr/>
        </p:nvGrpSpPr>
        <p:grpSpPr>
          <a:xfrm>
            <a:off x="135209" y="2176593"/>
            <a:ext cx="405452" cy="430076"/>
            <a:chOff x="2911475" y="522288"/>
            <a:chExt cx="1314451" cy="1311275"/>
          </a:xfrm>
          <a:solidFill>
            <a:srgbClr val="242A75"/>
          </a:solidFill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B122FF02-E87F-F446-9C79-65B13C8A6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538" y="1265238"/>
              <a:ext cx="560388" cy="558800"/>
            </a:xfrm>
            <a:custGeom>
              <a:avLst/>
              <a:gdLst>
                <a:gd name="T0" fmla="*/ 1039 w 1055"/>
                <a:gd name="T1" fmla="*/ 698 h 1055"/>
                <a:gd name="T2" fmla="*/ 357 w 1055"/>
                <a:gd name="T3" fmla="*/ 16 h 1055"/>
                <a:gd name="T4" fmla="*/ 300 w 1055"/>
                <a:gd name="T5" fmla="*/ 16 h 1055"/>
                <a:gd name="T6" fmla="*/ 16 w 1055"/>
                <a:gd name="T7" fmla="*/ 300 h 1055"/>
                <a:gd name="T8" fmla="*/ 16 w 1055"/>
                <a:gd name="T9" fmla="*/ 357 h 1055"/>
                <a:gd name="T10" fmla="*/ 698 w 1055"/>
                <a:gd name="T11" fmla="*/ 1039 h 1055"/>
                <a:gd name="T12" fmla="*/ 755 w 1055"/>
                <a:gd name="T13" fmla="*/ 1039 h 1055"/>
                <a:gd name="T14" fmla="*/ 1039 w 1055"/>
                <a:gd name="T15" fmla="*/ 755 h 1055"/>
                <a:gd name="T16" fmla="*/ 1039 w 1055"/>
                <a:gd name="T17" fmla="*/ 69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5" h="1055">
                  <a:moveTo>
                    <a:pt x="1039" y="698"/>
                  </a:moveTo>
                  <a:cubicBezTo>
                    <a:pt x="357" y="16"/>
                    <a:pt x="357" y="16"/>
                    <a:pt x="357" y="16"/>
                  </a:cubicBezTo>
                  <a:cubicBezTo>
                    <a:pt x="341" y="0"/>
                    <a:pt x="316" y="0"/>
                    <a:pt x="300" y="16"/>
                  </a:cubicBezTo>
                  <a:cubicBezTo>
                    <a:pt x="16" y="300"/>
                    <a:pt x="16" y="300"/>
                    <a:pt x="16" y="300"/>
                  </a:cubicBezTo>
                  <a:cubicBezTo>
                    <a:pt x="0" y="316"/>
                    <a:pt x="0" y="341"/>
                    <a:pt x="16" y="357"/>
                  </a:cubicBezTo>
                  <a:cubicBezTo>
                    <a:pt x="698" y="1039"/>
                    <a:pt x="698" y="1039"/>
                    <a:pt x="698" y="1039"/>
                  </a:cubicBezTo>
                  <a:cubicBezTo>
                    <a:pt x="714" y="1055"/>
                    <a:pt x="739" y="1055"/>
                    <a:pt x="755" y="1039"/>
                  </a:cubicBezTo>
                  <a:cubicBezTo>
                    <a:pt x="1039" y="755"/>
                    <a:pt x="1039" y="755"/>
                    <a:pt x="1039" y="755"/>
                  </a:cubicBezTo>
                  <a:cubicBezTo>
                    <a:pt x="1055" y="739"/>
                    <a:pt x="1055" y="714"/>
                    <a:pt x="1039" y="69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77C93EC1-D02D-204E-B045-C5732464E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1249363"/>
              <a:ext cx="446088" cy="427038"/>
            </a:xfrm>
            <a:custGeom>
              <a:avLst/>
              <a:gdLst>
                <a:gd name="T0" fmla="*/ 111 w 841"/>
                <a:gd name="T1" fmla="*/ 56 h 804"/>
                <a:gd name="T2" fmla="*/ 55 w 841"/>
                <a:gd name="T3" fmla="*/ 0 h 804"/>
                <a:gd name="T4" fmla="*/ 0 w 841"/>
                <a:gd name="T5" fmla="*/ 56 h 804"/>
                <a:gd name="T6" fmla="*/ 786 w 841"/>
                <a:gd name="T7" fmla="*/ 804 h 804"/>
                <a:gd name="T8" fmla="*/ 841 w 841"/>
                <a:gd name="T9" fmla="*/ 749 h 804"/>
                <a:gd name="T10" fmla="*/ 786 w 841"/>
                <a:gd name="T11" fmla="*/ 694 h 804"/>
                <a:gd name="T12" fmla="*/ 111 w 841"/>
                <a:gd name="T13" fmla="*/ 56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1" h="804">
                  <a:moveTo>
                    <a:pt x="111" y="56"/>
                  </a:move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468"/>
                    <a:pt x="353" y="804"/>
                    <a:pt x="786" y="804"/>
                  </a:cubicBezTo>
                  <a:cubicBezTo>
                    <a:pt x="816" y="804"/>
                    <a:pt x="841" y="780"/>
                    <a:pt x="841" y="749"/>
                  </a:cubicBezTo>
                  <a:cubicBezTo>
                    <a:pt x="841" y="718"/>
                    <a:pt x="816" y="694"/>
                    <a:pt x="786" y="694"/>
                  </a:cubicBezTo>
                  <a:cubicBezTo>
                    <a:pt x="413" y="694"/>
                    <a:pt x="111" y="408"/>
                    <a:pt x="111" y="56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79" name="Freeform 8">
              <a:extLst>
                <a:ext uri="{FF2B5EF4-FFF2-40B4-BE49-F238E27FC236}">
                  <a16:creationId xmlns:a16="http://schemas.microsoft.com/office/drawing/2014/main" id="{EA87CBEE-8D0E-0D44-82D5-B2D01B68B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638" y="522288"/>
              <a:ext cx="558800" cy="560388"/>
            </a:xfrm>
            <a:custGeom>
              <a:avLst/>
              <a:gdLst>
                <a:gd name="T0" fmla="*/ 697 w 1054"/>
                <a:gd name="T1" fmla="*/ 1039 h 1055"/>
                <a:gd name="T2" fmla="*/ 754 w 1054"/>
                <a:gd name="T3" fmla="*/ 1039 h 1055"/>
                <a:gd name="T4" fmla="*/ 1038 w 1054"/>
                <a:gd name="T5" fmla="*/ 755 h 1055"/>
                <a:gd name="T6" fmla="*/ 1038 w 1054"/>
                <a:gd name="T7" fmla="*/ 698 h 1055"/>
                <a:gd name="T8" fmla="*/ 356 w 1054"/>
                <a:gd name="T9" fmla="*/ 16 h 1055"/>
                <a:gd name="T10" fmla="*/ 299 w 1054"/>
                <a:gd name="T11" fmla="*/ 16 h 1055"/>
                <a:gd name="T12" fmla="*/ 15 w 1054"/>
                <a:gd name="T13" fmla="*/ 300 h 1055"/>
                <a:gd name="T14" fmla="*/ 15 w 1054"/>
                <a:gd name="T15" fmla="*/ 357 h 1055"/>
                <a:gd name="T16" fmla="*/ 697 w 1054"/>
                <a:gd name="T17" fmla="*/ 1039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4" h="1055">
                  <a:moveTo>
                    <a:pt x="697" y="1039"/>
                  </a:moveTo>
                  <a:cubicBezTo>
                    <a:pt x="713" y="1055"/>
                    <a:pt x="739" y="1055"/>
                    <a:pt x="754" y="1039"/>
                  </a:cubicBezTo>
                  <a:cubicBezTo>
                    <a:pt x="1038" y="755"/>
                    <a:pt x="1038" y="755"/>
                    <a:pt x="1038" y="755"/>
                  </a:cubicBezTo>
                  <a:cubicBezTo>
                    <a:pt x="1054" y="739"/>
                    <a:pt x="1054" y="714"/>
                    <a:pt x="1038" y="698"/>
                  </a:cubicBezTo>
                  <a:cubicBezTo>
                    <a:pt x="356" y="16"/>
                    <a:pt x="356" y="16"/>
                    <a:pt x="356" y="16"/>
                  </a:cubicBezTo>
                  <a:cubicBezTo>
                    <a:pt x="341" y="0"/>
                    <a:pt x="315" y="0"/>
                    <a:pt x="299" y="16"/>
                  </a:cubicBezTo>
                  <a:cubicBezTo>
                    <a:pt x="15" y="300"/>
                    <a:pt x="15" y="300"/>
                    <a:pt x="15" y="300"/>
                  </a:cubicBezTo>
                  <a:cubicBezTo>
                    <a:pt x="0" y="316"/>
                    <a:pt x="0" y="341"/>
                    <a:pt x="15" y="357"/>
                  </a:cubicBezTo>
                  <a:lnTo>
                    <a:pt x="697" y="1039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0" name="Freeform 9">
              <a:extLst>
                <a:ext uri="{FF2B5EF4-FFF2-40B4-BE49-F238E27FC236}">
                  <a16:creationId xmlns:a16="http://schemas.microsoft.com/office/drawing/2014/main" id="{280DC6D0-5B39-9140-AA0D-07FC2B85D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400" y="1246188"/>
              <a:ext cx="296863" cy="293688"/>
            </a:xfrm>
            <a:custGeom>
              <a:avLst/>
              <a:gdLst>
                <a:gd name="T0" fmla="*/ 506 w 561"/>
                <a:gd name="T1" fmla="*/ 445 h 555"/>
                <a:gd name="T2" fmla="*/ 110 w 561"/>
                <a:gd name="T3" fmla="*/ 55 h 555"/>
                <a:gd name="T4" fmla="*/ 55 w 561"/>
                <a:gd name="T5" fmla="*/ 0 h 555"/>
                <a:gd name="T6" fmla="*/ 0 w 561"/>
                <a:gd name="T7" fmla="*/ 55 h 555"/>
                <a:gd name="T8" fmla="*/ 506 w 561"/>
                <a:gd name="T9" fmla="*/ 555 h 555"/>
                <a:gd name="T10" fmla="*/ 561 w 561"/>
                <a:gd name="T11" fmla="*/ 500 h 555"/>
                <a:gd name="T12" fmla="*/ 506 w 561"/>
                <a:gd name="T13" fmla="*/ 44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1" h="555">
                  <a:moveTo>
                    <a:pt x="506" y="445"/>
                  </a:moveTo>
                  <a:cubicBezTo>
                    <a:pt x="288" y="445"/>
                    <a:pt x="110" y="270"/>
                    <a:pt x="110" y="55"/>
                  </a:cubicBezTo>
                  <a:cubicBezTo>
                    <a:pt x="110" y="25"/>
                    <a:pt x="85" y="0"/>
                    <a:pt x="55" y="0"/>
                  </a:cubicBezTo>
                  <a:cubicBezTo>
                    <a:pt x="24" y="0"/>
                    <a:pt x="0" y="25"/>
                    <a:pt x="0" y="55"/>
                  </a:cubicBezTo>
                  <a:cubicBezTo>
                    <a:pt x="0" y="331"/>
                    <a:pt x="227" y="555"/>
                    <a:pt x="506" y="555"/>
                  </a:cubicBezTo>
                  <a:cubicBezTo>
                    <a:pt x="537" y="555"/>
                    <a:pt x="561" y="530"/>
                    <a:pt x="561" y="500"/>
                  </a:cubicBezTo>
                  <a:cubicBezTo>
                    <a:pt x="561" y="469"/>
                    <a:pt x="537" y="445"/>
                    <a:pt x="506" y="445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ECE23948-F5C8-EC4D-BE72-78A209730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1244600"/>
              <a:ext cx="588963" cy="588963"/>
            </a:xfrm>
            <a:custGeom>
              <a:avLst/>
              <a:gdLst>
                <a:gd name="T0" fmla="*/ 1056 w 1111"/>
                <a:gd name="T1" fmla="*/ 1001 h 1111"/>
                <a:gd name="T2" fmla="*/ 111 w 1111"/>
                <a:gd name="T3" fmla="*/ 55 h 1111"/>
                <a:gd name="T4" fmla="*/ 56 w 1111"/>
                <a:gd name="T5" fmla="*/ 0 h 1111"/>
                <a:gd name="T6" fmla="*/ 0 w 1111"/>
                <a:gd name="T7" fmla="*/ 55 h 1111"/>
                <a:gd name="T8" fmla="*/ 1056 w 1111"/>
                <a:gd name="T9" fmla="*/ 1111 h 1111"/>
                <a:gd name="T10" fmla="*/ 1111 w 1111"/>
                <a:gd name="T11" fmla="*/ 1056 h 1111"/>
                <a:gd name="T12" fmla="*/ 1056 w 1111"/>
                <a:gd name="T13" fmla="*/ 1001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1" h="1111">
                  <a:moveTo>
                    <a:pt x="1056" y="1001"/>
                  </a:moveTo>
                  <a:cubicBezTo>
                    <a:pt x="535" y="1001"/>
                    <a:pt x="111" y="577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637"/>
                    <a:pt x="474" y="1111"/>
                    <a:pt x="1056" y="1111"/>
                  </a:cubicBezTo>
                  <a:cubicBezTo>
                    <a:pt x="1086" y="1111"/>
                    <a:pt x="1111" y="1086"/>
                    <a:pt x="1111" y="1056"/>
                  </a:cubicBezTo>
                  <a:cubicBezTo>
                    <a:pt x="1111" y="1025"/>
                    <a:pt x="1086" y="1001"/>
                    <a:pt x="1056" y="1001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2" name="Freeform 11">
              <a:extLst>
                <a:ext uri="{FF2B5EF4-FFF2-40B4-BE49-F238E27FC236}">
                  <a16:creationId xmlns:a16="http://schemas.microsoft.com/office/drawing/2014/main" id="{B0E1359F-5D69-B944-BEAC-B6F6CCCA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792163"/>
              <a:ext cx="685800" cy="684213"/>
            </a:xfrm>
            <a:custGeom>
              <a:avLst/>
              <a:gdLst>
                <a:gd name="T0" fmla="*/ 1172 w 1292"/>
                <a:gd name="T1" fmla="*/ 688 h 1291"/>
                <a:gd name="T2" fmla="*/ 1176 w 1292"/>
                <a:gd name="T3" fmla="*/ 627 h 1291"/>
                <a:gd name="T4" fmla="*/ 1104 w 1292"/>
                <a:gd name="T5" fmla="*/ 555 h 1291"/>
                <a:gd name="T6" fmla="*/ 1283 w 1292"/>
                <a:gd name="T7" fmla="*/ 375 h 1291"/>
                <a:gd name="T8" fmla="*/ 1282 w 1292"/>
                <a:gd name="T9" fmla="*/ 340 h 1291"/>
                <a:gd name="T10" fmla="*/ 953 w 1292"/>
                <a:gd name="T11" fmla="*/ 11 h 1291"/>
                <a:gd name="T12" fmla="*/ 918 w 1292"/>
                <a:gd name="T13" fmla="*/ 10 h 1291"/>
                <a:gd name="T14" fmla="*/ 738 w 1292"/>
                <a:gd name="T15" fmla="*/ 189 h 1291"/>
                <a:gd name="T16" fmla="*/ 664 w 1292"/>
                <a:gd name="T17" fmla="*/ 115 h 1291"/>
                <a:gd name="T18" fmla="*/ 603 w 1292"/>
                <a:gd name="T19" fmla="*/ 119 h 1291"/>
                <a:gd name="T20" fmla="*/ 20 w 1292"/>
                <a:gd name="T21" fmla="*/ 702 h 1291"/>
                <a:gd name="T22" fmla="*/ 16 w 1292"/>
                <a:gd name="T23" fmla="*/ 763 h 1291"/>
                <a:gd name="T24" fmla="*/ 528 w 1292"/>
                <a:gd name="T25" fmla="*/ 1275 h 1291"/>
                <a:gd name="T26" fmla="*/ 589 w 1292"/>
                <a:gd name="T27" fmla="*/ 1271 h 1291"/>
                <a:gd name="T28" fmla="*/ 710 w 1292"/>
                <a:gd name="T29" fmla="*/ 1150 h 1291"/>
                <a:gd name="T30" fmla="*/ 1051 w 1292"/>
                <a:gd name="T31" fmla="*/ 809 h 1291"/>
                <a:gd name="T32" fmla="*/ 1172 w 1292"/>
                <a:gd name="T33" fmla="*/ 688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92" h="1291">
                  <a:moveTo>
                    <a:pt x="1172" y="688"/>
                  </a:moveTo>
                  <a:cubicBezTo>
                    <a:pt x="1190" y="670"/>
                    <a:pt x="1191" y="643"/>
                    <a:pt x="1176" y="627"/>
                  </a:cubicBezTo>
                  <a:cubicBezTo>
                    <a:pt x="1104" y="555"/>
                    <a:pt x="1104" y="555"/>
                    <a:pt x="1104" y="555"/>
                  </a:cubicBezTo>
                  <a:cubicBezTo>
                    <a:pt x="1283" y="375"/>
                    <a:pt x="1283" y="375"/>
                    <a:pt x="1283" y="375"/>
                  </a:cubicBezTo>
                  <a:cubicBezTo>
                    <a:pt x="1292" y="366"/>
                    <a:pt x="1292" y="350"/>
                    <a:pt x="1282" y="340"/>
                  </a:cubicBezTo>
                  <a:cubicBezTo>
                    <a:pt x="953" y="11"/>
                    <a:pt x="953" y="11"/>
                    <a:pt x="953" y="11"/>
                  </a:cubicBezTo>
                  <a:cubicBezTo>
                    <a:pt x="943" y="1"/>
                    <a:pt x="927" y="0"/>
                    <a:pt x="918" y="10"/>
                  </a:cubicBezTo>
                  <a:cubicBezTo>
                    <a:pt x="738" y="189"/>
                    <a:pt x="738" y="189"/>
                    <a:pt x="738" y="189"/>
                  </a:cubicBezTo>
                  <a:cubicBezTo>
                    <a:pt x="664" y="115"/>
                    <a:pt x="664" y="115"/>
                    <a:pt x="664" y="115"/>
                  </a:cubicBezTo>
                  <a:cubicBezTo>
                    <a:pt x="648" y="100"/>
                    <a:pt x="621" y="101"/>
                    <a:pt x="603" y="119"/>
                  </a:cubicBezTo>
                  <a:cubicBezTo>
                    <a:pt x="20" y="702"/>
                    <a:pt x="20" y="702"/>
                    <a:pt x="20" y="702"/>
                  </a:cubicBezTo>
                  <a:cubicBezTo>
                    <a:pt x="2" y="720"/>
                    <a:pt x="0" y="748"/>
                    <a:pt x="16" y="763"/>
                  </a:cubicBezTo>
                  <a:cubicBezTo>
                    <a:pt x="528" y="1275"/>
                    <a:pt x="528" y="1275"/>
                    <a:pt x="528" y="1275"/>
                  </a:cubicBezTo>
                  <a:cubicBezTo>
                    <a:pt x="543" y="1291"/>
                    <a:pt x="571" y="1289"/>
                    <a:pt x="589" y="1271"/>
                  </a:cubicBezTo>
                  <a:cubicBezTo>
                    <a:pt x="710" y="1150"/>
                    <a:pt x="710" y="1150"/>
                    <a:pt x="710" y="1150"/>
                  </a:cubicBezTo>
                  <a:cubicBezTo>
                    <a:pt x="1051" y="809"/>
                    <a:pt x="1051" y="809"/>
                    <a:pt x="1051" y="809"/>
                  </a:cubicBezTo>
                  <a:lnTo>
                    <a:pt x="1172" y="688"/>
                  </a:lnTo>
                  <a:close/>
                </a:path>
              </a:pathLst>
            </a:custGeom>
            <a:grpFill/>
            <a:ln w="9525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>
                    <a:lumMod val="65000"/>
                    <a:lumOff val="3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227B4E65-25E2-DF4A-979D-9E282A626574}"/>
              </a:ext>
            </a:extLst>
          </p:cNvPr>
          <p:cNvCxnSpPr/>
          <p:nvPr/>
        </p:nvCxnSpPr>
        <p:spPr>
          <a:xfrm>
            <a:off x="775595" y="1920906"/>
            <a:ext cx="548848" cy="0"/>
          </a:xfrm>
          <a:prstGeom prst="line">
            <a:avLst/>
          </a:prstGeom>
          <a:noFill/>
          <a:ln w="15875" cap="flat" cmpd="sng" algn="ctr">
            <a:solidFill>
              <a:srgbClr val="309DB5"/>
            </a:solidFill>
            <a:prstDash val="sysDot"/>
            <a:headEnd type="oval" w="sm" len="sm"/>
          </a:ln>
          <a:effectLst/>
        </p:spPr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DDC02EE0-8DAA-BB48-90E0-503B470448D1}"/>
              </a:ext>
            </a:extLst>
          </p:cNvPr>
          <p:cNvSpPr txBox="1"/>
          <p:nvPr/>
        </p:nvSpPr>
        <p:spPr>
          <a:xfrm>
            <a:off x="1324443" y="1737564"/>
            <a:ext cx="2880000" cy="307777"/>
          </a:xfrm>
          <a:prstGeom prst="rect">
            <a:avLst/>
          </a:prstGeom>
          <a:solidFill>
            <a:srgbClr val="309DB5"/>
          </a:solidFill>
        </p:spPr>
        <p:txBody>
          <a:bodyPr wrap="square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Aeronautic</a:t>
            </a:r>
          </a:p>
        </p:txBody>
      </p:sp>
      <p:grpSp>
        <p:nvGrpSpPr>
          <p:cNvPr id="85" name="Group 32">
            <a:extLst>
              <a:ext uri="{FF2B5EF4-FFF2-40B4-BE49-F238E27FC236}">
                <a16:creationId xmlns:a16="http://schemas.microsoft.com/office/drawing/2014/main" id="{2BA100FB-1828-864D-9E16-8B35C98CDB6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108" y="1757861"/>
            <a:ext cx="427970" cy="303364"/>
            <a:chOff x="4804" y="2660"/>
            <a:chExt cx="972" cy="689"/>
          </a:xfrm>
          <a:solidFill>
            <a:srgbClr val="309DB5"/>
          </a:solidFill>
        </p:grpSpPr>
        <p:sp>
          <p:nvSpPr>
            <p:cNvPr id="86" name="Freeform 33">
              <a:extLst>
                <a:ext uri="{FF2B5EF4-FFF2-40B4-BE49-F238E27FC236}">
                  <a16:creationId xmlns:a16="http://schemas.microsoft.com/office/drawing/2014/main" id="{A51E70B2-04FC-2A4D-A818-5C9B99B01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2760"/>
              <a:ext cx="438" cy="155"/>
            </a:xfrm>
            <a:custGeom>
              <a:avLst/>
              <a:gdLst>
                <a:gd name="T0" fmla="*/ 184 w 184"/>
                <a:gd name="T1" fmla="*/ 18 h 65"/>
                <a:gd name="T2" fmla="*/ 45 w 184"/>
                <a:gd name="T3" fmla="*/ 2 h 65"/>
                <a:gd name="T4" fmla="*/ 35 w 184"/>
                <a:gd name="T5" fmla="*/ 0 h 65"/>
                <a:gd name="T6" fmla="*/ 0 w 184"/>
                <a:gd name="T7" fmla="*/ 19 h 65"/>
                <a:gd name="T8" fmla="*/ 119 w 184"/>
                <a:gd name="T9" fmla="*/ 65 h 65"/>
                <a:gd name="T10" fmla="*/ 184 w 184"/>
                <a:gd name="T11" fmla="*/ 1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65">
                  <a:moveTo>
                    <a:pt x="184" y="18"/>
                  </a:moveTo>
                  <a:cubicBezTo>
                    <a:pt x="147" y="15"/>
                    <a:pt x="60" y="7"/>
                    <a:pt x="45" y="2"/>
                  </a:cubicBezTo>
                  <a:cubicBezTo>
                    <a:pt x="42" y="1"/>
                    <a:pt x="38" y="0"/>
                    <a:pt x="35" y="0"/>
                  </a:cubicBezTo>
                  <a:cubicBezTo>
                    <a:pt x="19" y="0"/>
                    <a:pt x="3" y="11"/>
                    <a:pt x="0" y="19"/>
                  </a:cubicBezTo>
                  <a:cubicBezTo>
                    <a:pt x="119" y="65"/>
                    <a:pt x="119" y="65"/>
                    <a:pt x="119" y="65"/>
                  </a:cubicBezTo>
                  <a:cubicBezTo>
                    <a:pt x="139" y="50"/>
                    <a:pt x="162" y="33"/>
                    <a:pt x="18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7" name="Freeform 34">
              <a:extLst>
                <a:ext uri="{FF2B5EF4-FFF2-40B4-BE49-F238E27FC236}">
                  <a16:creationId xmlns:a16="http://schemas.microsoft.com/office/drawing/2014/main" id="{6B6813AD-919C-0345-BE48-B18A305E5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4" y="2660"/>
              <a:ext cx="972" cy="556"/>
            </a:xfrm>
            <a:custGeom>
              <a:avLst/>
              <a:gdLst>
                <a:gd name="T0" fmla="*/ 399 w 408"/>
                <a:gd name="T1" fmla="*/ 6 h 233"/>
                <a:gd name="T2" fmla="*/ 379 w 408"/>
                <a:gd name="T3" fmla="*/ 0 h 233"/>
                <a:gd name="T4" fmla="*/ 328 w 408"/>
                <a:gd name="T5" fmla="*/ 25 h 233"/>
                <a:gd name="T6" fmla="*/ 280 w 408"/>
                <a:gd name="T7" fmla="*/ 56 h 233"/>
                <a:gd name="T8" fmla="*/ 275 w 408"/>
                <a:gd name="T9" fmla="*/ 59 h 233"/>
                <a:gd name="T10" fmla="*/ 196 w 408"/>
                <a:gd name="T11" fmla="*/ 115 h 233"/>
                <a:gd name="T12" fmla="*/ 190 w 408"/>
                <a:gd name="T13" fmla="*/ 119 h 233"/>
                <a:gd name="T14" fmla="*/ 114 w 408"/>
                <a:gd name="T15" fmla="*/ 176 h 233"/>
                <a:gd name="T16" fmla="*/ 91 w 408"/>
                <a:gd name="T17" fmla="*/ 181 h 233"/>
                <a:gd name="T18" fmla="*/ 60 w 408"/>
                <a:gd name="T19" fmla="*/ 172 h 233"/>
                <a:gd name="T20" fmla="*/ 33 w 408"/>
                <a:gd name="T21" fmla="*/ 163 h 233"/>
                <a:gd name="T22" fmla="*/ 0 w 408"/>
                <a:gd name="T23" fmla="*/ 179 h 233"/>
                <a:gd name="T24" fmla="*/ 47 w 408"/>
                <a:gd name="T25" fmla="*/ 232 h 233"/>
                <a:gd name="T26" fmla="*/ 79 w 408"/>
                <a:gd name="T27" fmla="*/ 215 h 233"/>
                <a:gd name="T28" fmla="*/ 79 w 408"/>
                <a:gd name="T29" fmla="*/ 215 h 233"/>
                <a:gd name="T30" fmla="*/ 83 w 408"/>
                <a:gd name="T31" fmla="*/ 217 h 233"/>
                <a:gd name="T32" fmla="*/ 84 w 408"/>
                <a:gd name="T33" fmla="*/ 222 h 233"/>
                <a:gd name="T34" fmla="*/ 83 w 408"/>
                <a:gd name="T35" fmla="*/ 233 h 233"/>
                <a:gd name="T36" fmla="*/ 229 w 408"/>
                <a:gd name="T37" fmla="*/ 148 h 233"/>
                <a:gd name="T38" fmla="*/ 227 w 408"/>
                <a:gd name="T39" fmla="*/ 143 h 233"/>
                <a:gd name="T40" fmla="*/ 229 w 408"/>
                <a:gd name="T41" fmla="*/ 136 h 233"/>
                <a:gd name="T42" fmla="*/ 314 w 408"/>
                <a:gd name="T43" fmla="*/ 77 h 233"/>
                <a:gd name="T44" fmla="*/ 318 w 408"/>
                <a:gd name="T45" fmla="*/ 79 h 233"/>
                <a:gd name="T46" fmla="*/ 321 w 408"/>
                <a:gd name="T47" fmla="*/ 88 h 233"/>
                <a:gd name="T48" fmla="*/ 399 w 408"/>
                <a:gd name="T49" fmla="*/ 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8" h="233">
                  <a:moveTo>
                    <a:pt x="399" y="6"/>
                  </a:moveTo>
                  <a:cubicBezTo>
                    <a:pt x="392" y="2"/>
                    <a:pt x="385" y="0"/>
                    <a:pt x="379" y="0"/>
                  </a:cubicBezTo>
                  <a:cubicBezTo>
                    <a:pt x="360" y="0"/>
                    <a:pt x="345" y="15"/>
                    <a:pt x="328" y="25"/>
                  </a:cubicBezTo>
                  <a:cubicBezTo>
                    <a:pt x="313" y="34"/>
                    <a:pt x="296" y="45"/>
                    <a:pt x="280" y="56"/>
                  </a:cubicBezTo>
                  <a:cubicBezTo>
                    <a:pt x="278" y="57"/>
                    <a:pt x="277" y="58"/>
                    <a:pt x="275" y="59"/>
                  </a:cubicBezTo>
                  <a:cubicBezTo>
                    <a:pt x="248" y="77"/>
                    <a:pt x="221" y="97"/>
                    <a:pt x="196" y="115"/>
                  </a:cubicBezTo>
                  <a:cubicBezTo>
                    <a:pt x="194" y="117"/>
                    <a:pt x="192" y="118"/>
                    <a:pt x="190" y="119"/>
                  </a:cubicBezTo>
                  <a:cubicBezTo>
                    <a:pt x="148" y="150"/>
                    <a:pt x="117" y="175"/>
                    <a:pt x="114" y="176"/>
                  </a:cubicBezTo>
                  <a:cubicBezTo>
                    <a:pt x="106" y="180"/>
                    <a:pt x="98" y="181"/>
                    <a:pt x="91" y="181"/>
                  </a:cubicBezTo>
                  <a:cubicBezTo>
                    <a:pt x="73" y="181"/>
                    <a:pt x="60" y="172"/>
                    <a:pt x="60" y="172"/>
                  </a:cubicBezTo>
                  <a:cubicBezTo>
                    <a:pt x="60" y="172"/>
                    <a:pt x="48" y="163"/>
                    <a:pt x="33" y="163"/>
                  </a:cubicBezTo>
                  <a:cubicBezTo>
                    <a:pt x="22" y="163"/>
                    <a:pt x="11" y="167"/>
                    <a:pt x="0" y="179"/>
                  </a:cubicBezTo>
                  <a:cubicBezTo>
                    <a:pt x="47" y="232"/>
                    <a:pt x="47" y="232"/>
                    <a:pt x="47" y="232"/>
                  </a:cubicBezTo>
                  <a:cubicBezTo>
                    <a:pt x="55" y="226"/>
                    <a:pt x="71" y="215"/>
                    <a:pt x="79" y="215"/>
                  </a:cubicBezTo>
                  <a:cubicBezTo>
                    <a:pt x="79" y="215"/>
                    <a:pt x="79" y="215"/>
                    <a:pt x="79" y="215"/>
                  </a:cubicBezTo>
                  <a:cubicBezTo>
                    <a:pt x="81" y="215"/>
                    <a:pt x="82" y="216"/>
                    <a:pt x="83" y="217"/>
                  </a:cubicBezTo>
                  <a:cubicBezTo>
                    <a:pt x="84" y="218"/>
                    <a:pt x="84" y="220"/>
                    <a:pt x="84" y="222"/>
                  </a:cubicBezTo>
                  <a:cubicBezTo>
                    <a:pt x="84" y="225"/>
                    <a:pt x="83" y="229"/>
                    <a:pt x="83" y="233"/>
                  </a:cubicBezTo>
                  <a:cubicBezTo>
                    <a:pt x="113" y="220"/>
                    <a:pt x="175" y="182"/>
                    <a:pt x="229" y="148"/>
                  </a:cubicBezTo>
                  <a:cubicBezTo>
                    <a:pt x="227" y="143"/>
                    <a:pt x="227" y="143"/>
                    <a:pt x="227" y="143"/>
                  </a:cubicBezTo>
                  <a:cubicBezTo>
                    <a:pt x="226" y="140"/>
                    <a:pt x="227" y="138"/>
                    <a:pt x="229" y="136"/>
                  </a:cubicBezTo>
                  <a:cubicBezTo>
                    <a:pt x="231" y="134"/>
                    <a:pt x="283" y="81"/>
                    <a:pt x="314" y="77"/>
                  </a:cubicBezTo>
                  <a:cubicBezTo>
                    <a:pt x="315" y="76"/>
                    <a:pt x="317" y="77"/>
                    <a:pt x="318" y="79"/>
                  </a:cubicBezTo>
                  <a:cubicBezTo>
                    <a:pt x="319" y="80"/>
                    <a:pt x="320" y="81"/>
                    <a:pt x="321" y="88"/>
                  </a:cubicBezTo>
                  <a:cubicBezTo>
                    <a:pt x="408" y="28"/>
                    <a:pt x="399" y="6"/>
                    <a:pt x="39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8" name="Freeform 35">
              <a:extLst>
                <a:ext uri="{FF2B5EF4-FFF2-40B4-BE49-F238E27FC236}">
                  <a16:creationId xmlns:a16="http://schemas.microsoft.com/office/drawing/2014/main" id="{AC0C3CB2-0F4E-5E4E-84B7-4DF37C039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2872"/>
              <a:ext cx="181" cy="477"/>
            </a:xfrm>
            <a:custGeom>
              <a:avLst/>
              <a:gdLst>
                <a:gd name="T0" fmla="*/ 74 w 76"/>
                <a:gd name="T1" fmla="*/ 12 h 200"/>
                <a:gd name="T2" fmla="*/ 74 w 76"/>
                <a:gd name="T3" fmla="*/ 5 h 200"/>
                <a:gd name="T4" fmla="*/ 73 w 76"/>
                <a:gd name="T5" fmla="*/ 0 h 200"/>
                <a:gd name="T6" fmla="*/ 1 w 76"/>
                <a:gd name="T7" fmla="*/ 52 h 200"/>
                <a:gd name="T8" fmla="*/ 0 w 76"/>
                <a:gd name="T9" fmla="*/ 53 h 200"/>
                <a:gd name="T10" fmla="*/ 2 w 76"/>
                <a:gd name="T11" fmla="*/ 58 h 200"/>
                <a:gd name="T12" fmla="*/ 4 w 76"/>
                <a:gd name="T13" fmla="*/ 64 h 200"/>
                <a:gd name="T14" fmla="*/ 52 w 76"/>
                <a:gd name="T15" fmla="*/ 200 h 200"/>
                <a:gd name="T16" fmla="*/ 70 w 76"/>
                <a:gd name="T17" fmla="*/ 187 h 200"/>
                <a:gd name="T18" fmla="*/ 75 w 76"/>
                <a:gd name="T19" fmla="*/ 18 h 200"/>
                <a:gd name="T20" fmla="*/ 74 w 76"/>
                <a:gd name="T21" fmla="*/ 1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200">
                  <a:moveTo>
                    <a:pt x="74" y="12"/>
                  </a:moveTo>
                  <a:cubicBezTo>
                    <a:pt x="74" y="9"/>
                    <a:pt x="74" y="7"/>
                    <a:pt x="74" y="5"/>
                  </a:cubicBezTo>
                  <a:cubicBezTo>
                    <a:pt x="74" y="3"/>
                    <a:pt x="73" y="1"/>
                    <a:pt x="73" y="0"/>
                  </a:cubicBezTo>
                  <a:cubicBezTo>
                    <a:pt x="49" y="7"/>
                    <a:pt x="13" y="41"/>
                    <a:pt x="1" y="52"/>
                  </a:cubicBezTo>
                  <a:cubicBezTo>
                    <a:pt x="1" y="53"/>
                    <a:pt x="0" y="53"/>
                    <a:pt x="0" y="53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61" y="195"/>
                    <a:pt x="69" y="190"/>
                    <a:pt x="70" y="187"/>
                  </a:cubicBezTo>
                  <a:cubicBezTo>
                    <a:pt x="72" y="148"/>
                    <a:pt x="76" y="60"/>
                    <a:pt x="75" y="18"/>
                  </a:cubicBezTo>
                  <a:cubicBezTo>
                    <a:pt x="75" y="16"/>
                    <a:pt x="74" y="14"/>
                    <a:pt x="7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89" name="Freeform 36">
              <a:extLst>
                <a:ext uri="{FF2B5EF4-FFF2-40B4-BE49-F238E27FC236}">
                  <a16:creationId xmlns:a16="http://schemas.microsoft.com/office/drawing/2014/main" id="{BF67AA94-6547-9144-BD66-3F8EEF4B1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3" y="3204"/>
              <a:ext cx="55" cy="122"/>
            </a:xfrm>
            <a:custGeom>
              <a:avLst/>
              <a:gdLst>
                <a:gd name="T0" fmla="*/ 0 w 23"/>
                <a:gd name="T1" fmla="*/ 15 h 51"/>
                <a:gd name="T2" fmla="*/ 1 w 23"/>
                <a:gd name="T3" fmla="*/ 25 h 51"/>
                <a:gd name="T4" fmla="*/ 2 w 23"/>
                <a:gd name="T5" fmla="*/ 31 h 51"/>
                <a:gd name="T6" fmla="*/ 4 w 23"/>
                <a:gd name="T7" fmla="*/ 51 h 51"/>
                <a:gd name="T8" fmla="*/ 18 w 23"/>
                <a:gd name="T9" fmla="*/ 41 h 51"/>
                <a:gd name="T10" fmla="*/ 20 w 23"/>
                <a:gd name="T11" fmla="*/ 23 h 51"/>
                <a:gd name="T12" fmla="*/ 21 w 23"/>
                <a:gd name="T13" fmla="*/ 17 h 51"/>
                <a:gd name="T14" fmla="*/ 22 w 23"/>
                <a:gd name="T15" fmla="*/ 10 h 51"/>
                <a:gd name="T16" fmla="*/ 23 w 23"/>
                <a:gd name="T17" fmla="*/ 0 h 51"/>
                <a:gd name="T18" fmla="*/ 2 w 23"/>
                <a:gd name="T19" fmla="*/ 14 h 51"/>
                <a:gd name="T20" fmla="*/ 0 w 23"/>
                <a:gd name="T21" fmla="*/ 1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51">
                  <a:moveTo>
                    <a:pt x="0" y="1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38"/>
                    <a:pt x="19" y="32"/>
                    <a:pt x="20" y="23"/>
                  </a:cubicBezTo>
                  <a:cubicBezTo>
                    <a:pt x="21" y="21"/>
                    <a:pt x="21" y="19"/>
                    <a:pt x="21" y="17"/>
                  </a:cubicBezTo>
                  <a:cubicBezTo>
                    <a:pt x="21" y="15"/>
                    <a:pt x="22" y="12"/>
                    <a:pt x="22" y="10"/>
                  </a:cubicBezTo>
                  <a:cubicBezTo>
                    <a:pt x="22" y="7"/>
                    <a:pt x="23" y="4"/>
                    <a:pt x="23" y="0"/>
                  </a:cubicBezTo>
                  <a:cubicBezTo>
                    <a:pt x="17" y="3"/>
                    <a:pt x="9" y="9"/>
                    <a:pt x="2" y="14"/>
                  </a:cubicBezTo>
                  <a:cubicBezTo>
                    <a:pt x="1" y="14"/>
                    <a:pt x="1" y="15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00500F3-4753-E945-9C8D-37F62489BEAF}"/>
              </a:ext>
            </a:extLst>
          </p:cNvPr>
          <p:cNvCxnSpPr/>
          <p:nvPr/>
        </p:nvCxnSpPr>
        <p:spPr>
          <a:xfrm>
            <a:off x="796211" y="1421506"/>
            <a:ext cx="548848" cy="0"/>
          </a:xfrm>
          <a:prstGeom prst="line">
            <a:avLst/>
          </a:prstGeom>
          <a:noFill/>
          <a:ln w="15875" cap="flat" cmpd="sng" algn="ctr">
            <a:solidFill>
              <a:srgbClr val="C3D600">
                <a:lumMod val="75000"/>
              </a:srgbClr>
            </a:solidFill>
            <a:prstDash val="sysDot"/>
            <a:headEnd type="oval" w="sm" len="sm"/>
          </a:ln>
          <a:effectLst/>
        </p:spPr>
      </p:cxnSp>
      <p:grpSp>
        <p:nvGrpSpPr>
          <p:cNvPr id="91" name="Groupe 169">
            <a:extLst>
              <a:ext uri="{FF2B5EF4-FFF2-40B4-BE49-F238E27FC236}">
                <a16:creationId xmlns:a16="http://schemas.microsoft.com/office/drawing/2014/main" id="{9A4B1B66-000F-A64F-8130-4A71ECC78C48}"/>
              </a:ext>
            </a:extLst>
          </p:cNvPr>
          <p:cNvGrpSpPr/>
          <p:nvPr/>
        </p:nvGrpSpPr>
        <p:grpSpPr>
          <a:xfrm>
            <a:off x="237972" y="1258241"/>
            <a:ext cx="240078" cy="334392"/>
            <a:chOff x="3063876" y="1409700"/>
            <a:chExt cx="577850" cy="804863"/>
          </a:xfrm>
          <a:solidFill>
            <a:srgbClr val="C3D600">
              <a:lumMod val="75000"/>
            </a:srgbClr>
          </a:solidFill>
        </p:grpSpPr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B9B31117-C4DE-A04D-ABD9-1B28910552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3876" y="1674813"/>
              <a:ext cx="577850" cy="539750"/>
            </a:xfrm>
            <a:custGeom>
              <a:avLst/>
              <a:gdLst>
                <a:gd name="T0" fmla="*/ 20 w 343"/>
                <a:gd name="T1" fmla="*/ 0 h 318"/>
                <a:gd name="T2" fmla="*/ 324 w 343"/>
                <a:gd name="T3" fmla="*/ 0 h 318"/>
                <a:gd name="T4" fmla="*/ 337 w 343"/>
                <a:gd name="T5" fmla="*/ 6 h 318"/>
                <a:gd name="T6" fmla="*/ 337 w 343"/>
                <a:gd name="T7" fmla="*/ 6 h 318"/>
                <a:gd name="T8" fmla="*/ 343 w 343"/>
                <a:gd name="T9" fmla="*/ 20 h 318"/>
                <a:gd name="T10" fmla="*/ 343 w 343"/>
                <a:gd name="T11" fmla="*/ 299 h 318"/>
                <a:gd name="T12" fmla="*/ 337 w 343"/>
                <a:gd name="T13" fmla="*/ 313 h 318"/>
                <a:gd name="T14" fmla="*/ 324 w 343"/>
                <a:gd name="T15" fmla="*/ 318 h 318"/>
                <a:gd name="T16" fmla="*/ 20 w 343"/>
                <a:gd name="T17" fmla="*/ 318 h 318"/>
                <a:gd name="T18" fmla="*/ 6 w 343"/>
                <a:gd name="T19" fmla="*/ 313 h 318"/>
                <a:gd name="T20" fmla="*/ 6 w 343"/>
                <a:gd name="T21" fmla="*/ 313 h 318"/>
                <a:gd name="T22" fmla="*/ 0 w 343"/>
                <a:gd name="T23" fmla="*/ 299 h 318"/>
                <a:gd name="T24" fmla="*/ 0 w 343"/>
                <a:gd name="T25" fmla="*/ 20 h 318"/>
                <a:gd name="T26" fmla="*/ 6 w 343"/>
                <a:gd name="T27" fmla="*/ 6 h 318"/>
                <a:gd name="T28" fmla="*/ 6 w 343"/>
                <a:gd name="T29" fmla="*/ 6 h 318"/>
                <a:gd name="T30" fmla="*/ 6 w 343"/>
                <a:gd name="T31" fmla="*/ 6 h 318"/>
                <a:gd name="T32" fmla="*/ 6 w 343"/>
                <a:gd name="T33" fmla="*/ 6 h 318"/>
                <a:gd name="T34" fmla="*/ 6 w 343"/>
                <a:gd name="T35" fmla="*/ 6 h 318"/>
                <a:gd name="T36" fmla="*/ 20 w 343"/>
                <a:gd name="T37" fmla="*/ 0 h 318"/>
                <a:gd name="T38" fmla="*/ 162 w 343"/>
                <a:gd name="T39" fmla="*/ 164 h 318"/>
                <a:gd name="T40" fmla="*/ 162 w 343"/>
                <a:gd name="T41" fmla="*/ 213 h 318"/>
                <a:gd name="T42" fmla="*/ 172 w 343"/>
                <a:gd name="T43" fmla="*/ 223 h 318"/>
                <a:gd name="T44" fmla="*/ 182 w 343"/>
                <a:gd name="T45" fmla="*/ 213 h 318"/>
                <a:gd name="T46" fmla="*/ 182 w 343"/>
                <a:gd name="T47" fmla="*/ 164 h 318"/>
                <a:gd name="T48" fmla="*/ 194 w 343"/>
                <a:gd name="T49" fmla="*/ 156 h 318"/>
                <a:gd name="T50" fmla="*/ 203 w 343"/>
                <a:gd name="T51" fmla="*/ 134 h 318"/>
                <a:gd name="T52" fmla="*/ 194 w 343"/>
                <a:gd name="T53" fmla="*/ 113 h 318"/>
                <a:gd name="T54" fmla="*/ 172 w 343"/>
                <a:gd name="T55" fmla="*/ 103 h 318"/>
                <a:gd name="T56" fmla="*/ 150 w 343"/>
                <a:gd name="T57" fmla="*/ 113 h 318"/>
                <a:gd name="T58" fmla="*/ 141 w 343"/>
                <a:gd name="T59" fmla="*/ 134 h 318"/>
                <a:gd name="T60" fmla="*/ 150 w 343"/>
                <a:gd name="T61" fmla="*/ 156 h 318"/>
                <a:gd name="T62" fmla="*/ 162 w 343"/>
                <a:gd name="T63" fmla="*/ 164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3" h="318">
                  <a:moveTo>
                    <a:pt x="20" y="0"/>
                  </a:moveTo>
                  <a:cubicBezTo>
                    <a:pt x="324" y="0"/>
                    <a:pt x="324" y="0"/>
                    <a:pt x="324" y="0"/>
                  </a:cubicBezTo>
                  <a:cubicBezTo>
                    <a:pt x="329" y="0"/>
                    <a:pt x="334" y="3"/>
                    <a:pt x="337" y="6"/>
                  </a:cubicBezTo>
                  <a:cubicBezTo>
                    <a:pt x="337" y="6"/>
                    <a:pt x="337" y="6"/>
                    <a:pt x="337" y="6"/>
                  </a:cubicBezTo>
                  <a:cubicBezTo>
                    <a:pt x="341" y="10"/>
                    <a:pt x="343" y="14"/>
                    <a:pt x="343" y="20"/>
                  </a:cubicBezTo>
                  <a:cubicBezTo>
                    <a:pt x="343" y="299"/>
                    <a:pt x="343" y="299"/>
                    <a:pt x="343" y="299"/>
                  </a:cubicBezTo>
                  <a:cubicBezTo>
                    <a:pt x="343" y="304"/>
                    <a:pt x="341" y="309"/>
                    <a:pt x="337" y="313"/>
                  </a:cubicBezTo>
                  <a:cubicBezTo>
                    <a:pt x="334" y="316"/>
                    <a:pt x="329" y="318"/>
                    <a:pt x="324" y="318"/>
                  </a:cubicBezTo>
                  <a:cubicBezTo>
                    <a:pt x="20" y="318"/>
                    <a:pt x="20" y="318"/>
                    <a:pt x="20" y="318"/>
                  </a:cubicBezTo>
                  <a:cubicBezTo>
                    <a:pt x="14" y="318"/>
                    <a:pt x="10" y="316"/>
                    <a:pt x="6" y="313"/>
                  </a:cubicBezTo>
                  <a:cubicBezTo>
                    <a:pt x="6" y="313"/>
                    <a:pt x="6" y="313"/>
                    <a:pt x="6" y="313"/>
                  </a:cubicBezTo>
                  <a:cubicBezTo>
                    <a:pt x="3" y="309"/>
                    <a:pt x="0" y="304"/>
                    <a:pt x="0" y="29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4"/>
                    <a:pt x="3" y="10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0" y="3"/>
                    <a:pt x="14" y="0"/>
                    <a:pt x="20" y="0"/>
                  </a:cubicBezTo>
                  <a:close/>
                  <a:moveTo>
                    <a:pt x="162" y="164"/>
                  </a:moveTo>
                  <a:cubicBezTo>
                    <a:pt x="162" y="213"/>
                    <a:pt x="162" y="213"/>
                    <a:pt x="162" y="213"/>
                  </a:cubicBezTo>
                  <a:cubicBezTo>
                    <a:pt x="162" y="218"/>
                    <a:pt x="166" y="223"/>
                    <a:pt x="172" y="223"/>
                  </a:cubicBezTo>
                  <a:cubicBezTo>
                    <a:pt x="177" y="223"/>
                    <a:pt x="182" y="218"/>
                    <a:pt x="182" y="213"/>
                  </a:cubicBezTo>
                  <a:cubicBezTo>
                    <a:pt x="182" y="164"/>
                    <a:pt x="182" y="164"/>
                    <a:pt x="182" y="164"/>
                  </a:cubicBezTo>
                  <a:cubicBezTo>
                    <a:pt x="186" y="162"/>
                    <a:pt x="190" y="160"/>
                    <a:pt x="194" y="156"/>
                  </a:cubicBezTo>
                  <a:cubicBezTo>
                    <a:pt x="199" y="151"/>
                    <a:pt x="203" y="143"/>
                    <a:pt x="203" y="134"/>
                  </a:cubicBezTo>
                  <a:cubicBezTo>
                    <a:pt x="203" y="126"/>
                    <a:pt x="199" y="118"/>
                    <a:pt x="194" y="113"/>
                  </a:cubicBezTo>
                  <a:cubicBezTo>
                    <a:pt x="188" y="107"/>
                    <a:pt x="180" y="103"/>
                    <a:pt x="172" y="103"/>
                  </a:cubicBezTo>
                  <a:cubicBezTo>
                    <a:pt x="163" y="103"/>
                    <a:pt x="155" y="107"/>
                    <a:pt x="150" y="113"/>
                  </a:cubicBezTo>
                  <a:cubicBezTo>
                    <a:pt x="144" y="118"/>
                    <a:pt x="141" y="126"/>
                    <a:pt x="141" y="134"/>
                  </a:cubicBezTo>
                  <a:cubicBezTo>
                    <a:pt x="141" y="143"/>
                    <a:pt x="144" y="151"/>
                    <a:pt x="150" y="156"/>
                  </a:cubicBezTo>
                  <a:cubicBezTo>
                    <a:pt x="153" y="160"/>
                    <a:pt x="157" y="162"/>
                    <a:pt x="162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D2E8BC54-3326-F448-B8EE-5A047B212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776" y="1409700"/>
              <a:ext cx="401638" cy="247650"/>
            </a:xfrm>
            <a:custGeom>
              <a:avLst/>
              <a:gdLst>
                <a:gd name="T0" fmla="*/ 0 w 238"/>
                <a:gd name="T1" fmla="*/ 146 h 146"/>
                <a:gd name="T2" fmla="*/ 0 w 238"/>
                <a:gd name="T3" fmla="*/ 82 h 146"/>
                <a:gd name="T4" fmla="*/ 24 w 238"/>
                <a:gd name="T5" fmla="*/ 24 h 146"/>
                <a:gd name="T6" fmla="*/ 82 w 238"/>
                <a:gd name="T7" fmla="*/ 0 h 146"/>
                <a:gd name="T8" fmla="*/ 156 w 238"/>
                <a:gd name="T9" fmla="*/ 0 h 146"/>
                <a:gd name="T10" fmla="*/ 214 w 238"/>
                <a:gd name="T11" fmla="*/ 24 h 146"/>
                <a:gd name="T12" fmla="*/ 238 w 238"/>
                <a:gd name="T13" fmla="*/ 82 h 146"/>
                <a:gd name="T14" fmla="*/ 238 w 238"/>
                <a:gd name="T15" fmla="*/ 146 h 146"/>
                <a:gd name="T16" fmla="*/ 198 w 238"/>
                <a:gd name="T17" fmla="*/ 146 h 146"/>
                <a:gd name="T18" fmla="*/ 198 w 238"/>
                <a:gd name="T19" fmla="*/ 82 h 146"/>
                <a:gd name="T20" fmla="*/ 186 w 238"/>
                <a:gd name="T21" fmla="*/ 53 h 146"/>
                <a:gd name="T22" fmla="*/ 156 w 238"/>
                <a:gd name="T23" fmla="*/ 40 h 146"/>
                <a:gd name="T24" fmla="*/ 82 w 238"/>
                <a:gd name="T25" fmla="*/ 40 h 146"/>
                <a:gd name="T26" fmla="*/ 52 w 238"/>
                <a:gd name="T27" fmla="*/ 53 h 146"/>
                <a:gd name="T28" fmla="*/ 39 w 238"/>
                <a:gd name="T29" fmla="*/ 82 h 146"/>
                <a:gd name="T30" fmla="*/ 39 w 238"/>
                <a:gd name="T31" fmla="*/ 146 h 146"/>
                <a:gd name="T32" fmla="*/ 0 w 238"/>
                <a:gd name="T3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8" h="146">
                  <a:moveTo>
                    <a:pt x="0" y="146"/>
                  </a:moveTo>
                  <a:cubicBezTo>
                    <a:pt x="0" y="82"/>
                    <a:pt x="0" y="82"/>
                    <a:pt x="0" y="82"/>
                  </a:cubicBezTo>
                  <a:cubicBezTo>
                    <a:pt x="0" y="61"/>
                    <a:pt x="8" y="40"/>
                    <a:pt x="24" y="24"/>
                  </a:cubicBezTo>
                  <a:cubicBezTo>
                    <a:pt x="39" y="9"/>
                    <a:pt x="60" y="0"/>
                    <a:pt x="82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78" y="0"/>
                    <a:pt x="199" y="9"/>
                    <a:pt x="214" y="24"/>
                  </a:cubicBezTo>
                  <a:cubicBezTo>
                    <a:pt x="229" y="40"/>
                    <a:pt x="238" y="61"/>
                    <a:pt x="238" y="82"/>
                  </a:cubicBezTo>
                  <a:cubicBezTo>
                    <a:pt x="238" y="146"/>
                    <a:pt x="238" y="146"/>
                    <a:pt x="23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8" y="82"/>
                    <a:pt x="198" y="82"/>
                    <a:pt x="198" y="82"/>
                  </a:cubicBezTo>
                  <a:cubicBezTo>
                    <a:pt x="198" y="71"/>
                    <a:pt x="194" y="60"/>
                    <a:pt x="186" y="53"/>
                  </a:cubicBezTo>
                  <a:cubicBezTo>
                    <a:pt x="178" y="45"/>
                    <a:pt x="167" y="40"/>
                    <a:pt x="156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70" y="40"/>
                    <a:pt x="60" y="45"/>
                    <a:pt x="52" y="53"/>
                  </a:cubicBezTo>
                  <a:cubicBezTo>
                    <a:pt x="44" y="60"/>
                    <a:pt x="39" y="71"/>
                    <a:pt x="39" y="82"/>
                  </a:cubicBezTo>
                  <a:cubicBezTo>
                    <a:pt x="39" y="146"/>
                    <a:pt x="39" y="146"/>
                    <a:pt x="39" y="146"/>
                  </a:cubicBez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94" name="ZoneTexte 93">
            <a:extLst>
              <a:ext uri="{FF2B5EF4-FFF2-40B4-BE49-F238E27FC236}">
                <a16:creationId xmlns:a16="http://schemas.microsoft.com/office/drawing/2014/main" id="{9F2F7C2D-2BC8-DE41-879F-97E35B352596}"/>
              </a:ext>
            </a:extLst>
          </p:cNvPr>
          <p:cNvSpPr txBox="1"/>
          <p:nvPr/>
        </p:nvSpPr>
        <p:spPr>
          <a:xfrm>
            <a:off x="1345059" y="1247005"/>
            <a:ext cx="2880099" cy="307777"/>
          </a:xfrm>
          <a:prstGeom prst="rect">
            <a:avLst/>
          </a:prstGeom>
          <a:solidFill>
            <a:srgbClr val="C3D600">
              <a:lumMod val="75000"/>
            </a:srgbClr>
          </a:solidFill>
        </p:spPr>
        <p:txBody>
          <a:bodyPr wrap="square" rIns="0" rtlCol="0">
            <a:spAutoFit/>
          </a:bodyPr>
          <a:lstStyle>
            <a:defPPr>
              <a:defRPr lang="fr-FR"/>
            </a:defPPr>
            <a:lvl1pPr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Identity and Digital Security</a:t>
            </a:r>
          </a:p>
        </p:txBody>
      </p:sp>
      <p:grpSp>
        <p:nvGrpSpPr>
          <p:cNvPr id="95" name="Group 8"/>
          <p:cNvGrpSpPr/>
          <p:nvPr/>
        </p:nvGrpSpPr>
        <p:grpSpPr>
          <a:xfrm>
            <a:off x="4339380" y="779468"/>
            <a:ext cx="405636" cy="354195"/>
            <a:chOff x="5156391" y="1692442"/>
            <a:chExt cx="551158" cy="481263"/>
          </a:xfrm>
          <a:solidFill>
            <a:schemeClr val="bg1"/>
          </a:solidFill>
        </p:grpSpPr>
        <p:sp>
          <p:nvSpPr>
            <p:cNvPr id="96" name="Chevron 95"/>
            <p:cNvSpPr/>
            <p:nvPr/>
          </p:nvSpPr>
          <p:spPr>
            <a:xfrm>
              <a:off x="5156391" y="1692442"/>
              <a:ext cx="302508" cy="481263"/>
            </a:xfrm>
            <a:prstGeom prst="chevron">
              <a:avLst>
                <a:gd name="adj" fmla="val 5909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97" name="Chevron 96"/>
            <p:cNvSpPr/>
            <p:nvPr/>
          </p:nvSpPr>
          <p:spPr>
            <a:xfrm>
              <a:off x="5405041" y="1692442"/>
              <a:ext cx="302508" cy="481263"/>
            </a:xfrm>
            <a:prstGeom prst="chevron">
              <a:avLst>
                <a:gd name="adj" fmla="val 59091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03" name="ZoneTexte 102"/>
          <p:cNvSpPr txBox="1"/>
          <p:nvPr/>
        </p:nvSpPr>
        <p:spPr>
          <a:xfrm>
            <a:off x="4853260" y="764807"/>
            <a:ext cx="36792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 accredited center of expertise</a:t>
            </a:r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13" y="2295345"/>
            <a:ext cx="377665" cy="377665"/>
          </a:xfrm>
          <a:prstGeom prst="rect">
            <a:avLst/>
          </a:prstGeom>
        </p:spPr>
      </p:pic>
      <p:sp>
        <p:nvSpPr>
          <p:cNvPr id="115" name="Ellipse 114"/>
          <p:cNvSpPr/>
          <p:nvPr/>
        </p:nvSpPr>
        <p:spPr>
          <a:xfrm>
            <a:off x="4992917" y="2320226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6" name="Corde 115"/>
          <p:cNvSpPr/>
          <p:nvPr/>
        </p:nvSpPr>
        <p:spPr>
          <a:xfrm>
            <a:off x="4988851" y="2327513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7" name="Google Shape;2704;p66"/>
          <p:cNvSpPr/>
          <p:nvPr/>
        </p:nvSpPr>
        <p:spPr>
          <a:xfrm flipH="1">
            <a:off x="5103252" y="2393387"/>
            <a:ext cx="178589" cy="262805"/>
          </a:xfrm>
          <a:custGeom>
            <a:avLst/>
            <a:gdLst/>
            <a:ahLst/>
            <a:cxnLst/>
            <a:rect l="l" t="t" r="r" b="b"/>
            <a:pathLst>
              <a:path w="133027" h="195758" extrusionOk="0">
                <a:moveTo>
                  <a:pt x="65846" y="26249"/>
                </a:moveTo>
                <a:cubicBezTo>
                  <a:pt x="87201" y="26249"/>
                  <a:pt x="104108" y="43156"/>
                  <a:pt x="104108" y="64511"/>
                </a:cubicBezTo>
                <a:cubicBezTo>
                  <a:pt x="104108" y="85422"/>
                  <a:pt x="87201" y="102328"/>
                  <a:pt x="65846" y="102328"/>
                </a:cubicBezTo>
                <a:cubicBezTo>
                  <a:pt x="44936" y="102328"/>
                  <a:pt x="28029" y="85422"/>
                  <a:pt x="28029" y="64511"/>
                </a:cubicBezTo>
                <a:cubicBezTo>
                  <a:pt x="28029" y="43156"/>
                  <a:pt x="44936" y="26249"/>
                  <a:pt x="65846" y="26249"/>
                </a:cubicBezTo>
                <a:close/>
                <a:moveTo>
                  <a:pt x="66291" y="0"/>
                </a:moveTo>
                <a:cubicBezTo>
                  <a:pt x="29809" y="0"/>
                  <a:pt x="0" y="29809"/>
                  <a:pt x="0" y="66291"/>
                </a:cubicBezTo>
                <a:cubicBezTo>
                  <a:pt x="0" y="84977"/>
                  <a:pt x="18241" y="118345"/>
                  <a:pt x="18241" y="118345"/>
                </a:cubicBezTo>
                <a:lnTo>
                  <a:pt x="64066" y="195758"/>
                </a:lnTo>
                <a:lnTo>
                  <a:pt x="111671" y="119234"/>
                </a:lnTo>
                <a:cubicBezTo>
                  <a:pt x="111671" y="119234"/>
                  <a:pt x="133027" y="87201"/>
                  <a:pt x="133027" y="66291"/>
                </a:cubicBezTo>
                <a:cubicBezTo>
                  <a:pt x="133027" y="29809"/>
                  <a:pt x="103218" y="0"/>
                  <a:pt x="662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42A7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5506578" y="2347878"/>
            <a:ext cx="26971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Based in Toulouse, France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9" name="Ellipse 118"/>
          <p:cNvSpPr/>
          <p:nvPr/>
        </p:nvSpPr>
        <p:spPr>
          <a:xfrm>
            <a:off x="5009100" y="2858462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0" name="Corde 119"/>
          <p:cNvSpPr/>
          <p:nvPr/>
        </p:nvSpPr>
        <p:spPr>
          <a:xfrm>
            <a:off x="5005034" y="2865749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1" name="Google Shape;9247;p72"/>
          <p:cNvSpPr/>
          <p:nvPr/>
        </p:nvSpPr>
        <p:spPr>
          <a:xfrm>
            <a:off x="5108016" y="2907825"/>
            <a:ext cx="255316" cy="284188"/>
          </a:xfrm>
          <a:custGeom>
            <a:avLst/>
            <a:gdLst/>
            <a:ahLst/>
            <a:cxnLst/>
            <a:rect l="l" t="t" r="r" b="b"/>
            <a:pathLst>
              <a:path w="9862" h="12752" extrusionOk="0">
                <a:moveTo>
                  <a:pt x="2395" y="1001"/>
                </a:moveTo>
                <a:lnTo>
                  <a:pt x="5042" y="3552"/>
                </a:lnTo>
                <a:lnTo>
                  <a:pt x="3971" y="4655"/>
                </a:lnTo>
                <a:lnTo>
                  <a:pt x="1356" y="2103"/>
                </a:lnTo>
                <a:lnTo>
                  <a:pt x="2395" y="1001"/>
                </a:lnTo>
                <a:close/>
                <a:moveTo>
                  <a:pt x="5640" y="4151"/>
                </a:moveTo>
                <a:lnTo>
                  <a:pt x="6302" y="4781"/>
                </a:lnTo>
                <a:lnTo>
                  <a:pt x="5231" y="5884"/>
                </a:lnTo>
                <a:lnTo>
                  <a:pt x="4569" y="5254"/>
                </a:lnTo>
                <a:lnTo>
                  <a:pt x="5640" y="4151"/>
                </a:lnTo>
                <a:close/>
                <a:moveTo>
                  <a:pt x="4443" y="8562"/>
                </a:moveTo>
                <a:cubicBezTo>
                  <a:pt x="4664" y="8562"/>
                  <a:pt x="4821" y="8688"/>
                  <a:pt x="4853" y="8845"/>
                </a:cubicBezTo>
                <a:cubicBezTo>
                  <a:pt x="4884" y="8908"/>
                  <a:pt x="4853" y="8877"/>
                  <a:pt x="4884" y="9790"/>
                </a:cubicBezTo>
                <a:lnTo>
                  <a:pt x="4884" y="10200"/>
                </a:lnTo>
                <a:lnTo>
                  <a:pt x="4065" y="10200"/>
                </a:lnTo>
                <a:lnTo>
                  <a:pt x="4065" y="9003"/>
                </a:lnTo>
                <a:cubicBezTo>
                  <a:pt x="4065" y="8751"/>
                  <a:pt x="4254" y="8562"/>
                  <a:pt x="4443" y="8562"/>
                </a:cubicBezTo>
                <a:close/>
                <a:moveTo>
                  <a:pt x="7814" y="10956"/>
                </a:moveTo>
                <a:cubicBezTo>
                  <a:pt x="8035" y="10956"/>
                  <a:pt x="8224" y="11145"/>
                  <a:pt x="8224" y="11366"/>
                </a:cubicBezTo>
                <a:lnTo>
                  <a:pt x="8224" y="11744"/>
                </a:lnTo>
                <a:lnTo>
                  <a:pt x="789" y="11870"/>
                </a:lnTo>
                <a:lnTo>
                  <a:pt x="789" y="11460"/>
                </a:lnTo>
                <a:cubicBezTo>
                  <a:pt x="789" y="11271"/>
                  <a:pt x="915" y="11114"/>
                  <a:pt x="1072" y="11082"/>
                </a:cubicBezTo>
                <a:cubicBezTo>
                  <a:pt x="1104" y="11066"/>
                  <a:pt x="1072" y="11066"/>
                  <a:pt x="1371" y="11066"/>
                </a:cubicBezTo>
                <a:cubicBezTo>
                  <a:pt x="1671" y="11066"/>
                  <a:pt x="2301" y="11066"/>
                  <a:pt x="3656" y="11051"/>
                </a:cubicBezTo>
                <a:cubicBezTo>
                  <a:pt x="3719" y="11051"/>
                  <a:pt x="5357" y="10988"/>
                  <a:pt x="5325" y="10988"/>
                </a:cubicBezTo>
                <a:cubicBezTo>
                  <a:pt x="5483" y="10988"/>
                  <a:pt x="7121" y="10956"/>
                  <a:pt x="7814" y="10956"/>
                </a:cubicBezTo>
                <a:close/>
                <a:moveTo>
                  <a:pt x="2427" y="0"/>
                </a:moveTo>
                <a:cubicBezTo>
                  <a:pt x="2324" y="0"/>
                  <a:pt x="2222" y="40"/>
                  <a:pt x="2143" y="118"/>
                </a:cubicBezTo>
                <a:lnTo>
                  <a:pt x="505" y="1820"/>
                </a:lnTo>
                <a:cubicBezTo>
                  <a:pt x="348" y="1977"/>
                  <a:pt x="348" y="2261"/>
                  <a:pt x="505" y="2418"/>
                </a:cubicBezTo>
                <a:lnTo>
                  <a:pt x="1608" y="3458"/>
                </a:lnTo>
                <a:cubicBezTo>
                  <a:pt x="726" y="4624"/>
                  <a:pt x="505" y="6104"/>
                  <a:pt x="946" y="7396"/>
                </a:cubicBezTo>
                <a:cubicBezTo>
                  <a:pt x="1356" y="8499"/>
                  <a:pt x="2175" y="9412"/>
                  <a:pt x="3277" y="9885"/>
                </a:cubicBezTo>
                <a:lnTo>
                  <a:pt x="3277" y="10263"/>
                </a:lnTo>
                <a:lnTo>
                  <a:pt x="1230" y="10294"/>
                </a:lnTo>
                <a:cubicBezTo>
                  <a:pt x="568" y="10294"/>
                  <a:pt x="1" y="10862"/>
                  <a:pt x="1" y="11555"/>
                </a:cubicBezTo>
                <a:lnTo>
                  <a:pt x="1" y="12374"/>
                </a:lnTo>
                <a:cubicBezTo>
                  <a:pt x="1" y="12594"/>
                  <a:pt x="222" y="12752"/>
                  <a:pt x="442" y="12752"/>
                </a:cubicBezTo>
                <a:lnTo>
                  <a:pt x="8728" y="12657"/>
                </a:lnTo>
                <a:cubicBezTo>
                  <a:pt x="8948" y="12657"/>
                  <a:pt x="9106" y="12437"/>
                  <a:pt x="9106" y="12216"/>
                </a:cubicBezTo>
                <a:lnTo>
                  <a:pt x="9106" y="11397"/>
                </a:lnTo>
                <a:cubicBezTo>
                  <a:pt x="9106" y="10704"/>
                  <a:pt x="8507" y="10168"/>
                  <a:pt x="7846" y="10168"/>
                </a:cubicBezTo>
                <a:lnTo>
                  <a:pt x="5798" y="10200"/>
                </a:lnTo>
                <a:lnTo>
                  <a:pt x="5798" y="10137"/>
                </a:lnTo>
                <a:cubicBezTo>
                  <a:pt x="7153" y="9853"/>
                  <a:pt x="8255" y="8908"/>
                  <a:pt x="8759" y="7680"/>
                </a:cubicBezTo>
                <a:lnTo>
                  <a:pt x="9452" y="7680"/>
                </a:lnTo>
                <a:cubicBezTo>
                  <a:pt x="9704" y="7680"/>
                  <a:pt x="9862" y="7491"/>
                  <a:pt x="9862" y="7270"/>
                </a:cubicBezTo>
                <a:cubicBezTo>
                  <a:pt x="9799" y="6986"/>
                  <a:pt x="9610" y="6797"/>
                  <a:pt x="9389" y="6797"/>
                </a:cubicBezTo>
                <a:lnTo>
                  <a:pt x="6901" y="6829"/>
                </a:lnTo>
                <a:cubicBezTo>
                  <a:pt x="6649" y="6829"/>
                  <a:pt x="6491" y="7018"/>
                  <a:pt x="6491" y="7270"/>
                </a:cubicBezTo>
                <a:cubicBezTo>
                  <a:pt x="6491" y="7491"/>
                  <a:pt x="6712" y="7648"/>
                  <a:pt x="6932" y="7648"/>
                </a:cubicBezTo>
                <a:lnTo>
                  <a:pt x="7751" y="7648"/>
                </a:lnTo>
                <a:cubicBezTo>
                  <a:pt x="7342" y="8436"/>
                  <a:pt x="6586" y="9003"/>
                  <a:pt x="5703" y="9223"/>
                </a:cubicBezTo>
                <a:lnTo>
                  <a:pt x="5703" y="8908"/>
                </a:lnTo>
                <a:cubicBezTo>
                  <a:pt x="5703" y="8341"/>
                  <a:pt x="5357" y="7900"/>
                  <a:pt x="4821" y="7711"/>
                </a:cubicBezTo>
                <a:cubicBezTo>
                  <a:pt x="4709" y="7680"/>
                  <a:pt x="4598" y="7665"/>
                  <a:pt x="4488" y="7665"/>
                </a:cubicBezTo>
                <a:cubicBezTo>
                  <a:pt x="3826" y="7665"/>
                  <a:pt x="3246" y="8205"/>
                  <a:pt x="3246" y="8908"/>
                </a:cubicBezTo>
                <a:cubicBezTo>
                  <a:pt x="1450" y="7932"/>
                  <a:pt x="1041" y="5569"/>
                  <a:pt x="2206" y="4025"/>
                </a:cubicBezTo>
                <a:lnTo>
                  <a:pt x="2206" y="4025"/>
                </a:lnTo>
                <a:lnTo>
                  <a:pt x="5010" y="6734"/>
                </a:lnTo>
                <a:cubicBezTo>
                  <a:pt x="5089" y="6813"/>
                  <a:pt x="5199" y="6853"/>
                  <a:pt x="5310" y="6853"/>
                </a:cubicBezTo>
                <a:cubicBezTo>
                  <a:pt x="5420" y="6853"/>
                  <a:pt x="5530" y="6813"/>
                  <a:pt x="5609" y="6734"/>
                </a:cubicBezTo>
                <a:lnTo>
                  <a:pt x="7216" y="5033"/>
                </a:lnTo>
                <a:cubicBezTo>
                  <a:pt x="7373" y="4876"/>
                  <a:pt x="7373" y="4624"/>
                  <a:pt x="7216" y="4466"/>
                </a:cubicBezTo>
                <a:lnTo>
                  <a:pt x="5955" y="3237"/>
                </a:lnTo>
                <a:lnTo>
                  <a:pt x="2710" y="118"/>
                </a:lnTo>
                <a:cubicBezTo>
                  <a:pt x="2632" y="40"/>
                  <a:pt x="2529" y="0"/>
                  <a:pt x="2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42A75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526827" y="2839490"/>
            <a:ext cx="3624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Specialized for Hardware &amp; Software embedded system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3" name="Ellipse 122"/>
          <p:cNvSpPr/>
          <p:nvPr/>
        </p:nvSpPr>
        <p:spPr>
          <a:xfrm>
            <a:off x="5001539" y="1260636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9" name="Corde 158"/>
          <p:cNvSpPr/>
          <p:nvPr/>
        </p:nvSpPr>
        <p:spPr>
          <a:xfrm>
            <a:off x="4997473" y="1267923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60" name="Connecteur droit 159"/>
          <p:cNvCxnSpPr/>
          <p:nvPr/>
        </p:nvCxnSpPr>
        <p:spPr>
          <a:xfrm>
            <a:off x="4926240" y="1236923"/>
            <a:ext cx="0" cy="2046652"/>
          </a:xfrm>
          <a:prstGeom prst="line">
            <a:avLst/>
          </a:prstGeom>
          <a:ln w="9525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3" name="Google Shape;8982;p71"/>
          <p:cNvGrpSpPr/>
          <p:nvPr/>
        </p:nvGrpSpPr>
        <p:grpSpPr>
          <a:xfrm>
            <a:off x="5087411" y="1347443"/>
            <a:ext cx="231829" cy="237711"/>
            <a:chOff x="5049750" y="832600"/>
            <a:chExt cx="505100" cy="483100"/>
          </a:xfrm>
        </p:grpSpPr>
        <p:sp>
          <p:nvSpPr>
            <p:cNvPr id="174" name="Google Shape;8983;p71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75" name="Google Shape;8984;p71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84" name="ZoneTexte 183"/>
          <p:cNvSpPr txBox="1"/>
          <p:nvPr/>
        </p:nvSpPr>
        <p:spPr>
          <a:xfrm>
            <a:off x="5515200" y="1278045"/>
            <a:ext cx="3679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lab for cybersecurity (ITSEF*)</a:t>
            </a:r>
          </a:p>
        </p:txBody>
      </p:sp>
      <p:sp>
        <p:nvSpPr>
          <p:cNvPr id="186" name="Ellipse 185"/>
          <p:cNvSpPr/>
          <p:nvPr/>
        </p:nvSpPr>
        <p:spPr>
          <a:xfrm>
            <a:off x="5010976" y="1798360"/>
            <a:ext cx="403326" cy="403326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0" name="Corde 189"/>
          <p:cNvSpPr/>
          <p:nvPr/>
        </p:nvSpPr>
        <p:spPr>
          <a:xfrm>
            <a:off x="5006910" y="1805647"/>
            <a:ext cx="407392" cy="407392"/>
          </a:xfrm>
          <a:prstGeom prst="chord">
            <a:avLst>
              <a:gd name="adj1" fmla="val 5356421"/>
              <a:gd name="adj2" fmla="val 16200000"/>
            </a:avLst>
          </a:prstGeom>
          <a:solidFill>
            <a:schemeClr val="bg2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191" name="Google Shape;9183;p71"/>
          <p:cNvGrpSpPr/>
          <p:nvPr/>
        </p:nvGrpSpPr>
        <p:grpSpPr>
          <a:xfrm>
            <a:off x="5048130" y="1842986"/>
            <a:ext cx="308234" cy="308234"/>
            <a:chOff x="1487200" y="4993750"/>
            <a:chExt cx="483125" cy="483125"/>
          </a:xfrm>
        </p:grpSpPr>
        <p:sp>
          <p:nvSpPr>
            <p:cNvPr id="193" name="Google Shape;9184;p71"/>
            <p:cNvSpPr/>
            <p:nvPr/>
          </p:nvSpPr>
          <p:spPr>
            <a:xfrm>
              <a:off x="148720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3" y="17352"/>
                    <a:pt x="11822" y="18193"/>
                    <a:pt x="9661" y="18193"/>
                  </a:cubicBezTo>
                  <a:cubicBezTo>
                    <a:pt x="7500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2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7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7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5" y="12208"/>
                    <a:pt x="19325" y="9663"/>
                  </a:cubicBezTo>
                  <a:cubicBezTo>
                    <a:pt x="19325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96" name="Google Shape;9185;p71"/>
            <p:cNvSpPr/>
            <p:nvPr/>
          </p:nvSpPr>
          <p:spPr>
            <a:xfrm>
              <a:off x="1602600" y="5143950"/>
              <a:ext cx="250350" cy="182725"/>
            </a:xfrm>
            <a:custGeom>
              <a:avLst/>
              <a:gdLst/>
              <a:ahLst/>
              <a:cxnLst/>
              <a:rect l="l" t="t" r="r" b="b"/>
              <a:pathLst>
                <a:path w="10014" h="7309" extrusionOk="0">
                  <a:moveTo>
                    <a:pt x="8149" y="1134"/>
                  </a:moveTo>
                  <a:cubicBezTo>
                    <a:pt x="8294" y="1134"/>
                    <a:pt x="8439" y="1189"/>
                    <a:pt x="8549" y="1300"/>
                  </a:cubicBezTo>
                  <a:cubicBezTo>
                    <a:pt x="8769" y="1520"/>
                    <a:pt x="8769" y="1879"/>
                    <a:pt x="8549" y="2100"/>
                  </a:cubicBezTo>
                  <a:lnTo>
                    <a:pt x="4639" y="6007"/>
                  </a:lnTo>
                  <a:cubicBezTo>
                    <a:pt x="4527" y="6120"/>
                    <a:pt x="4377" y="6177"/>
                    <a:pt x="4227" y="6177"/>
                  </a:cubicBezTo>
                  <a:cubicBezTo>
                    <a:pt x="4081" y="6177"/>
                    <a:pt x="3937" y="6123"/>
                    <a:pt x="3830" y="6016"/>
                  </a:cubicBezTo>
                  <a:lnTo>
                    <a:pt x="1547" y="3748"/>
                  </a:lnTo>
                  <a:cubicBezTo>
                    <a:pt x="1296" y="3534"/>
                    <a:pt x="1281" y="3151"/>
                    <a:pt x="1514" y="2918"/>
                  </a:cubicBezTo>
                  <a:cubicBezTo>
                    <a:pt x="1626" y="2806"/>
                    <a:pt x="1771" y="2750"/>
                    <a:pt x="1916" y="2750"/>
                  </a:cubicBezTo>
                  <a:cubicBezTo>
                    <a:pt x="2074" y="2750"/>
                    <a:pt x="2232" y="2817"/>
                    <a:pt x="2344" y="2948"/>
                  </a:cubicBezTo>
                  <a:lnTo>
                    <a:pt x="3784" y="4388"/>
                  </a:lnTo>
                  <a:cubicBezTo>
                    <a:pt x="3793" y="4401"/>
                    <a:pt x="3805" y="4410"/>
                    <a:pt x="3817" y="4419"/>
                  </a:cubicBezTo>
                  <a:cubicBezTo>
                    <a:pt x="3817" y="4422"/>
                    <a:pt x="3820" y="4422"/>
                    <a:pt x="3823" y="4425"/>
                  </a:cubicBezTo>
                  <a:cubicBezTo>
                    <a:pt x="3934" y="4535"/>
                    <a:pt x="4078" y="4590"/>
                    <a:pt x="4222" y="4590"/>
                  </a:cubicBezTo>
                  <a:cubicBezTo>
                    <a:pt x="4367" y="4590"/>
                    <a:pt x="4512" y="4535"/>
                    <a:pt x="4624" y="4425"/>
                  </a:cubicBezTo>
                  <a:lnTo>
                    <a:pt x="7749" y="1300"/>
                  </a:lnTo>
                  <a:cubicBezTo>
                    <a:pt x="7859" y="1189"/>
                    <a:pt x="8004" y="1134"/>
                    <a:pt x="8149" y="1134"/>
                  </a:cubicBezTo>
                  <a:close/>
                  <a:moveTo>
                    <a:pt x="8146" y="1"/>
                  </a:moveTo>
                  <a:cubicBezTo>
                    <a:pt x="7712" y="1"/>
                    <a:pt x="7279" y="166"/>
                    <a:pt x="6949" y="496"/>
                  </a:cubicBezTo>
                  <a:lnTo>
                    <a:pt x="6946" y="496"/>
                  </a:lnTo>
                  <a:lnTo>
                    <a:pt x="4219" y="3223"/>
                  </a:lnTo>
                  <a:lnTo>
                    <a:pt x="3144" y="2148"/>
                  </a:lnTo>
                  <a:cubicBezTo>
                    <a:pt x="2808" y="1779"/>
                    <a:pt x="2348" y="1594"/>
                    <a:pt x="1887" y="1594"/>
                  </a:cubicBezTo>
                  <a:cubicBezTo>
                    <a:pt x="1453" y="1594"/>
                    <a:pt x="1019" y="1758"/>
                    <a:pt x="686" y="2091"/>
                  </a:cubicBezTo>
                  <a:cubicBezTo>
                    <a:pt x="1" y="2776"/>
                    <a:pt x="28" y="3896"/>
                    <a:pt x="747" y="4549"/>
                  </a:cubicBezTo>
                  <a:lnTo>
                    <a:pt x="3029" y="6819"/>
                  </a:lnTo>
                  <a:cubicBezTo>
                    <a:pt x="3344" y="7131"/>
                    <a:pt x="3768" y="7308"/>
                    <a:pt x="4214" y="7308"/>
                  </a:cubicBezTo>
                  <a:cubicBezTo>
                    <a:pt x="4218" y="7308"/>
                    <a:pt x="4221" y="7308"/>
                    <a:pt x="4225" y="7308"/>
                  </a:cubicBezTo>
                  <a:cubicBezTo>
                    <a:pt x="4678" y="7308"/>
                    <a:pt x="5116" y="7127"/>
                    <a:pt x="5439" y="6807"/>
                  </a:cubicBezTo>
                  <a:lnTo>
                    <a:pt x="9349" y="2900"/>
                  </a:lnTo>
                  <a:cubicBezTo>
                    <a:pt x="10013" y="2236"/>
                    <a:pt x="10013" y="1161"/>
                    <a:pt x="9349" y="499"/>
                  </a:cubicBezTo>
                  <a:cubicBezTo>
                    <a:pt x="9017" y="167"/>
                    <a:pt x="8581" y="1"/>
                    <a:pt x="814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197" name="Rectangle 196"/>
          <p:cNvSpPr/>
          <p:nvPr/>
        </p:nvSpPr>
        <p:spPr>
          <a:xfrm>
            <a:off x="5523890" y="1741887"/>
            <a:ext cx="3156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Recognized by ANSSI (French National Cybersecurity Agency) 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900" y="4799714"/>
            <a:ext cx="60280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gibson"/>
              </a:rPr>
              <a:t>*Information Technology Security Evaluation Facility (ITSEF)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24" name="Espace réservé du texte 3"/>
          <p:cNvSpPr txBox="1">
            <a:spLocks/>
          </p:cNvSpPr>
          <p:nvPr/>
        </p:nvSpPr>
        <p:spPr>
          <a:xfrm>
            <a:off x="237972" y="3572226"/>
            <a:ext cx="8532747" cy="1052632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To work with our customers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Assess the security of products during the development phases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Challenge the security of our suppliers’ products</a:t>
            </a:r>
          </a:p>
        </p:txBody>
      </p:sp>
    </p:spTree>
    <p:extLst>
      <p:ext uri="{BB962C8B-B14F-4D97-AF65-F5344CB8AC3E}">
        <p14:creationId xmlns:p14="http://schemas.microsoft.com/office/powerpoint/2010/main" val="17867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5" grpId="0" animBg="1"/>
      <p:bldP spid="84" grpId="0" animBg="1"/>
      <p:bldP spid="94" grpId="0" animBg="1"/>
      <p:bldP spid="103" grpId="0"/>
      <p:bldP spid="115" grpId="0" animBg="1"/>
      <p:bldP spid="116" grpId="0" animBg="1"/>
      <p:bldP spid="117" grpId="0" animBg="1"/>
      <p:bldP spid="118" grpId="0"/>
      <p:bldP spid="119" grpId="0" animBg="1"/>
      <p:bldP spid="120" grpId="0" animBg="1"/>
      <p:bldP spid="121" grpId="0" animBg="1"/>
      <p:bldP spid="122" grpId="0"/>
      <p:bldP spid="123" grpId="0" animBg="1"/>
      <p:bldP spid="159" grpId="0" animBg="1"/>
      <p:bldP spid="184" grpId="0"/>
      <p:bldP spid="186" grpId="0" animBg="1"/>
      <p:bldP spid="190" grpId="0" animBg="1"/>
      <p:bldP spid="197" grpId="0"/>
      <p:bldP spid="1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2096603"/>
            <a:ext cx="8674683" cy="332399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assess</a:t>
            </a:r>
            <a:r>
              <a:rPr lang="fr-FR" dirty="0"/>
              <a:t> the </a:t>
            </a:r>
            <a:r>
              <a:rPr lang="fr-FR" dirty="0" err="1"/>
              <a:t>security</a:t>
            </a:r>
            <a:r>
              <a:rPr lang="fr-FR" dirty="0"/>
              <a:t> of AI solutions ?</a:t>
            </a:r>
          </a:p>
        </p:txBody>
      </p:sp>
    </p:spTree>
    <p:extLst>
      <p:ext uri="{BB962C8B-B14F-4D97-AF65-F5344CB8AC3E}">
        <p14:creationId xmlns:p14="http://schemas.microsoft.com/office/powerpoint/2010/main" val="189277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en-GB" dirty="0"/>
              <a:t>Artificial Intelligence Act*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015" y="4680901"/>
            <a:ext cx="8412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</a:rPr>
              <a:t>https://artificialintelligenceact.eu/the-act/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54487" y="592936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solidFill>
                  <a:schemeClr val="bg1"/>
                </a:solidFill>
              </a:rPr>
              <a:t>AI </a:t>
            </a:r>
            <a:r>
              <a:rPr lang="fr-FR" u="sng" dirty="0" err="1">
                <a:solidFill>
                  <a:schemeClr val="bg1"/>
                </a:solidFill>
              </a:rPr>
              <a:t>Act</a:t>
            </a:r>
            <a:r>
              <a:rPr lang="fr-FR" u="sng" dirty="0">
                <a:solidFill>
                  <a:schemeClr val="bg1"/>
                </a:solidFill>
              </a:rPr>
              <a:t>, </a:t>
            </a:r>
            <a:r>
              <a:rPr lang="fr-FR" u="sng" dirty="0" err="1">
                <a:solidFill>
                  <a:schemeClr val="bg1"/>
                </a:solidFill>
              </a:rPr>
              <a:t>kesako</a:t>
            </a:r>
            <a:r>
              <a:rPr lang="fr-FR" u="sng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22417" y="919583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Creation of regulations ranging from CE marking to a marketing ban on AI systems and models placed on the market.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08015" y="1937835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AI Act, who is affected</a:t>
            </a:r>
            <a:r>
              <a:rPr lang="fr-FR" u="sng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475945" y="2264482"/>
            <a:ext cx="8197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All suppliers, developers and distributors of AI systems whose head office is in the EU or who market solutions in the EU.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54487" y="3145872"/>
            <a:ext cx="8499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AI Act, which systems are affected?</a:t>
            </a:r>
            <a:endParaRPr lang="fr-FR" u="sng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22417" y="3472519"/>
            <a:ext cx="8197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AI at unacceptable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High-risk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Low-risk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Minimal-risk AI</a:t>
            </a:r>
          </a:p>
        </p:txBody>
      </p:sp>
    </p:spTree>
    <p:extLst>
      <p:ext uri="{BB962C8B-B14F-4D97-AF65-F5344CB8AC3E}">
        <p14:creationId xmlns:p14="http://schemas.microsoft.com/office/powerpoint/2010/main" val="321038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avec flèche 10"/>
          <p:cNvCxnSpPr/>
          <p:nvPr/>
        </p:nvCxnSpPr>
        <p:spPr>
          <a:xfrm>
            <a:off x="3861639" y="4033592"/>
            <a:ext cx="870545" cy="0"/>
          </a:xfrm>
          <a:prstGeom prst="straightConnector1">
            <a:avLst/>
          </a:prstGeom>
          <a:ln w="57150" cmpd="sng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871669" y="2185927"/>
            <a:ext cx="1860515" cy="0"/>
          </a:xfrm>
          <a:prstGeom prst="straightConnector1">
            <a:avLst/>
          </a:prstGeom>
          <a:ln w="57150" cmpd="sng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endCxn id="15" idx="1"/>
          </p:cNvCxnSpPr>
          <p:nvPr/>
        </p:nvCxnSpPr>
        <p:spPr>
          <a:xfrm flipV="1">
            <a:off x="2289779" y="1234292"/>
            <a:ext cx="2442405" cy="115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3309977" y="3135965"/>
            <a:ext cx="1422207" cy="0"/>
          </a:xfrm>
          <a:prstGeom prst="straightConnector1">
            <a:avLst/>
          </a:prstGeom>
          <a:ln w="57150" cmpd="sng"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3260294750"/>
              </p:ext>
            </p:extLst>
          </p:nvPr>
        </p:nvGraphicFramePr>
        <p:xfrm>
          <a:off x="56220" y="696542"/>
          <a:ext cx="4452871" cy="382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en-GB" dirty="0"/>
              <a:t>Artificial Intelligence Act*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015" y="4680901"/>
            <a:ext cx="8412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* </a:t>
            </a:r>
            <a:r>
              <a:rPr lang="en-US" sz="1000" dirty="0">
                <a:solidFill>
                  <a:schemeClr val="bg1"/>
                </a:solidFill>
              </a:rPr>
              <a:t>https://artificialintelligenceact.eu/the-act/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732184" y="862540"/>
            <a:ext cx="4209264" cy="743503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Practices with significant potential to manipulate people through subliminal techniques beyond their awareness (e.g. deep fake, generalized biometric identification)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732184" y="2801122"/>
            <a:ext cx="4209264" cy="650437"/>
          </a:xfrm>
          <a:prstGeom prst="roundRect">
            <a:avLst/>
          </a:prstGeom>
          <a:noFill/>
          <a:ln>
            <a:solidFill>
              <a:schemeClr val="accent6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AI systems that capture emotions through automated means (e.g. </a:t>
            </a:r>
            <a:r>
              <a:rPr lang="en-US" sz="1200" dirty="0" err="1">
                <a:solidFill>
                  <a:schemeClr val="bg1"/>
                </a:solidFill>
              </a:rPr>
              <a:t>chatbot</a:t>
            </a:r>
            <a:r>
              <a:rPr lang="en-US" sz="1200" dirty="0">
                <a:solidFill>
                  <a:schemeClr val="bg1"/>
                </a:solidFill>
              </a:rPr>
              <a:t>, deep fake for artistic purposes)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7" name="Rectangle à coins arrondis 16"/>
          <p:cNvSpPr/>
          <p:nvPr/>
        </p:nvSpPr>
        <p:spPr>
          <a:xfrm>
            <a:off x="4732184" y="3823255"/>
            <a:ext cx="4209264" cy="452771"/>
          </a:xfrm>
          <a:prstGeom prst="roundRect">
            <a:avLst/>
          </a:prstGeom>
          <a:noFill/>
          <a:ln>
            <a:solidFill>
              <a:srgbClr val="92D05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No restrictions (e.g. AI in video games, spam filters)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732184" y="1835890"/>
            <a:ext cx="4209264" cy="67373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AI systems to be used for "real-time" biometric identification of individuals (e.g. credit rating)</a:t>
            </a:r>
            <a:endParaRPr lang="fr-F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5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avec flèche 12"/>
          <p:cNvCxnSpPr/>
          <p:nvPr/>
        </p:nvCxnSpPr>
        <p:spPr>
          <a:xfrm>
            <a:off x="2871669" y="2185927"/>
            <a:ext cx="1860515" cy="0"/>
          </a:xfrm>
          <a:prstGeom prst="straightConnector1">
            <a:avLst/>
          </a:prstGeom>
          <a:ln w="57150" cmpd="sng">
            <a:solidFill>
              <a:srgbClr val="FFC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95557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3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3260294750"/>
              </p:ext>
            </p:extLst>
          </p:nvPr>
        </p:nvGraphicFramePr>
        <p:xfrm>
          <a:off x="56220" y="696542"/>
          <a:ext cx="4452871" cy="3829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en-GB" dirty="0"/>
              <a:t>Compliancy for High-risk systems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23" y="1608733"/>
            <a:ext cx="522806" cy="47605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5012871" y="808263"/>
            <a:ext cx="3926859" cy="80046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5014589" y="1785692"/>
            <a:ext cx="3926859" cy="80046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5016307" y="2763121"/>
            <a:ext cx="3926859" cy="80046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5018025" y="3740550"/>
            <a:ext cx="3926859" cy="80046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018024" y="977664"/>
            <a:ext cx="3921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Use high-quality training, validation and test data (relevant, representative, etc.).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012871" y="1954787"/>
            <a:ext cx="3921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Establish technical documentation, ensure system traceability and transparency of use.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002564" y="3024243"/>
            <a:ext cx="39217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Define an AI risk and quality management system.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02565" y="3909033"/>
            <a:ext cx="39217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Ensure robustness, accuracy and resilience to cyber-attacks</a:t>
            </a:r>
          </a:p>
        </p:txBody>
      </p:sp>
    </p:spTree>
    <p:extLst>
      <p:ext uri="{BB962C8B-B14F-4D97-AF65-F5344CB8AC3E}">
        <p14:creationId xmlns:p14="http://schemas.microsoft.com/office/powerpoint/2010/main" val="3864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1"/>
          <p:cNvSpPr txBox="1">
            <a:spLocks/>
          </p:cNvSpPr>
          <p:nvPr/>
        </p:nvSpPr>
        <p:spPr>
          <a:xfrm>
            <a:off x="177798" y="387393"/>
            <a:ext cx="8761932" cy="4241218"/>
          </a:xfrm>
          <a:prstGeom prst="rect">
            <a:avLst/>
          </a:prstGeom>
        </p:spPr>
        <p:txBody>
          <a:bodyPr/>
          <a:lstStyle>
            <a:lvl1pPr marL="168275" indent="-168275" algn="l" defTabSz="342900" rtl="0" eaLnBrk="1" latinLnBrk="0" hangingPunct="1">
              <a:lnSpc>
                <a:spcPct val="100000"/>
              </a:lnSpc>
              <a:spcBef>
                <a:spcPts val="450"/>
              </a:spcBef>
              <a:spcAft>
                <a:spcPts val="525"/>
              </a:spcAft>
              <a:buClr>
                <a:schemeClr val="bg2"/>
              </a:buClr>
              <a:buSzPct val="90000"/>
              <a:buFont typeface="Century Gothic" panose="020B0502020202020204" pitchFamily="34" charset="0"/>
              <a:buChar char="▌"/>
              <a:tabLst>
                <a:tab pos="739379" algn="l"/>
              </a:tabLst>
              <a:defRPr lang="fr-FR" sz="1800" b="1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44488" indent="-176213" algn="l" defTabSz="342900" rtl="0" eaLnBrk="1" latinLnBrk="0" hangingPunct="1">
              <a:spcBef>
                <a:spcPts val="225"/>
              </a:spcBef>
              <a:spcAft>
                <a:spcPts val="450"/>
              </a:spcAft>
              <a:buSzPct val="100000"/>
              <a:buFontTx/>
              <a:buBlip>
                <a:blip r:embed="rId2"/>
              </a:buBlip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12713" algn="l" defTabSz="342900" rtl="0" eaLnBrk="1" latinLnBrk="0" hangingPunct="1">
              <a:spcBef>
                <a:spcPts val="0"/>
              </a:spcBef>
              <a:spcAft>
                <a:spcPts val="150"/>
              </a:spcAft>
              <a:buSzPct val="100000"/>
              <a:buFont typeface="Lucida Grande"/>
              <a:buChar char="-"/>
              <a:tabLst/>
              <a:defRPr sz="15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latin typeface="Open San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FE275E5-F4F0-880E-58E1-5E94713A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65" y="193272"/>
            <a:ext cx="8674683" cy="332399"/>
          </a:xfrm>
        </p:spPr>
        <p:txBody>
          <a:bodyPr/>
          <a:lstStyle/>
          <a:p>
            <a:r>
              <a:rPr lang="en-GB" dirty="0"/>
              <a:t>Key dates</a:t>
            </a:r>
            <a:endParaRPr lang="en-GB" sz="1200" b="0" spc="300" dirty="0">
              <a:solidFill>
                <a:schemeClr val="bg1"/>
              </a:solidFill>
              <a:latin typeface="Century Gothic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883D03-4337-42F7-8A1E-33EC3ABB0BC3}"/>
              </a:ext>
            </a:extLst>
          </p:cNvPr>
          <p:cNvCxnSpPr>
            <a:cxnSpLocks/>
          </p:cNvCxnSpPr>
          <p:nvPr/>
        </p:nvCxnSpPr>
        <p:spPr>
          <a:xfrm>
            <a:off x="461503" y="2085501"/>
            <a:ext cx="858559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Chevron 143">
            <a:extLst>
              <a:ext uri="{FF2B5EF4-FFF2-40B4-BE49-F238E27FC236}">
                <a16:creationId xmlns:a16="http://schemas.microsoft.com/office/drawing/2014/main" id="{F43D591A-72D5-4450-9025-527451F77DD0}"/>
              </a:ext>
            </a:extLst>
          </p:cNvPr>
          <p:cNvSpPr/>
          <p:nvPr/>
        </p:nvSpPr>
        <p:spPr>
          <a:xfrm>
            <a:off x="1812162" y="2018672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38">
            <a:extLst>
              <a:ext uri="{FF2B5EF4-FFF2-40B4-BE49-F238E27FC236}">
                <a16:creationId xmlns:a16="http://schemas.microsoft.com/office/drawing/2014/main" id="{0842B9A2-CCAA-485C-BAF2-5050122EAECB}"/>
              </a:ext>
            </a:extLst>
          </p:cNvPr>
          <p:cNvCxnSpPr>
            <a:cxnSpLocks/>
          </p:cNvCxnSpPr>
          <p:nvPr/>
        </p:nvCxnSpPr>
        <p:spPr>
          <a:xfrm>
            <a:off x="1889702" y="875857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Chevron 141">
            <a:extLst>
              <a:ext uri="{FF2B5EF4-FFF2-40B4-BE49-F238E27FC236}">
                <a16:creationId xmlns:a16="http://schemas.microsoft.com/office/drawing/2014/main" id="{AEFABAE8-2212-4510-BF7C-A5B2D1A596B6}"/>
              </a:ext>
            </a:extLst>
          </p:cNvPr>
          <p:cNvSpPr/>
          <p:nvPr/>
        </p:nvSpPr>
        <p:spPr>
          <a:xfrm>
            <a:off x="4256711" y="2018672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36">
            <a:extLst>
              <a:ext uri="{FF2B5EF4-FFF2-40B4-BE49-F238E27FC236}">
                <a16:creationId xmlns:a16="http://schemas.microsoft.com/office/drawing/2014/main" id="{084F63AA-EA75-48E5-A700-60805110BEA3}"/>
              </a:ext>
            </a:extLst>
          </p:cNvPr>
          <p:cNvCxnSpPr>
            <a:cxnSpLocks/>
          </p:cNvCxnSpPr>
          <p:nvPr/>
        </p:nvCxnSpPr>
        <p:spPr>
          <a:xfrm>
            <a:off x="4333405" y="875857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Chevron 139">
            <a:extLst>
              <a:ext uri="{FF2B5EF4-FFF2-40B4-BE49-F238E27FC236}">
                <a16:creationId xmlns:a16="http://schemas.microsoft.com/office/drawing/2014/main" id="{2F11BC1B-EB94-4B91-A670-028FDA44B1AB}"/>
              </a:ext>
            </a:extLst>
          </p:cNvPr>
          <p:cNvSpPr/>
          <p:nvPr/>
        </p:nvSpPr>
        <p:spPr>
          <a:xfrm>
            <a:off x="6748222" y="2018672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sp>
        <p:nvSpPr>
          <p:cNvPr id="14" name="Arrow: Chevron 136">
            <a:extLst>
              <a:ext uri="{FF2B5EF4-FFF2-40B4-BE49-F238E27FC236}">
                <a16:creationId xmlns:a16="http://schemas.microsoft.com/office/drawing/2014/main" id="{657CA9BD-3655-478E-A392-F3C710E8792F}"/>
              </a:ext>
            </a:extLst>
          </p:cNvPr>
          <p:cNvSpPr/>
          <p:nvPr/>
        </p:nvSpPr>
        <p:spPr>
          <a:xfrm>
            <a:off x="8883435" y="2018672"/>
            <a:ext cx="155081" cy="133659"/>
          </a:xfrm>
          <a:prstGeom prst="chevron">
            <a:avLst>
              <a:gd name="adj" fmla="val 38870"/>
            </a:avLst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black"/>
              </a:solidFill>
            </a:endParaRPr>
          </a:p>
        </p:txBody>
      </p:sp>
      <p:grpSp>
        <p:nvGrpSpPr>
          <p:cNvPr id="16" name="Group 126">
            <a:extLst>
              <a:ext uri="{FF2B5EF4-FFF2-40B4-BE49-F238E27FC236}">
                <a16:creationId xmlns:a16="http://schemas.microsoft.com/office/drawing/2014/main" id="{08149FA0-068D-4EA5-B62E-C35BDEFBFEB4}"/>
              </a:ext>
            </a:extLst>
          </p:cNvPr>
          <p:cNvGrpSpPr/>
          <p:nvPr/>
        </p:nvGrpSpPr>
        <p:grpSpPr>
          <a:xfrm>
            <a:off x="948791" y="2032583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17" name="Oval 130">
              <a:extLst>
                <a:ext uri="{FF2B5EF4-FFF2-40B4-BE49-F238E27FC236}">
                  <a16:creationId xmlns:a16="http://schemas.microsoft.com/office/drawing/2014/main" id="{EBDEA8C6-F4AB-4ABF-B8D3-6838A128137E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18" name="Oval 131">
              <a:extLst>
                <a:ext uri="{FF2B5EF4-FFF2-40B4-BE49-F238E27FC236}">
                  <a16:creationId xmlns:a16="http://schemas.microsoft.com/office/drawing/2014/main" id="{404B7308-2046-4061-9DC7-AF26D434EE8A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112">
            <a:extLst>
              <a:ext uri="{FF2B5EF4-FFF2-40B4-BE49-F238E27FC236}">
                <a16:creationId xmlns:a16="http://schemas.microsoft.com/office/drawing/2014/main" id="{0F1BA1E7-93D1-48C7-A13F-FDE5C570AC30}"/>
              </a:ext>
            </a:extLst>
          </p:cNvPr>
          <p:cNvGrpSpPr/>
          <p:nvPr/>
        </p:nvGrpSpPr>
        <p:grpSpPr>
          <a:xfrm>
            <a:off x="3013731" y="2032583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22" name="Oval 119">
              <a:extLst>
                <a:ext uri="{FF2B5EF4-FFF2-40B4-BE49-F238E27FC236}">
                  <a16:creationId xmlns:a16="http://schemas.microsoft.com/office/drawing/2014/main" id="{FB1BF63F-9F1E-42E2-B987-E237959C67A0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23" name="Oval 120">
              <a:extLst>
                <a:ext uri="{FF2B5EF4-FFF2-40B4-BE49-F238E27FC236}">
                  <a16:creationId xmlns:a16="http://schemas.microsoft.com/office/drawing/2014/main" id="{91FDA91A-5F43-4F93-A001-AC87DD05521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Group 100">
            <a:extLst>
              <a:ext uri="{FF2B5EF4-FFF2-40B4-BE49-F238E27FC236}">
                <a16:creationId xmlns:a16="http://schemas.microsoft.com/office/drawing/2014/main" id="{42006572-A781-4049-BF6C-33CA3DEDD0E8}"/>
              </a:ext>
            </a:extLst>
          </p:cNvPr>
          <p:cNvGrpSpPr/>
          <p:nvPr/>
        </p:nvGrpSpPr>
        <p:grpSpPr>
          <a:xfrm>
            <a:off x="5503214" y="2032583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25" name="Oval 105">
              <a:extLst>
                <a:ext uri="{FF2B5EF4-FFF2-40B4-BE49-F238E27FC236}">
                  <a16:creationId xmlns:a16="http://schemas.microsoft.com/office/drawing/2014/main" id="{7127FAEE-DBD8-4977-BC15-42339F1FDE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26" name="Oval 106">
              <a:extLst>
                <a:ext uri="{FF2B5EF4-FFF2-40B4-BE49-F238E27FC236}">
                  <a16:creationId xmlns:a16="http://schemas.microsoft.com/office/drawing/2014/main" id="{01E3C598-28A0-42C0-A5C2-1B7CBFF1E16F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Group 85">
            <a:extLst>
              <a:ext uri="{FF2B5EF4-FFF2-40B4-BE49-F238E27FC236}">
                <a16:creationId xmlns:a16="http://schemas.microsoft.com/office/drawing/2014/main" id="{CCF2D135-4800-4B5C-94F4-8B8416D6855A}"/>
              </a:ext>
            </a:extLst>
          </p:cNvPr>
          <p:cNvGrpSpPr/>
          <p:nvPr/>
        </p:nvGrpSpPr>
        <p:grpSpPr>
          <a:xfrm>
            <a:off x="8022151" y="2032583"/>
            <a:ext cx="105837" cy="105837"/>
            <a:chOff x="8198598" y="1666767"/>
            <a:chExt cx="141116" cy="141116"/>
          </a:xfrm>
          <a:solidFill>
            <a:srgbClr val="00B0F0"/>
          </a:solidFill>
        </p:grpSpPr>
        <p:sp>
          <p:nvSpPr>
            <p:cNvPr id="28" name="Oval 93">
              <a:extLst>
                <a:ext uri="{FF2B5EF4-FFF2-40B4-BE49-F238E27FC236}">
                  <a16:creationId xmlns:a16="http://schemas.microsoft.com/office/drawing/2014/main" id="{5C4288FD-D1EE-44E5-870A-AF7C9AF05671}"/>
                </a:ext>
              </a:extLst>
            </p:cNvPr>
            <p:cNvSpPr/>
            <p:nvPr/>
          </p:nvSpPr>
          <p:spPr>
            <a:xfrm>
              <a:off x="8198598" y="1666767"/>
              <a:ext cx="141116" cy="14111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94">
              <a:extLst>
                <a:ext uri="{FF2B5EF4-FFF2-40B4-BE49-F238E27FC236}">
                  <a16:creationId xmlns:a16="http://schemas.microsoft.com/office/drawing/2014/main" id="{A6306A92-58D2-4BAA-B001-E83186E98FF4}"/>
                </a:ext>
              </a:extLst>
            </p:cNvPr>
            <p:cNvSpPr/>
            <p:nvPr/>
          </p:nvSpPr>
          <p:spPr>
            <a:xfrm>
              <a:off x="8225681" y="1693850"/>
              <a:ext cx="86950" cy="869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653426" y="1011460"/>
            <a:ext cx="696567" cy="857066"/>
            <a:chOff x="914711" y="2250469"/>
            <a:chExt cx="928756" cy="1142754"/>
          </a:xfrm>
          <a:solidFill>
            <a:srgbClr val="00B0F0"/>
          </a:solidFill>
        </p:grpSpPr>
        <p:sp>
          <p:nvSpPr>
            <p:cNvPr id="34" name="Isosceles Triangle 124">
              <a:extLst>
                <a:ext uri="{FF2B5EF4-FFF2-40B4-BE49-F238E27FC236}">
                  <a16:creationId xmlns:a16="http://schemas.microsoft.com/office/drawing/2014/main" id="{1FF232CA-5BCC-4BD8-8F4A-3BFDB30F0D77}"/>
                </a:ext>
              </a:extLst>
            </p:cNvPr>
            <p:cNvSpPr/>
            <p:nvPr/>
          </p:nvSpPr>
          <p:spPr>
            <a:xfrm flipV="1">
              <a:off x="109730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125">
              <a:extLst>
                <a:ext uri="{FF2B5EF4-FFF2-40B4-BE49-F238E27FC236}">
                  <a16:creationId xmlns:a16="http://schemas.microsoft.com/office/drawing/2014/main" id="{13369EE4-1077-4D92-A805-3B448D66A44F}"/>
                </a:ext>
              </a:extLst>
            </p:cNvPr>
            <p:cNvSpPr/>
            <p:nvPr/>
          </p:nvSpPr>
          <p:spPr>
            <a:xfrm>
              <a:off x="91471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36" name="Group 155">
              <a:extLst>
                <a:ext uri="{FF2B5EF4-FFF2-40B4-BE49-F238E27FC236}">
                  <a16:creationId xmlns:a16="http://schemas.microsoft.com/office/drawing/2014/main" id="{0D342E0F-F537-417B-8A4B-E047BEABDB48}"/>
                </a:ext>
              </a:extLst>
            </p:cNvPr>
            <p:cNvGrpSpPr/>
            <p:nvPr/>
          </p:nvGrpSpPr>
          <p:grpSpPr>
            <a:xfrm rot="5400000">
              <a:off x="1206845" y="2541810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37" name="Oval 314">
                <a:extLst>
                  <a:ext uri="{FF2B5EF4-FFF2-40B4-BE49-F238E27FC236}">
                    <a16:creationId xmlns:a16="http://schemas.microsoft.com/office/drawing/2014/main" id="{312B9A6D-3B4F-4FD6-919A-8B61D852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38" name="Freeform 315">
                <a:extLst>
                  <a:ext uri="{FF2B5EF4-FFF2-40B4-BE49-F238E27FC236}">
                    <a16:creationId xmlns:a16="http://schemas.microsoft.com/office/drawing/2014/main" id="{53F1EA6C-C453-4FBB-BD07-38E8B46D34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grpSp>
        <p:nvGrpSpPr>
          <p:cNvPr id="39" name="Groupe 38"/>
          <p:cNvGrpSpPr/>
          <p:nvPr/>
        </p:nvGrpSpPr>
        <p:grpSpPr>
          <a:xfrm>
            <a:off x="5207849" y="1011460"/>
            <a:ext cx="696567" cy="857066"/>
            <a:chOff x="5528591" y="2250469"/>
            <a:chExt cx="928756" cy="1142754"/>
          </a:xfrm>
          <a:solidFill>
            <a:srgbClr val="00B0F0"/>
          </a:solidFill>
        </p:grpSpPr>
        <p:sp>
          <p:nvSpPr>
            <p:cNvPr id="40" name="Isosceles Triangle 98">
              <a:extLst>
                <a:ext uri="{FF2B5EF4-FFF2-40B4-BE49-F238E27FC236}">
                  <a16:creationId xmlns:a16="http://schemas.microsoft.com/office/drawing/2014/main" id="{0994F223-FC3C-4CB4-AB61-909ABB82E03F}"/>
                </a:ext>
              </a:extLst>
            </p:cNvPr>
            <p:cNvSpPr/>
            <p:nvPr/>
          </p:nvSpPr>
          <p:spPr>
            <a:xfrm flipV="1">
              <a:off x="571118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 dirty="0">
                <a:solidFill>
                  <a:prstClr val="white"/>
                </a:solidFill>
              </a:endParaRPr>
            </a:p>
          </p:txBody>
        </p:sp>
        <p:sp>
          <p:nvSpPr>
            <p:cNvPr id="41" name="Oval 99">
              <a:extLst>
                <a:ext uri="{FF2B5EF4-FFF2-40B4-BE49-F238E27FC236}">
                  <a16:creationId xmlns:a16="http://schemas.microsoft.com/office/drawing/2014/main" id="{D4F087F8-2832-4AFE-B2AF-D925EFACC43A}"/>
                </a:ext>
              </a:extLst>
            </p:cNvPr>
            <p:cNvSpPr/>
            <p:nvPr/>
          </p:nvSpPr>
          <p:spPr>
            <a:xfrm>
              <a:off x="552859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42" name="Group 162">
              <a:extLst>
                <a:ext uri="{FF2B5EF4-FFF2-40B4-BE49-F238E27FC236}">
                  <a16:creationId xmlns:a16="http://schemas.microsoft.com/office/drawing/2014/main" id="{C1F85AA6-A20B-4BAB-ADC0-A834671AD2B9}"/>
                </a:ext>
              </a:extLst>
            </p:cNvPr>
            <p:cNvGrpSpPr/>
            <p:nvPr/>
          </p:nvGrpSpPr>
          <p:grpSpPr>
            <a:xfrm rot="5400000">
              <a:off x="5821578" y="2541812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43" name="Oval 314">
                <a:extLst>
                  <a:ext uri="{FF2B5EF4-FFF2-40B4-BE49-F238E27FC236}">
                    <a16:creationId xmlns:a16="http://schemas.microsoft.com/office/drawing/2014/main" id="{3A5AAC5F-A720-4121-AECB-D3AD5EB4F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  <p:sp>
            <p:nvSpPr>
              <p:cNvPr id="44" name="Freeform 315">
                <a:extLst>
                  <a:ext uri="{FF2B5EF4-FFF2-40B4-BE49-F238E27FC236}">
                    <a16:creationId xmlns:a16="http://schemas.microsoft.com/office/drawing/2014/main" id="{08723FF4-06DE-4290-A889-74C9E1DF21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 dirty="0"/>
              </a:p>
            </p:txBody>
          </p:sp>
        </p:grpSp>
      </p:grpSp>
      <p:sp>
        <p:nvSpPr>
          <p:cNvPr id="45" name="Isosceles Triangle 83">
            <a:extLst>
              <a:ext uri="{FF2B5EF4-FFF2-40B4-BE49-F238E27FC236}">
                <a16:creationId xmlns:a16="http://schemas.microsoft.com/office/drawing/2014/main" id="{1A21203C-2DF8-448B-9022-0EE17CA508E5}"/>
              </a:ext>
            </a:extLst>
          </p:cNvPr>
          <p:cNvSpPr/>
          <p:nvPr/>
        </p:nvSpPr>
        <p:spPr>
          <a:xfrm flipV="1">
            <a:off x="7863733" y="1645905"/>
            <a:ext cx="422673" cy="222621"/>
          </a:xfrm>
          <a:prstGeom prst="triangl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>
            <a:outerShdw blurRad="127000" dist="38100" dir="5400000" algn="t" rotWithShape="0">
              <a:prstClr val="black">
                <a:alpha val="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D" sz="1200" dirty="0">
              <a:solidFill>
                <a:prstClr val="white"/>
              </a:solidFill>
            </a:endParaRPr>
          </a:p>
        </p:txBody>
      </p:sp>
      <p:sp>
        <p:nvSpPr>
          <p:cNvPr id="46" name="Oval 84">
            <a:extLst>
              <a:ext uri="{FF2B5EF4-FFF2-40B4-BE49-F238E27FC236}">
                <a16:creationId xmlns:a16="http://schemas.microsoft.com/office/drawing/2014/main" id="{1058AAFE-BFFD-4D5B-931F-800E3E799C77}"/>
              </a:ext>
            </a:extLst>
          </p:cNvPr>
          <p:cNvSpPr/>
          <p:nvPr/>
        </p:nvSpPr>
        <p:spPr>
          <a:xfrm>
            <a:off x="7726786" y="1011460"/>
            <a:ext cx="696567" cy="696567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id-ID" sz="1200" dirty="0">
              <a:solidFill>
                <a:prstClr val="white"/>
              </a:solidFill>
            </a:endParaRPr>
          </a:p>
        </p:txBody>
      </p:sp>
      <p:grpSp>
        <p:nvGrpSpPr>
          <p:cNvPr id="47" name="Group 166">
            <a:extLst>
              <a:ext uri="{FF2B5EF4-FFF2-40B4-BE49-F238E27FC236}">
                <a16:creationId xmlns:a16="http://schemas.microsoft.com/office/drawing/2014/main" id="{184394AB-BFCB-46AA-9BE4-D43218561A03}"/>
              </a:ext>
            </a:extLst>
          </p:cNvPr>
          <p:cNvGrpSpPr/>
          <p:nvPr/>
        </p:nvGrpSpPr>
        <p:grpSpPr>
          <a:xfrm rot="5400000">
            <a:off x="7945886" y="1229968"/>
            <a:ext cx="258366" cy="259556"/>
            <a:chOff x="6257584" y="2324544"/>
            <a:chExt cx="344488" cy="346075"/>
          </a:xfrm>
          <a:solidFill>
            <a:srgbClr val="00B0F0"/>
          </a:solidFill>
        </p:grpSpPr>
        <p:sp>
          <p:nvSpPr>
            <p:cNvPr id="48" name="Oval 314">
              <a:extLst>
                <a:ext uri="{FF2B5EF4-FFF2-40B4-BE49-F238E27FC236}">
                  <a16:creationId xmlns:a16="http://schemas.microsoft.com/office/drawing/2014/main" id="{E6C65FC2-4186-4F6A-B024-63546A0AD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7584" y="2324544"/>
              <a:ext cx="344488" cy="346075"/>
            </a:xfrm>
            <a:prstGeom prst="ellipse">
              <a:avLst/>
            </a:pr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/>
            </a:p>
          </p:txBody>
        </p:sp>
        <p:sp>
          <p:nvSpPr>
            <p:cNvPr id="49" name="Freeform 315">
              <a:extLst>
                <a:ext uri="{FF2B5EF4-FFF2-40B4-BE49-F238E27FC236}">
                  <a16:creationId xmlns:a16="http://schemas.microsoft.com/office/drawing/2014/main" id="{CB998F9F-B6C8-4567-9F89-48E8C00EF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647" y="2400744"/>
              <a:ext cx="128588" cy="195263"/>
            </a:xfrm>
            <a:custGeom>
              <a:avLst/>
              <a:gdLst>
                <a:gd name="T0" fmla="*/ 0 w 81"/>
                <a:gd name="T1" fmla="*/ 123 h 123"/>
                <a:gd name="T2" fmla="*/ 81 w 81"/>
                <a:gd name="T3" fmla="*/ 61 h 123"/>
                <a:gd name="T4" fmla="*/ 0 w 81"/>
                <a:gd name="T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123">
                  <a:moveTo>
                    <a:pt x="0" y="123"/>
                  </a:moveTo>
                  <a:lnTo>
                    <a:pt x="81" y="61"/>
                  </a:lnTo>
                  <a:lnTo>
                    <a:pt x="0" y="0"/>
                  </a:lnTo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 dirty="0"/>
            </a:p>
          </p:txBody>
        </p:sp>
      </p:grpSp>
      <p:sp>
        <p:nvSpPr>
          <p:cNvPr id="56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51266" y="2542532"/>
            <a:ext cx="1560896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</a:rPr>
              <a:t>Official publication of the  AI Act</a:t>
            </a:r>
          </a:p>
        </p:txBody>
      </p:sp>
      <p:grpSp>
        <p:nvGrpSpPr>
          <p:cNvPr id="58" name="Groupe 57"/>
          <p:cNvGrpSpPr/>
          <p:nvPr/>
        </p:nvGrpSpPr>
        <p:grpSpPr>
          <a:xfrm>
            <a:off x="2718366" y="1011460"/>
            <a:ext cx="696567" cy="857066"/>
            <a:chOff x="3221651" y="2250469"/>
            <a:chExt cx="928756" cy="1142754"/>
          </a:xfrm>
          <a:solidFill>
            <a:srgbClr val="00B0F0"/>
          </a:solidFill>
        </p:grpSpPr>
        <p:sp>
          <p:nvSpPr>
            <p:cNvPr id="59" name="Isosceles Triangle 110">
              <a:extLst>
                <a:ext uri="{FF2B5EF4-FFF2-40B4-BE49-F238E27FC236}">
                  <a16:creationId xmlns:a16="http://schemas.microsoft.com/office/drawing/2014/main" id="{153882C1-5768-473B-AAC4-949E854BC475}"/>
                </a:ext>
              </a:extLst>
            </p:cNvPr>
            <p:cNvSpPr/>
            <p:nvPr/>
          </p:nvSpPr>
          <p:spPr>
            <a:xfrm flipV="1">
              <a:off x="3404247" y="3096395"/>
              <a:ext cx="563564" cy="296828"/>
            </a:xfrm>
            <a:prstGeom prst="triangle">
              <a:avLst/>
            </a:prstGeom>
            <a:grpFill/>
            <a:ln w="19050">
              <a:solidFill>
                <a:schemeClr val="tx1"/>
              </a:solidFill>
            </a:ln>
            <a:effectLst>
              <a:outerShdw blurRad="127000" dist="38100" dir="5400000" algn="t" rotWithShape="0">
                <a:prstClr val="black">
                  <a:alpha val="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ID" sz="1200">
                <a:solidFill>
                  <a:prstClr val="white"/>
                </a:solidFill>
              </a:endParaRPr>
            </a:p>
          </p:txBody>
        </p:sp>
        <p:sp>
          <p:nvSpPr>
            <p:cNvPr id="60" name="Oval 111">
              <a:extLst>
                <a:ext uri="{FF2B5EF4-FFF2-40B4-BE49-F238E27FC236}">
                  <a16:creationId xmlns:a16="http://schemas.microsoft.com/office/drawing/2014/main" id="{A3A24D60-0B71-4B7B-B147-C65620C269A2}"/>
                </a:ext>
              </a:extLst>
            </p:cNvPr>
            <p:cNvSpPr/>
            <p:nvPr/>
          </p:nvSpPr>
          <p:spPr>
            <a:xfrm>
              <a:off x="3221651" y="2250469"/>
              <a:ext cx="928756" cy="928756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>
                <a:defRPr/>
              </a:pPr>
              <a:endParaRPr lang="id-ID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61" name="Group 158">
              <a:extLst>
                <a:ext uri="{FF2B5EF4-FFF2-40B4-BE49-F238E27FC236}">
                  <a16:creationId xmlns:a16="http://schemas.microsoft.com/office/drawing/2014/main" id="{B94B24F2-C129-4A00-9618-BB9E6BBA3363}"/>
                </a:ext>
              </a:extLst>
            </p:cNvPr>
            <p:cNvGrpSpPr/>
            <p:nvPr/>
          </p:nvGrpSpPr>
          <p:grpSpPr>
            <a:xfrm rot="5400000">
              <a:off x="3513785" y="2541811"/>
              <a:ext cx="344488" cy="346075"/>
              <a:chOff x="6257584" y="2324544"/>
              <a:chExt cx="344488" cy="346075"/>
            </a:xfrm>
            <a:grpFill/>
          </p:grpSpPr>
          <p:sp>
            <p:nvSpPr>
              <p:cNvPr id="62" name="Oval 314">
                <a:extLst>
                  <a:ext uri="{FF2B5EF4-FFF2-40B4-BE49-F238E27FC236}">
                    <a16:creationId xmlns:a16="http://schemas.microsoft.com/office/drawing/2014/main" id="{1CE007B5-1646-4947-B866-5C022E13C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57584" y="2324544"/>
                <a:ext cx="344488" cy="346075"/>
              </a:xfrm>
              <a:prstGeom prst="ellipse">
                <a:avLst/>
              </a:pr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63" name="Freeform 315">
                <a:extLst>
                  <a:ext uri="{FF2B5EF4-FFF2-40B4-BE49-F238E27FC236}">
                    <a16:creationId xmlns:a16="http://schemas.microsoft.com/office/drawing/2014/main" id="{168E1F3B-7047-428B-9190-4F7045F4CA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647" y="2400744"/>
                <a:ext cx="128588" cy="195263"/>
              </a:xfrm>
              <a:custGeom>
                <a:avLst/>
                <a:gdLst>
                  <a:gd name="T0" fmla="*/ 0 w 81"/>
                  <a:gd name="T1" fmla="*/ 123 h 123"/>
                  <a:gd name="T2" fmla="*/ 81 w 81"/>
                  <a:gd name="T3" fmla="*/ 61 h 123"/>
                  <a:gd name="T4" fmla="*/ 0 w 81"/>
                  <a:gd name="T5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123">
                    <a:moveTo>
                      <a:pt x="0" y="123"/>
                    </a:moveTo>
                    <a:lnTo>
                      <a:pt x="81" y="61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</p:grpSp>
      <p:sp>
        <p:nvSpPr>
          <p:cNvPr id="65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7343729" y="2184672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May 2026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6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99763" y="2184640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May 2024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7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269770" y="2541952"/>
            <a:ext cx="1607637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</a:rPr>
              <a:t>Marketing ban on unacceptably risky AIs</a:t>
            </a:r>
          </a:p>
        </p:txBody>
      </p:sp>
      <p:sp>
        <p:nvSpPr>
          <p:cNvPr id="68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2350007" y="2184640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November 2024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69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4824793" y="2184639"/>
            <a:ext cx="1461488" cy="20774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en-US" sz="1350" b="1" dirty="0">
                <a:solidFill>
                  <a:schemeClr val="bg1"/>
                </a:solidFill>
                <a:latin typeface="Calibri Light (En-têtes)"/>
                <a:sym typeface="Wingdings" pitchFamily="2" charset="2"/>
              </a:rPr>
              <a:t>May 2025</a:t>
            </a:r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70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4720606" y="2549552"/>
            <a:ext cx="1696358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</a:rPr>
              <a:t>Generative models (LLM) must comply with the regulation</a:t>
            </a:r>
          </a:p>
        </p:txBody>
      </p:sp>
      <p:sp>
        <p:nvSpPr>
          <p:cNvPr id="71" name="TextBox 132">
            <a:extLst>
              <a:ext uri="{FF2B5EF4-FFF2-40B4-BE49-F238E27FC236}">
                <a16:creationId xmlns:a16="http://schemas.microsoft.com/office/drawing/2014/main" id="{914C56B1-8D5E-47EC-984C-66BC99ECFEC8}"/>
              </a:ext>
            </a:extLst>
          </p:cNvPr>
          <p:cNvSpPr txBox="1"/>
          <p:nvPr/>
        </p:nvSpPr>
        <p:spPr>
          <a:xfrm flipH="1">
            <a:off x="7236623" y="2549585"/>
            <a:ext cx="1696358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1"/>
                </a:solidFill>
              </a:rPr>
              <a:t>Minimal-, low- and high-risk models must comply with AI act</a:t>
            </a:r>
          </a:p>
        </p:txBody>
      </p:sp>
      <p:cxnSp>
        <p:nvCxnSpPr>
          <p:cNvPr id="73" name="Straight Connector 32">
            <a:extLst>
              <a:ext uri="{FF2B5EF4-FFF2-40B4-BE49-F238E27FC236}">
                <a16:creationId xmlns:a16="http://schemas.microsoft.com/office/drawing/2014/main" id="{6D0D7C4C-0883-4485-82C2-C311FA9FC1E5}"/>
              </a:ext>
            </a:extLst>
          </p:cNvPr>
          <p:cNvCxnSpPr>
            <a:cxnSpLocks/>
          </p:cNvCxnSpPr>
          <p:nvPr/>
        </p:nvCxnSpPr>
        <p:spPr>
          <a:xfrm>
            <a:off x="6813275" y="909955"/>
            <a:ext cx="0" cy="992669"/>
          </a:xfrm>
          <a:prstGeom prst="line">
            <a:avLst/>
          </a:prstGeom>
          <a:ln w="0">
            <a:solidFill>
              <a:schemeClr val="bg1">
                <a:lumMod val="75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867913" y="3815164"/>
            <a:ext cx="79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</a:rPr>
              <a:t>We need to develop an expertise in the security assessment of AI systems !</a:t>
            </a:r>
            <a:endParaRPr lang="fr-FR" sz="1400" dirty="0" err="1"/>
          </a:p>
        </p:txBody>
      </p:sp>
    </p:spTree>
    <p:extLst>
      <p:ext uri="{BB962C8B-B14F-4D97-AF65-F5344CB8AC3E}">
        <p14:creationId xmlns:p14="http://schemas.microsoft.com/office/powerpoint/2010/main" val="107044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45" grpId="0" animBg="1"/>
      <p:bldP spid="46" grpId="0" animBg="1"/>
      <p:bldP spid="56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66765" y="2096603"/>
            <a:ext cx="8674683" cy="332399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kind</a:t>
            </a:r>
            <a:r>
              <a:rPr lang="fr-FR" dirty="0"/>
              <a:t> of </a:t>
            </a:r>
            <a:r>
              <a:rPr lang="fr-FR" dirty="0" err="1"/>
              <a:t>attacks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conduct</a:t>
            </a:r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AI </a:t>
            </a:r>
            <a:r>
              <a:rPr lang="fr-FR" dirty="0" err="1"/>
              <a:t>systems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66947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57fcc416eb8d4fb1b22fa3cc8c045595dbc87"/>
  <p:tag name="ISPRING_RESOURCE_PATHS_HASH_PRESENTER" val="43c9451427ba15b6cf8b1b95558292c7785ae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heme/theme1.xml><?xml version="1.0" encoding="utf-8"?>
<a:theme xmlns:a="http://schemas.openxmlformats.org/drawingml/2006/main" name="Thales_global_16.9_VF">
  <a:themeElements>
    <a:clrScheme name="THALES 01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  <a:prstDash val="dash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2.xml><?xml version="1.0" encoding="utf-8"?>
<a:theme xmlns:a="http://schemas.openxmlformats.org/drawingml/2006/main" name="Title">
  <a:themeElements>
    <a:clrScheme name="Thales NEW">
      <a:dk1>
        <a:srgbClr val="242A75"/>
      </a:dk1>
      <a:lt1>
        <a:srgbClr val="FFFFFF"/>
      </a:lt1>
      <a:dk2>
        <a:srgbClr val="242A75"/>
      </a:dk2>
      <a:lt2>
        <a:srgbClr val="309DB5"/>
      </a:lt2>
      <a:accent1>
        <a:srgbClr val="B42573"/>
      </a:accent1>
      <a:accent2>
        <a:srgbClr val="7D7EAB"/>
      </a:accent2>
      <a:accent3>
        <a:srgbClr val="69A3B9"/>
      </a:accent3>
      <a:accent4>
        <a:srgbClr val="253746"/>
      </a:accent4>
      <a:accent5>
        <a:srgbClr val="C3D600"/>
      </a:accent5>
      <a:accent6>
        <a:srgbClr val="E1CD00"/>
      </a:accent6>
      <a:hlink>
        <a:srgbClr val="242A75"/>
      </a:hlink>
      <a:folHlink>
        <a:srgbClr val="242A75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ésentation23" id="{72344226-B95F-3A49-8C7D-0EEDA1B0D97F}" vid="{491DDD7D-C24C-E84A-A743-68B6F37741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ontrol xmlns="http://schemas.microsoft.com/VisualStudio/2011/storyboarding/control">
  <Id Name="c4b477b7-b45b-4633-aa19-2aca1335f9d0" Revision="1" Stencil="System.MyShapes" StencilVersion="1.0"/>
</Control>
</file>

<file path=customXml/itemProps1.xml><?xml version="1.0" encoding="utf-8"?>
<ds:datastoreItem xmlns:ds="http://schemas.openxmlformats.org/officeDocument/2006/customXml" ds:itemID="{B181E9EB-6B60-4A85-A42B-EB20B16E3A16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Thales_global_16.9_new_VA</Template>
  <TotalTime>20641</TotalTime>
  <Words>1142</Words>
  <Application>Microsoft Macintosh PowerPoint</Application>
  <PresentationFormat>Affichage à l'écran (16:9)</PresentationFormat>
  <Paragraphs>182</Paragraphs>
  <Slides>23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 (En-têtes)</vt:lpstr>
      <vt:lpstr>Cambria Math</vt:lpstr>
      <vt:lpstr>Century Gothic</vt:lpstr>
      <vt:lpstr>gibson</vt:lpstr>
      <vt:lpstr>Lucida Grande</vt:lpstr>
      <vt:lpstr>Open Sans</vt:lpstr>
      <vt:lpstr>Thales_global_16.9_VF</vt:lpstr>
      <vt:lpstr>Title</vt:lpstr>
      <vt:lpstr>Hack AI  When Physical Attacks targets embedded AI system   Gabriel ZAID</vt:lpstr>
      <vt:lpstr>Who am I ?</vt:lpstr>
      <vt:lpstr>Where am I in Thales Group?</vt:lpstr>
      <vt:lpstr>Why should we assess the security of AI solutions ?</vt:lpstr>
      <vt:lpstr>Artificial Intelligence Act*</vt:lpstr>
      <vt:lpstr>Artificial Intelligence Act*</vt:lpstr>
      <vt:lpstr>Compliancy for High-risk systems</vt:lpstr>
      <vt:lpstr>Key dates</vt:lpstr>
      <vt:lpstr>What kind of attacks can we conduct against AI systems?</vt:lpstr>
      <vt:lpstr>Attack on AI systems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Physical attack against embedded AI</vt:lpstr>
      <vt:lpstr>DEMONSTRATION</vt:lpstr>
      <vt:lpstr>Merci  Contact: gabriel.zaid@thalesgroup.com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Microsoft Office User</cp:lastModifiedBy>
  <cp:revision>803</cp:revision>
  <dcterms:created xsi:type="dcterms:W3CDTF">2017-01-11T15:45:22Z</dcterms:created>
  <dcterms:modified xsi:type="dcterms:W3CDTF">2024-11-24T15:03:27Z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MSIP_Label_64c9cc36-7289-4c96-81d0-25ee8eefd11d_Enabled">
    <vt:lpwstr>true</vt:lpwstr>
  </property>
  <property fmtid="{D5CDD505-2E9C-101B-9397-08002B2CF9AE}" pid="4" name="MSIP_Label_64c9cc36-7289-4c96-81d0-25ee8eefd11d_SetDate">
    <vt:lpwstr>2024-03-07T14:04:00Z</vt:lpwstr>
  </property>
  <property fmtid="{D5CDD505-2E9C-101B-9397-08002B2CF9AE}" pid="5" name="MSIP_Label_64c9cc36-7289-4c96-81d0-25ee8eefd11d_Method">
    <vt:lpwstr>Privileged</vt:lpwstr>
  </property>
  <property fmtid="{D5CDD505-2E9C-101B-9397-08002B2CF9AE}" pid="6" name="MSIP_Label_64c9cc36-7289-4c96-81d0-25ee8eefd11d_Name">
    <vt:lpwstr>THALES-CORE-01</vt:lpwstr>
  </property>
  <property fmtid="{D5CDD505-2E9C-101B-9397-08002B2CF9AE}" pid="7" name="MSIP_Label_64c9cc36-7289-4c96-81d0-25ee8eefd11d_SiteId">
    <vt:lpwstr>6e603289-5e46-4e26-ac7c-03a85420a9a5</vt:lpwstr>
  </property>
  <property fmtid="{D5CDD505-2E9C-101B-9397-08002B2CF9AE}" pid="8" name="MSIP_Label_64c9cc36-7289-4c96-81d0-25ee8eefd11d_ActionId">
    <vt:lpwstr>20cb8bb0-bb62-45ad-8e00-3b30404cd5be</vt:lpwstr>
  </property>
  <property fmtid="{D5CDD505-2E9C-101B-9397-08002B2CF9AE}" pid="9" name="MSIP_Label_64c9cc36-7289-4c96-81d0-25ee8eefd11d_ContentBits">
    <vt:lpwstr>3</vt:lpwstr>
  </property>
  <property fmtid="{D5CDD505-2E9C-101B-9397-08002B2CF9AE}" pid="10" name="Thales-Sensitivity">
    <vt:lpwstr>{TGOPEN}</vt:lpwstr>
  </property>
</Properties>
</file>