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7" r:id="rId2"/>
    <p:sldId id="299" r:id="rId3"/>
    <p:sldId id="270" r:id="rId4"/>
    <p:sldId id="258" r:id="rId5"/>
    <p:sldId id="273" r:id="rId6"/>
    <p:sldId id="315" r:id="rId7"/>
    <p:sldId id="340" r:id="rId8"/>
    <p:sldId id="306" r:id="rId9"/>
    <p:sldId id="305" r:id="rId10"/>
    <p:sldId id="307" r:id="rId11"/>
    <p:sldId id="308" r:id="rId12"/>
    <p:sldId id="309" r:id="rId13"/>
    <p:sldId id="310" r:id="rId14"/>
    <p:sldId id="311" r:id="rId15"/>
    <p:sldId id="312" r:id="rId16"/>
    <p:sldId id="335" r:id="rId17"/>
    <p:sldId id="338" r:id="rId18"/>
    <p:sldId id="332" r:id="rId19"/>
    <p:sldId id="313" r:id="rId20"/>
    <p:sldId id="331" r:id="rId21"/>
    <p:sldId id="339" r:id="rId22"/>
    <p:sldId id="314" r:id="rId23"/>
    <p:sldId id="268" r:id="rId24"/>
    <p:sldId id="293" r:id="rId25"/>
    <p:sldId id="294" r:id="rId26"/>
    <p:sldId id="295" r:id="rId27"/>
    <p:sldId id="341" r:id="rId28"/>
    <p:sldId id="324" r:id="rId29"/>
    <p:sldId id="325" r:id="rId30"/>
    <p:sldId id="327" r:id="rId31"/>
    <p:sldId id="318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F93B"/>
    <a:srgbClr val="00FFFF"/>
    <a:srgbClr val="FF00FF"/>
    <a:srgbClr val="362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3" autoAdjust="0"/>
    <p:restoredTop sz="91156" autoAdjust="0"/>
  </p:normalViewPr>
  <p:slideViewPr>
    <p:cSldViewPr snapToGrid="0">
      <p:cViewPr varScale="1">
        <p:scale>
          <a:sx n="116" d="100"/>
          <a:sy n="116" d="100"/>
        </p:scale>
        <p:origin x="84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F89C2-E0D8-435C-889C-71582D182806}" type="datetimeFigureOut">
              <a:rPr lang="fr-FR" smtClean="0"/>
              <a:t>24/11/2024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32553-712B-41C0-9E6E-7C6014A6C3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968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CA66A-139F-4571-A7D7-7F1E9A8B347A}" type="datetimeFigureOut">
              <a:rPr lang="fr-FR" smtClean="0"/>
              <a:t>24/11/2024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4F169-8DCC-4115-903A-5F219091F2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681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373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770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250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155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236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894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3790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562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189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4408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153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2187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1912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5718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66437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5625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9841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844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1255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8067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737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269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703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02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469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742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10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dirty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372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107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92D45-56F0-4CC8-8D09-3846AB79EE34}" type="datetime1">
              <a:rPr lang="fr-FR" smtClean="0"/>
              <a:t>24/11/2024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73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3049-5BF6-49EF-A573-B2C70981639D}" type="datetime1">
              <a:rPr lang="fr-FR" smtClean="0"/>
              <a:t>24/11/2024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91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3501-E604-4E79-9082-28BD3AB2E427}" type="datetime1">
              <a:rPr lang="fr-FR" smtClean="0"/>
              <a:t>24/11/2024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21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6B91-1AE3-422F-931B-289DCE780BC5}" type="datetime1">
              <a:rPr lang="fr-FR" smtClean="0"/>
              <a:t>24/11/2024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6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111B-5996-4D6A-9B6B-DB3CBBECC272}" type="datetime1">
              <a:rPr lang="fr-FR" smtClean="0"/>
              <a:t>24/11/2024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44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E91FB-07C4-4620-96C5-7854DB86AFC9}" type="datetime1">
              <a:rPr lang="fr-FR" smtClean="0"/>
              <a:t>24/11/2024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36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F0F6-0BC7-4270-A685-507152514B52}" type="datetime1">
              <a:rPr lang="fr-FR" smtClean="0"/>
              <a:t>24/11/2024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802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DED5-35F5-4562-BBCF-4F50A3C59B83}" type="datetime1">
              <a:rPr lang="fr-FR" smtClean="0"/>
              <a:t>24/11/2024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445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FEC7-6936-4E86-B37F-733C135610F0}" type="datetime1">
              <a:rPr lang="fr-FR" smtClean="0"/>
              <a:t>24/11/2024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96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391A-4EEB-4F7B-A8A5-C17CFA785890}" type="datetime1">
              <a:rPr lang="fr-FR" smtClean="0"/>
              <a:t>24/11/2024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71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F4772-79C3-4629-AA63-1848FAECA933}" type="datetime1">
              <a:rPr lang="fr-FR" smtClean="0"/>
              <a:t>24/11/2024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34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C8A20-605E-41EF-9474-42FD31AFB60A}" type="datetime1">
              <a:rPr lang="fr-FR" smtClean="0"/>
              <a:t>24/11/2024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2882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3" Type="http://schemas.openxmlformats.org/officeDocument/2006/relationships/image" Target="../media/image47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11" Type="http://schemas.openxmlformats.org/officeDocument/2006/relationships/image" Target="../media/image56.png"/><Relationship Id="rId5" Type="http://schemas.openxmlformats.org/officeDocument/2006/relationships/image" Target="../media/image52.png"/><Relationship Id="rId10" Type="http://schemas.openxmlformats.org/officeDocument/2006/relationships/image" Target="../media/image55.png"/><Relationship Id="rId4" Type="http://schemas.openxmlformats.org/officeDocument/2006/relationships/image" Target="../media/image51.pn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610.png"/><Relationship Id="rId7" Type="http://schemas.openxmlformats.org/officeDocument/2006/relationships/image" Target="../media/image59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67.png"/><Relationship Id="rId5" Type="http://schemas.openxmlformats.org/officeDocument/2006/relationships/image" Target="../media/image40.png"/><Relationship Id="rId15" Type="http://schemas.openxmlformats.org/officeDocument/2006/relationships/image" Target="../media/image63.png"/><Relationship Id="rId10" Type="http://schemas.openxmlformats.org/officeDocument/2006/relationships/image" Target="../media/image66.png"/><Relationship Id="rId4" Type="http://schemas.openxmlformats.org/officeDocument/2006/relationships/image" Target="../media/image62.png"/><Relationship Id="rId9" Type="http://schemas.openxmlformats.org/officeDocument/2006/relationships/image" Target="../media/image65.png"/><Relationship Id="rId1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0.png"/><Relationship Id="rId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680.png"/><Relationship Id="rId4" Type="http://schemas.openxmlformats.org/officeDocument/2006/relationships/image" Target="../media/image67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77.pn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30.png"/><Relationship Id="rId5" Type="http://schemas.openxmlformats.org/officeDocument/2006/relationships/image" Target="../media/image16.png"/><Relationship Id="rId10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2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0.png"/><Relationship Id="rId4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hyperlink" Target="https://github.com/gabzai/Ranking-Loss-SCA" TargetMode="External"/><Relationship Id="rId4" Type="http://schemas.openxmlformats.org/officeDocument/2006/relationships/hyperlink" Target="mailto:gabriel.zaid@univ-st-etienne.fr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3389-019-00220-8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print.iacr.org/2020/952" TargetMode="External"/><Relationship Id="rId4" Type="http://schemas.openxmlformats.org/officeDocument/2006/relationships/hyperlink" Target="https://eprint.iacr.org/2020/939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978-3-030-38471-5_26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print.iacr.org/2019/722" TargetMode="External"/><Relationship Id="rId4" Type="http://schemas.openxmlformats.org/officeDocument/2006/relationships/hyperlink" Target="https://eprint.iacr.org/2020/939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3154/tches.v2020.i3.147-168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3.png"/><Relationship Id="rId3" Type="http://schemas.openxmlformats.org/officeDocument/2006/relationships/image" Target="../media/image33.png"/><Relationship Id="rId7" Type="http://schemas.openxmlformats.org/officeDocument/2006/relationships/image" Target="../media/image88.png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1.png"/><Relationship Id="rId5" Type="http://schemas.openxmlformats.org/officeDocument/2006/relationships/image" Target="../media/image38.png"/><Relationship Id="rId15" Type="http://schemas.openxmlformats.org/officeDocument/2006/relationships/image" Target="../media/image95.png"/><Relationship Id="rId10" Type="http://schemas.openxmlformats.org/officeDocument/2006/relationships/image" Target="../media/image17.png"/><Relationship Id="rId4" Type="http://schemas.openxmlformats.org/officeDocument/2006/relationships/image" Target="../media/image26.gif"/><Relationship Id="rId9" Type="http://schemas.openxmlformats.org/officeDocument/2006/relationships/image" Target="../media/image90.png"/><Relationship Id="rId14" Type="http://schemas.openxmlformats.org/officeDocument/2006/relationships/image" Target="../media/image9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8.pn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54.png"/><Relationship Id="rId10" Type="http://schemas.openxmlformats.org/officeDocument/2006/relationships/image" Target="../media/image34.png"/><Relationship Id="rId4" Type="http://schemas.openxmlformats.org/officeDocument/2006/relationships/image" Target="../media/image15.png"/><Relationship Id="rId9" Type="http://schemas.openxmlformats.org/officeDocument/2006/relationships/image" Target="../media/image26.gif"/><Relationship Id="rId1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.gif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5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26.gif"/><Relationship Id="rId5" Type="http://schemas.openxmlformats.org/officeDocument/2006/relationships/image" Target="../media/image31.png"/><Relationship Id="rId15" Type="http://schemas.openxmlformats.org/officeDocument/2006/relationships/image" Target="../media/image37.png"/><Relationship Id="rId10" Type="http://schemas.openxmlformats.org/officeDocument/2006/relationships/image" Target="../media/image25.png"/><Relationship Id="rId4" Type="http://schemas.openxmlformats.org/officeDocument/2006/relationships/image" Target="../media/image16.png"/><Relationship Id="rId9" Type="http://schemas.openxmlformats.org/officeDocument/2006/relationships/image" Target="../media/image12.pn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0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40.png"/><Relationship Id="rId4" Type="http://schemas.openxmlformats.org/officeDocument/2006/relationships/image" Target="../media/image4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76220" y="1088571"/>
            <a:ext cx="10844922" cy="1463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latin typeface="Century Gothic (En-têtes)"/>
                <a:sym typeface="Wingdings" pitchFamily="2" charset="2"/>
              </a:rPr>
              <a:t>Ranking Loss: Maximizing the Success Rate in Deep Learning Side-Channel Analysis</a:t>
            </a:r>
            <a:endParaRPr lang="fr-FR" sz="4800" b="1" dirty="0">
              <a:latin typeface="Century Gothic (En-têtes)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923109" y="3155518"/>
            <a:ext cx="9649093" cy="9079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b="1" u="sng" dirty="0"/>
              <a:t>Gabriel ZAID</a:t>
            </a:r>
            <a:r>
              <a:rPr lang="fr-FR" sz="2400" dirty="0"/>
              <a:t>, </a:t>
            </a:r>
            <a:r>
              <a:rPr lang="fr-FR" sz="2400" b="0" dirty="0"/>
              <a:t>Lilian BOSSUET, François </a:t>
            </a:r>
            <a:r>
              <a:rPr lang="fr-FR" sz="2400" b="0" dirty="0" err="1"/>
              <a:t>Dassance</a:t>
            </a:r>
            <a:r>
              <a:rPr lang="fr-FR" sz="2400" b="0" dirty="0"/>
              <a:t>, Amaury HABRARD, Alexandre VENELLI</a:t>
            </a:r>
          </a:p>
          <a:p>
            <a:pPr marL="0" indent="0" algn="ctr">
              <a:buNone/>
            </a:pPr>
            <a:endParaRPr lang="fr-FR" sz="1600" u="sng" dirty="0"/>
          </a:p>
          <a:p>
            <a:pPr marL="0" indent="0">
              <a:buNone/>
            </a:pPr>
            <a:r>
              <a:rPr lang="fr-FR" sz="1600" i="1" dirty="0" err="1"/>
              <a:t>Univ</a:t>
            </a:r>
            <a:r>
              <a:rPr lang="fr-FR" sz="1600" i="1" dirty="0"/>
              <a:t> Lyon, UJM-Saint-Etienne, CNRS Laboratoire Hubert Curien UMR 5516 F-42023, Saint-Etienne, France</a:t>
            </a:r>
          </a:p>
          <a:p>
            <a:pPr marL="0" indent="0">
              <a:buNone/>
            </a:pPr>
            <a:r>
              <a:rPr lang="fr-FR" sz="1600" i="1" dirty="0"/>
              <a:t>Thales ITSEF, Toulouse, France</a:t>
            </a:r>
          </a:p>
          <a:p>
            <a:pPr marL="0" indent="0" algn="ctr">
              <a:buNone/>
            </a:pPr>
            <a:r>
              <a:rPr lang="fr-FR" sz="1800" b="1" dirty="0"/>
              <a:t>       Journée thématique des GDR </a:t>
            </a:r>
            <a:r>
              <a:rPr lang="fr-FR" sz="1800" b="1" dirty="0" err="1"/>
              <a:t>SoC</a:t>
            </a:r>
            <a:r>
              <a:rPr lang="fr-FR" sz="1800" b="1" dirty="0"/>
              <a:t>² et Sécurité Informatique  – Virtual Event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A96E787-7425-4C69-B057-2FF4B8F45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354" y="5365102"/>
            <a:ext cx="3538485" cy="146812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687" y="5663860"/>
            <a:ext cx="3762102" cy="9794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71" y="5586335"/>
            <a:ext cx="3762104" cy="102941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731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10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Espace réservé du contenu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69031" y="279918"/>
                <a:ext cx="11599507" cy="108235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b="1" u="sng" dirty="0"/>
                  <a:t>Ranking </a:t>
                </a:r>
                <a:r>
                  <a:rPr lang="fr-FR" b="1" u="sng" dirty="0" err="1"/>
                  <a:t>Loss</a:t>
                </a:r>
                <a:endParaRPr lang="fr-FR" b="1" u="sng" dirty="0"/>
              </a:p>
              <a:p>
                <a:pPr marL="0" indent="0">
                  <a:buNone/>
                </a:pPr>
                <a:r>
                  <a:rPr lang="fr-FR" sz="2400" dirty="0" err="1"/>
                  <a:t>We</a:t>
                </a:r>
                <a:r>
                  <a:rPr lang="fr-FR" sz="2400" dirty="0"/>
                  <a:t> </a:t>
                </a:r>
                <a:r>
                  <a:rPr lang="fr-FR" sz="2400" dirty="0" err="1"/>
                  <a:t>want</a:t>
                </a:r>
                <a:r>
                  <a:rPr lang="fr-FR" sz="2400" dirty="0"/>
                  <a:t> to </a:t>
                </a:r>
                <a:r>
                  <a:rPr lang="fr-FR" sz="2400" dirty="0" err="1"/>
                  <a:t>penalize</a:t>
                </a:r>
                <a:r>
                  <a:rPr lang="fr-FR" sz="2400" dirty="0"/>
                  <a:t> the </a:t>
                </a:r>
                <a:r>
                  <a:rPr lang="fr-FR" sz="2400" dirty="0" err="1"/>
                  <a:t>learning</a:t>
                </a:r>
                <a:r>
                  <a:rPr lang="fr-FR" sz="2400" dirty="0"/>
                  <a:t> </a:t>
                </a:r>
                <a:r>
                  <a:rPr lang="fr-FR" sz="2400" dirty="0" err="1"/>
                  <a:t>process</a:t>
                </a:r>
                <a:r>
                  <a:rPr lang="fr-FR" sz="2400" dirty="0"/>
                  <a:t> </a:t>
                </a:r>
                <a:r>
                  <a:rPr lang="fr-FR" sz="2400" dirty="0" err="1"/>
                  <a:t>when</a:t>
                </a:r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p>
                          <m:sSup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     </m:t>
                    </m:r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fr-FR" sz="2400" dirty="0"/>
                  <a:t> </a:t>
                </a:r>
                <a:r>
                  <a:rPr lang="fr-FR" sz="2400" dirty="0" err="1"/>
                  <a:t>is</a:t>
                </a:r>
                <a:r>
                  <a:rPr lang="fr-FR" sz="2400" dirty="0"/>
                  <a:t> not </a:t>
                </a:r>
                <a:r>
                  <a:rPr lang="fr-FR" sz="2400" dirty="0" err="1"/>
                  <a:t>respected</a:t>
                </a:r>
                <a:r>
                  <a:rPr lang="fr-FR" sz="2400" dirty="0"/>
                  <a:t>:</a:t>
                </a:r>
              </a:p>
            </p:txBody>
          </p:sp>
        </mc:Choice>
        <mc:Fallback xmlns="">
          <p:sp>
            <p:nvSpPr>
              <p:cNvPr id="14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69031" y="279918"/>
                <a:ext cx="11599507" cy="1082351"/>
              </a:xfrm>
              <a:blipFill>
                <a:blip r:embed="rId3"/>
                <a:stretch>
                  <a:fillRect l="-1051" t="-96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425" y="894849"/>
            <a:ext cx="227394" cy="257490"/>
          </a:xfrm>
          <a:prstGeom prst="rect">
            <a:avLst/>
          </a:prstGeom>
        </p:spPr>
      </p:pic>
      <p:grpSp>
        <p:nvGrpSpPr>
          <p:cNvPr id="24" name="Groupe 23"/>
          <p:cNvGrpSpPr/>
          <p:nvPr/>
        </p:nvGrpSpPr>
        <p:grpSpPr>
          <a:xfrm>
            <a:off x="269031" y="1644124"/>
            <a:ext cx="11691257" cy="1095527"/>
            <a:chOff x="269031" y="1644124"/>
            <a:chExt cx="11691257" cy="1095527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31" y="1644124"/>
              <a:ext cx="11691257" cy="1095527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31" y="1644124"/>
              <a:ext cx="11691257" cy="1095527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31" y="1644124"/>
              <a:ext cx="11691257" cy="1095527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31" y="1644124"/>
              <a:ext cx="11691257" cy="1095527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31" y="1644124"/>
              <a:ext cx="11691257" cy="1095527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31" y="1644124"/>
              <a:ext cx="11691257" cy="1095527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31" y="1644124"/>
              <a:ext cx="11691257" cy="1095527"/>
            </a:xfrm>
            <a:prstGeom prst="rect">
              <a:avLst/>
            </a:prstGeom>
          </p:spPr>
        </p:pic>
      </p:grpSp>
      <p:sp>
        <p:nvSpPr>
          <p:cNvPr id="25" name="Rectangle 24"/>
          <p:cNvSpPr/>
          <p:nvPr/>
        </p:nvSpPr>
        <p:spPr>
          <a:xfrm>
            <a:off x="2052735" y="2125969"/>
            <a:ext cx="4021494" cy="723817"/>
          </a:xfrm>
          <a:prstGeom prst="rect">
            <a:avLst/>
          </a:prstGeom>
          <a:noFill/>
          <a:ln w="38100">
            <a:solidFill>
              <a:srgbClr val="27F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7F93B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114659" y="2254294"/>
            <a:ext cx="2717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27F93B"/>
                </a:solidFill>
              </a:rPr>
              <a:t>Partial </a:t>
            </a:r>
            <a:r>
              <a:rPr lang="fr-FR" sz="2400" b="1" dirty="0" err="1">
                <a:solidFill>
                  <a:srgbClr val="27F93B"/>
                </a:solidFill>
              </a:rPr>
              <a:t>Ranking</a:t>
            </a:r>
            <a:r>
              <a:rPr lang="fr-FR" sz="2400" b="1" dirty="0">
                <a:solidFill>
                  <a:srgbClr val="27F93B"/>
                </a:solidFill>
              </a:rPr>
              <a:t> </a:t>
            </a:r>
            <a:r>
              <a:rPr lang="fr-FR" sz="2400" b="1" dirty="0" err="1">
                <a:solidFill>
                  <a:srgbClr val="27F93B"/>
                </a:solidFill>
              </a:rPr>
              <a:t>Loss</a:t>
            </a:r>
            <a:endParaRPr lang="fr-FR" sz="2400" b="1" dirty="0">
              <a:solidFill>
                <a:srgbClr val="27F93B"/>
              </a:solidFill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618054" y="4790106"/>
            <a:ext cx="10993209" cy="1138073"/>
            <a:chOff x="618054" y="4894881"/>
            <a:chExt cx="10993209" cy="1138073"/>
          </a:xfrm>
        </p:grpSpPr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054" y="4894885"/>
              <a:ext cx="10993209" cy="1138069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054" y="4894884"/>
              <a:ext cx="10993209" cy="1138069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054" y="4894883"/>
              <a:ext cx="10993209" cy="1138069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054" y="4894882"/>
              <a:ext cx="10993209" cy="1138069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054" y="4894881"/>
              <a:ext cx="10993209" cy="1138069"/>
            </a:xfrm>
            <a:prstGeom prst="rect">
              <a:avLst/>
            </a:prstGeom>
          </p:spPr>
        </p:pic>
      </p:grpSp>
      <p:sp>
        <p:nvSpPr>
          <p:cNvPr id="33" name="Rectangle 32"/>
          <p:cNvSpPr/>
          <p:nvPr/>
        </p:nvSpPr>
        <p:spPr>
          <a:xfrm>
            <a:off x="2943225" y="4705350"/>
            <a:ext cx="9036113" cy="14192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45699" y="4705350"/>
            <a:ext cx="2771775" cy="14192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 12"/>
          <p:cNvGrpSpPr/>
          <p:nvPr/>
        </p:nvGrpSpPr>
        <p:grpSpPr>
          <a:xfrm>
            <a:off x="2995981" y="4863152"/>
            <a:ext cx="7548194" cy="1074548"/>
            <a:chOff x="2778962" y="4909433"/>
            <a:chExt cx="7203238" cy="930907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967" y="4909433"/>
              <a:ext cx="7203233" cy="930907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966" y="4909433"/>
              <a:ext cx="7203233" cy="930907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965" y="4909433"/>
              <a:ext cx="7203233" cy="93090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964" y="4909433"/>
              <a:ext cx="7203233" cy="930907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963" y="4909433"/>
              <a:ext cx="7203233" cy="930907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962" y="4909433"/>
              <a:ext cx="7203233" cy="93090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Espace réservé du contenu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69031" y="3426603"/>
                <a:ext cx="11599507" cy="108235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2400" dirty="0"/>
                  <a:t>Given a </a:t>
                </a:r>
                <a:r>
                  <a:rPr lang="fr-FR" sz="2400" dirty="0" err="1"/>
                  <a:t>profiling</a:t>
                </a:r>
                <a:r>
                  <a:rPr lang="fr-FR" sz="2400" dirty="0"/>
                  <a:t> set     , a classifier        </a:t>
                </a:r>
                <a:r>
                  <a:rPr lang="fr-FR" sz="2400" dirty="0" err="1"/>
                  <a:t>with</a:t>
                </a:r>
                <a:r>
                  <a:rPr lang="fr-FR" sz="2400" dirty="0"/>
                  <a:t> </a:t>
                </a:r>
                <a:r>
                  <a:rPr lang="fr-FR" sz="2400" dirty="0" err="1"/>
                  <a:t>parameter</a:t>
                </a:r>
                <a:r>
                  <a:rPr lang="fr-FR" sz="2400" dirty="0"/>
                  <a:t>     and a </a:t>
                </a:r>
                <a:r>
                  <a:rPr lang="fr-FR" sz="2400" dirty="0" err="1"/>
                  <a:t>number</a:t>
                </a:r>
                <a:r>
                  <a:rPr lang="fr-FR" sz="2400" dirty="0"/>
                  <a:t> of </a:t>
                </a:r>
                <a:r>
                  <a:rPr lang="fr-FR" sz="2400" dirty="0" err="1"/>
                  <a:t>attack</a:t>
                </a:r>
                <a:r>
                  <a:rPr lang="fr-FR" sz="2400" dirty="0"/>
                  <a:t> traces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fr-FR" sz="2400" dirty="0"/>
                  <a:t>, </a:t>
                </a:r>
                <a:r>
                  <a:rPr lang="fr-FR" sz="2400" dirty="0" err="1"/>
                  <a:t>we</a:t>
                </a:r>
                <a:r>
                  <a:rPr lang="fr-FR" sz="2400" dirty="0"/>
                  <a:t> </a:t>
                </a:r>
                <a:r>
                  <a:rPr lang="fr-FR" sz="2400" dirty="0" err="1"/>
                  <a:t>define</a:t>
                </a:r>
                <a:r>
                  <a:rPr lang="fr-FR" sz="2400" dirty="0"/>
                  <a:t> the </a:t>
                </a:r>
                <a:r>
                  <a:rPr lang="fr-FR" sz="2400" b="1" u="sng" dirty="0" err="1"/>
                  <a:t>Ranking</a:t>
                </a:r>
                <a:r>
                  <a:rPr lang="fr-FR" sz="2400" b="1" u="sng" dirty="0"/>
                  <a:t> </a:t>
                </a:r>
                <a:r>
                  <a:rPr lang="fr-FR" sz="2400" b="1" u="sng" dirty="0" err="1"/>
                  <a:t>Loss</a:t>
                </a:r>
                <a:r>
                  <a:rPr lang="fr-FR" sz="2400" dirty="0"/>
                  <a:t> </a:t>
                </a:r>
                <a:r>
                  <a:rPr lang="fr-FR" sz="2400" dirty="0" err="1"/>
                  <a:t>function</a:t>
                </a:r>
                <a:r>
                  <a:rPr lang="fr-FR" sz="2400" dirty="0"/>
                  <a:t> as:  </a:t>
                </a:r>
              </a:p>
            </p:txBody>
          </p:sp>
        </mc:Choice>
        <mc:Fallback xmlns="">
          <p:sp>
            <p:nvSpPr>
              <p:cNvPr id="35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69031" y="3426603"/>
                <a:ext cx="11599507" cy="1082351"/>
              </a:xfrm>
              <a:blipFill>
                <a:blip r:embed="rId8"/>
                <a:stretch>
                  <a:fillRect l="-788" t="-78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Image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25" y="3501390"/>
            <a:ext cx="229373" cy="224920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13" y="3483217"/>
            <a:ext cx="340799" cy="296825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730" y="3483217"/>
            <a:ext cx="173467" cy="27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1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/>
      <p:bldP spid="26" grpId="1"/>
      <p:bldP spid="34" grpId="0" animBg="1"/>
      <p:bldP spid="3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4192" y="1737361"/>
            <a:ext cx="10515600" cy="3355848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Cross-</a:t>
            </a:r>
            <a:r>
              <a:rPr lang="fr-FR" b="1" dirty="0" err="1"/>
              <a:t>Entropy</a:t>
            </a:r>
            <a:r>
              <a:rPr lang="fr-FR" b="1" dirty="0"/>
              <a:t> vs. </a:t>
            </a:r>
            <a:r>
              <a:rPr lang="fr-FR" b="1" dirty="0" err="1"/>
              <a:t>Ranking</a:t>
            </a:r>
            <a:r>
              <a:rPr lang="fr-FR" b="1" dirty="0"/>
              <a:t> </a:t>
            </a:r>
            <a:r>
              <a:rPr lang="fr-FR" b="1" dirty="0" err="1"/>
              <a:t>Loss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145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490939" y="3910330"/>
            <a:ext cx="11155680" cy="1861376"/>
            <a:chOff x="490939" y="3910330"/>
            <a:chExt cx="11155680" cy="1861376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939" y="3910330"/>
              <a:ext cx="11155680" cy="1861376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939" y="3910330"/>
              <a:ext cx="11155680" cy="1861376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939" y="3910330"/>
              <a:ext cx="11155680" cy="1861376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939" y="3910330"/>
              <a:ext cx="11155680" cy="1861376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939" y="3910330"/>
              <a:ext cx="11155680" cy="1861376"/>
            </a:xfrm>
            <a:prstGeom prst="rect">
              <a:avLst/>
            </a:prstGeom>
          </p:spPr>
        </p:pic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12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69031" y="279919"/>
                <a:ext cx="11599507" cy="134885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b="1" u="sng" dirty="0"/>
                  <a:t>Estimation of the Optimal </a:t>
                </a:r>
                <a:r>
                  <a:rPr lang="fr-FR" b="1" u="sng" dirty="0" err="1"/>
                  <a:t>Distinguisher</a:t>
                </a:r>
                <a:endParaRPr lang="fr-FR" b="1" u="sng" dirty="0"/>
              </a:p>
              <a:p>
                <a:pPr marL="0" indent="0">
                  <a:buNone/>
                </a:pPr>
                <a:r>
                  <a:rPr lang="fr-FR" sz="2400" dirty="0" err="1"/>
                  <a:t>Given</a:t>
                </a:r>
                <a:r>
                  <a:rPr lang="fr-FR" sz="2400" dirty="0"/>
                  <a:t> a </a:t>
                </a:r>
                <a:r>
                  <a:rPr lang="fr-FR" sz="2400" dirty="0" err="1"/>
                  <a:t>conditional</a:t>
                </a:r>
                <a:r>
                  <a:rPr lang="fr-FR" sz="2400" dirty="0"/>
                  <a:t> </a:t>
                </a:r>
                <a:r>
                  <a:rPr lang="fr-FR" sz="2400" dirty="0" err="1"/>
                  <a:t>probability</a:t>
                </a:r>
                <a:r>
                  <a:rPr lang="fr-FR" sz="2400" dirty="0"/>
                  <a:t> distribution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⁡[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fr-FR" sz="2400" dirty="0"/>
                  <a:t>, </a:t>
                </a:r>
                <a:r>
                  <a:rPr lang="fr-FR" sz="2400" dirty="0" err="1"/>
                  <a:t>maximizing</a:t>
                </a:r>
                <a:r>
                  <a:rPr lang="fr-FR" sz="2400" dirty="0"/>
                  <a:t> the </a:t>
                </a:r>
                <a:r>
                  <a:rPr lang="fr-FR" sz="2400" dirty="0" err="1"/>
                  <a:t>success</a:t>
                </a:r>
                <a:r>
                  <a:rPr lang="fr-FR" sz="2400" dirty="0"/>
                  <a:t> rate </a:t>
                </a:r>
                <a:r>
                  <a:rPr lang="fr-FR" sz="2400" dirty="0" err="1"/>
                  <a:t>is</a:t>
                </a:r>
                <a:r>
                  <a:rPr lang="fr-FR" sz="2400" dirty="0"/>
                  <a:t> </a:t>
                </a:r>
                <a:r>
                  <a:rPr lang="fr-FR" sz="2400" dirty="0" err="1"/>
                  <a:t>equivalent</a:t>
                </a:r>
                <a:r>
                  <a:rPr lang="fr-FR" sz="2400" dirty="0"/>
                  <a:t> to </a:t>
                </a:r>
                <a:r>
                  <a:rPr lang="fr-FR" sz="2400" dirty="0" err="1"/>
                  <a:t>finding</a:t>
                </a:r>
                <a:r>
                  <a:rPr lang="fr-FR" sz="2400" dirty="0"/>
                  <a:t> an estimation of the Optimal </a:t>
                </a:r>
                <a:r>
                  <a:rPr lang="fr-FR" sz="2400" dirty="0" err="1"/>
                  <a:t>Distinguisher</a:t>
                </a:r>
                <a:r>
                  <a:rPr lang="fr-FR" sz="2400" dirty="0"/>
                  <a:t>:</a:t>
                </a:r>
              </a:p>
            </p:txBody>
          </p:sp>
        </mc:Choice>
        <mc:Fallback xmlns="">
          <p:sp>
            <p:nvSpPr>
              <p:cNvPr id="6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69031" y="279919"/>
                <a:ext cx="11599507" cy="1348856"/>
              </a:xfrm>
              <a:blipFill>
                <a:blip r:embed="rId4"/>
                <a:stretch>
                  <a:fillRect l="-1051" t="-7692" b="-407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e 20"/>
          <p:cNvGrpSpPr/>
          <p:nvPr/>
        </p:nvGrpSpPr>
        <p:grpSpPr>
          <a:xfrm>
            <a:off x="1006183" y="1914525"/>
            <a:ext cx="10125201" cy="694141"/>
            <a:chOff x="781043" y="3057525"/>
            <a:chExt cx="10125201" cy="694141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049" y="3057525"/>
              <a:ext cx="10125195" cy="694141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048" y="3057525"/>
              <a:ext cx="10125195" cy="694141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047" y="3057525"/>
              <a:ext cx="10125195" cy="694141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046" y="3057525"/>
              <a:ext cx="10125195" cy="694141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045" y="3057525"/>
              <a:ext cx="10125195" cy="694141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044" y="3057525"/>
              <a:ext cx="10125195" cy="694141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043" y="3057525"/>
              <a:ext cx="10125195" cy="694141"/>
            </a:xfrm>
            <a:prstGeom prst="rect">
              <a:avLst/>
            </a:prstGeom>
          </p:spPr>
        </p:pic>
      </p:grpSp>
      <p:sp>
        <p:nvSpPr>
          <p:cNvPr id="13" name="Rectangle à coins arrondis 12"/>
          <p:cNvSpPr/>
          <p:nvPr/>
        </p:nvSpPr>
        <p:spPr>
          <a:xfrm>
            <a:off x="7939431" y="1785345"/>
            <a:ext cx="3125272" cy="952500"/>
          </a:xfrm>
          <a:prstGeom prst="roundRect">
            <a:avLst/>
          </a:prstGeom>
          <a:noFill/>
          <a:ln w="76200">
            <a:solidFill>
              <a:srgbClr val="362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8409051" y="1360488"/>
            <a:ext cx="2944749" cy="9515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 dirty="0" err="1">
                <a:solidFill>
                  <a:srgbClr val="3621FF"/>
                </a:solidFill>
              </a:rPr>
              <a:t>Ranking</a:t>
            </a:r>
            <a:r>
              <a:rPr lang="fr-FR" b="1" dirty="0">
                <a:solidFill>
                  <a:srgbClr val="3621FF"/>
                </a:solidFill>
              </a:rPr>
              <a:t> </a:t>
            </a:r>
            <a:r>
              <a:rPr lang="fr-FR" b="1" dirty="0" err="1">
                <a:solidFill>
                  <a:srgbClr val="3621FF"/>
                </a:solidFill>
              </a:rPr>
              <a:t>Loss</a:t>
            </a:r>
            <a:endParaRPr lang="fr-FR" b="1" dirty="0">
              <a:solidFill>
                <a:srgbClr val="3621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	</a:t>
            </a:r>
          </a:p>
        </p:txBody>
      </p:sp>
      <p:sp>
        <p:nvSpPr>
          <p:cNvPr id="23" name="Espace réservé du contenu 3"/>
          <p:cNvSpPr>
            <a:spLocks noGrp="1"/>
          </p:cNvSpPr>
          <p:nvPr>
            <p:ph sz="half" idx="1"/>
          </p:nvPr>
        </p:nvSpPr>
        <p:spPr>
          <a:xfrm>
            <a:off x="269027" y="3318134"/>
            <a:ext cx="9382974" cy="644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u="sng" dirty="0" err="1"/>
              <a:t>Mutual</a:t>
            </a:r>
            <a:r>
              <a:rPr lang="fr-FR" b="1" u="sng" dirty="0"/>
              <a:t> Information Estimation</a:t>
            </a:r>
          </a:p>
        </p:txBody>
      </p:sp>
      <p:sp>
        <p:nvSpPr>
          <p:cNvPr id="27" name="Rectangle à coins arrondis 26"/>
          <p:cNvSpPr/>
          <p:nvPr/>
        </p:nvSpPr>
        <p:spPr>
          <a:xfrm>
            <a:off x="7067550" y="3937721"/>
            <a:ext cx="2914650" cy="952500"/>
          </a:xfrm>
          <a:prstGeom prst="roundRect">
            <a:avLst/>
          </a:prstGeom>
          <a:noFill/>
          <a:ln w="76200">
            <a:solidFill>
              <a:srgbClr val="362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9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2" grpId="0"/>
      <p:bldP spid="22" grpId="1"/>
      <p:bldP spid="23" grpId="0" build="p"/>
      <p:bldP spid="27" grpId="0" animBg="1"/>
      <p:bldP spid="2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36912"/>
              </p:ext>
            </p:extLst>
          </p:nvPr>
        </p:nvGraphicFramePr>
        <p:xfrm>
          <a:off x="581022" y="1579786"/>
          <a:ext cx="11363328" cy="4366261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2840832">
                  <a:extLst>
                    <a:ext uri="{9D8B030D-6E8A-4147-A177-3AD203B41FA5}">
                      <a16:colId xmlns:a16="http://schemas.microsoft.com/office/drawing/2014/main" val="2737768960"/>
                    </a:ext>
                  </a:extLst>
                </a:gridCol>
                <a:gridCol w="2840832">
                  <a:extLst>
                    <a:ext uri="{9D8B030D-6E8A-4147-A177-3AD203B41FA5}">
                      <a16:colId xmlns:a16="http://schemas.microsoft.com/office/drawing/2014/main" val="3273981196"/>
                    </a:ext>
                  </a:extLst>
                </a:gridCol>
                <a:gridCol w="2840832">
                  <a:extLst>
                    <a:ext uri="{9D8B030D-6E8A-4147-A177-3AD203B41FA5}">
                      <a16:colId xmlns:a16="http://schemas.microsoft.com/office/drawing/2014/main" val="554545008"/>
                    </a:ext>
                  </a:extLst>
                </a:gridCol>
                <a:gridCol w="2840832">
                  <a:extLst>
                    <a:ext uri="{9D8B030D-6E8A-4147-A177-3AD203B41FA5}">
                      <a16:colId xmlns:a16="http://schemas.microsoft.com/office/drawing/2014/main" val="4096738544"/>
                    </a:ext>
                  </a:extLst>
                </a:gridCol>
              </a:tblGrid>
              <a:tr h="800101"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214445"/>
                  </a:ext>
                </a:extLst>
              </a:tr>
              <a:tr h="788632">
                <a:tc>
                  <a:txBody>
                    <a:bodyPr/>
                    <a:lstStyle/>
                    <a:p>
                      <a:pPr algn="ctr"/>
                      <a:endParaRPr lang="en-US" b="1" noProof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noProof="0" dirty="0">
                          <a:solidFill>
                            <a:srgbClr val="27F93B"/>
                          </a:solidFill>
                        </a:rPr>
                        <a:t>Ranking</a:t>
                      </a:r>
                      <a:r>
                        <a:rPr lang="en-US" sz="2400" b="1" baseline="0" noProof="0" dirty="0">
                          <a:solidFill>
                            <a:srgbClr val="27F93B"/>
                          </a:solidFill>
                        </a:rPr>
                        <a:t> </a:t>
                      </a:r>
                      <a:r>
                        <a:rPr lang="en-US" sz="2400" b="1" noProof="0" dirty="0">
                          <a:solidFill>
                            <a:srgbClr val="27F93B"/>
                          </a:solidFill>
                        </a:rPr>
                        <a:t>Loss</a:t>
                      </a:r>
                    </a:p>
                    <a:p>
                      <a:pPr algn="ctr"/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  <a:p>
                      <a:pPr algn="ctr"/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0" i="1" noProof="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50429"/>
                  </a:ext>
                </a:extLst>
              </a:tr>
              <a:tr h="7886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noProof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noProof="0" dirty="0">
                          <a:solidFill>
                            <a:srgbClr val="FF0000"/>
                          </a:solidFill>
                        </a:rPr>
                        <a:t>Cross-Entropy Loss</a:t>
                      </a:r>
                    </a:p>
                    <a:p>
                      <a:pPr algn="ctr"/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0" i="1" noProof="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615976"/>
                  </a:ext>
                </a:extLst>
              </a:tr>
              <a:tr h="788632">
                <a:tc>
                  <a:txBody>
                    <a:bodyPr/>
                    <a:lstStyle/>
                    <a:p>
                      <a:pPr algn="ctr"/>
                      <a:endParaRPr lang="en-US" b="1" noProof="0" dirty="0"/>
                    </a:p>
                    <a:p>
                      <a:pPr algn="ctr"/>
                      <a:endParaRPr lang="en-US" b="1" noProof="0" dirty="0"/>
                    </a:p>
                    <a:p>
                      <a:pPr algn="ctr"/>
                      <a:r>
                        <a:rPr lang="en-US" sz="2400" b="1" noProof="0" dirty="0"/>
                        <a:t>Optimal Solution</a:t>
                      </a:r>
                    </a:p>
                    <a:p>
                      <a:pPr algn="ctr"/>
                      <a:endParaRPr lang="en-US" b="1" noProof="0" dirty="0"/>
                    </a:p>
                    <a:p>
                      <a:pPr algn="ctr"/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1" noProof="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86478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13</a:t>
            </a:fld>
            <a:endParaRPr lang="fr-FR"/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1"/>
          </p:nvPr>
        </p:nvSpPr>
        <p:spPr>
          <a:xfrm>
            <a:off x="269031" y="279919"/>
            <a:ext cx="11599507" cy="661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u="sng" dirty="0" err="1"/>
              <a:t>Error</a:t>
            </a:r>
            <a:r>
              <a:rPr lang="fr-FR" b="1" u="sng" dirty="0"/>
              <a:t> </a:t>
            </a:r>
            <a:r>
              <a:rPr lang="fr-FR" b="1" u="sng" dirty="0" err="1"/>
              <a:t>Analysis</a:t>
            </a:r>
            <a:endParaRPr lang="fr-FR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9381023" y="3639749"/>
                <a:ext cx="224686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fr-F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    , </m:t>
                      </m:r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1023" y="3639749"/>
                <a:ext cx="2246863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9396658" y="4874145"/>
                <a:ext cx="239438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𝑀𝐼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(    , 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6658" y="4874145"/>
                <a:ext cx="2394383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space réservé du numéro de diapositive 2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231805-0E78-476E-9243-23C8DDD90E97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5" y="1720850"/>
            <a:ext cx="615479" cy="54435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920" y="4981077"/>
            <a:ext cx="260661" cy="2556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268" y="3738114"/>
            <a:ext cx="260662" cy="2556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614881" y="1742128"/>
            <a:ext cx="25533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Optimization Error</a:t>
            </a:r>
          </a:p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4310958" y="3369013"/>
                <a:ext cx="1072666" cy="10311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fr-FR" sz="2400" i="1" dirty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fr-FR" sz="2400" i="1" dirty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958" y="3369013"/>
                <a:ext cx="1072666" cy="10311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/>
          <p:cNvSpPr txBox="1"/>
          <p:nvPr/>
        </p:nvSpPr>
        <p:spPr>
          <a:xfrm>
            <a:off x="3345194" y="4639646"/>
            <a:ext cx="30041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optimization algorithm (</a:t>
            </a:r>
            <a:r>
              <a:rPr lang="en-US" i="1" dirty="0" err="1"/>
              <a:t>eg</a:t>
            </a:r>
            <a:r>
              <a:rPr lang="en-US" dirty="0"/>
              <a:t>. </a:t>
            </a:r>
            <a:r>
              <a:rPr lang="en-US" i="1" dirty="0"/>
              <a:t>Stochastic Gradient Descent</a:t>
            </a:r>
            <a:r>
              <a:rPr lang="en-US" dirty="0"/>
              <a:t>) converges towards the optimal solution</a:t>
            </a:r>
          </a:p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505253" y="1733457"/>
            <a:ext cx="22584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Estimation Error</a:t>
            </a:r>
          </a:p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7041263" y="3364807"/>
                <a:ext cx="1273747" cy="1044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dirty="0"/>
              </a:p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</a:rPr>
                        <m:t>&lt;∞</m:t>
                      </m:r>
                    </m:oMath>
                  </m:oMathPara>
                </a14:m>
                <a:endParaRPr lang="en-US" sz="2400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263" y="3364807"/>
                <a:ext cx="1273747" cy="10441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6926594" y="4936123"/>
                <a:ext cx="1560238" cy="767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US" sz="2400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594" y="4936123"/>
                <a:ext cx="1560238" cy="7671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ZoneTexte 17"/>
          <p:cNvSpPr txBox="1"/>
          <p:nvPr/>
        </p:nvSpPr>
        <p:spPr>
          <a:xfrm>
            <a:off x="9100847" y="1731969"/>
            <a:ext cx="28017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Approximation Error</a:t>
            </a:r>
          </a:p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7041097" y="2369141"/>
                <a:ext cx="1273747" cy="1044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dirty="0"/>
              </a:p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</a:rPr>
                        <m:t>&lt;∞</m:t>
                      </m:r>
                    </m:oMath>
                  </m:oMathPara>
                </a14:m>
                <a:endParaRPr lang="en-US" sz="2400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097" y="2369141"/>
                <a:ext cx="1273747" cy="10441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4336691" y="2342105"/>
                <a:ext cx="1072666" cy="10311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fr-FR" sz="2400" i="1" dirty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fr-FR" sz="2400" i="1" dirty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691" y="2342105"/>
                <a:ext cx="1072666" cy="103111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9473221" y="2652492"/>
                <a:ext cx="218029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27F93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srgbClr val="27F93B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27F93B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fr-FR" sz="2400" i="1">
                          <a:solidFill>
                            <a:srgbClr val="27F93B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fr-FR" sz="2400" i="1">
                          <a:solidFill>
                            <a:srgbClr val="27F93B"/>
                          </a:solidFill>
                          <a:latin typeface="Cambria Math" panose="02040503050406030204" pitchFamily="18" charset="0"/>
                        </a:rPr>
                        <m:t>𝑀𝐼</m:t>
                      </m:r>
                      <m:r>
                        <a:rPr lang="fr-FR" sz="2400" i="1">
                          <a:solidFill>
                            <a:srgbClr val="27F93B"/>
                          </a:solidFill>
                          <a:latin typeface="Cambria Math" panose="02040503050406030204" pitchFamily="18" charset="0"/>
                        </a:rPr>
                        <m:t>(    , </m:t>
                      </m:r>
                      <m:r>
                        <a:rPr lang="fr-FR" sz="2400" i="1">
                          <a:solidFill>
                            <a:srgbClr val="27F93B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fr-FR" sz="2400" i="1">
                          <a:solidFill>
                            <a:srgbClr val="27F93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27F93B"/>
                  </a:solidFill>
                </a:endParaRP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221" y="2652492"/>
                <a:ext cx="2180299" cy="738664"/>
              </a:xfrm>
              <a:prstGeom prst="rect">
                <a:avLst/>
              </a:prstGeom>
              <a:blipFill>
                <a:blip r:embed="rId13"/>
                <a:stretch>
                  <a:fillRect r="-11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Imag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773" y="2773476"/>
            <a:ext cx="260662" cy="2556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698334" y="6125517"/>
            <a:ext cx="6577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ym typeface="Wingdings" panose="05000000000000000000" pitchFamily="2" charset="2"/>
              </a:rPr>
              <a:t>The </a:t>
            </a:r>
            <a:r>
              <a:rPr lang="fr-FR" sz="2400" dirty="0" err="1">
                <a:sym typeface="Wingdings" panose="05000000000000000000" pitchFamily="2" charset="2"/>
              </a:rPr>
              <a:t>Ranking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2400" dirty="0" err="1">
                <a:sym typeface="Wingdings" panose="05000000000000000000" pitchFamily="2" charset="2"/>
              </a:rPr>
              <a:t>Loss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2400" dirty="0" err="1">
                <a:sym typeface="Wingdings" panose="05000000000000000000" pitchFamily="2" charset="2"/>
              </a:rPr>
              <a:t>prevents</a:t>
            </a:r>
            <a:r>
              <a:rPr lang="fr-FR" sz="2400" dirty="0">
                <a:sym typeface="Wingdings" panose="05000000000000000000" pitchFamily="2" charset="2"/>
              </a:rPr>
              <a:t> the Approximation </a:t>
            </a:r>
            <a:r>
              <a:rPr lang="fr-FR" sz="2400" dirty="0" err="1">
                <a:sym typeface="Wingdings" panose="05000000000000000000" pitchFamily="2" charset="2"/>
              </a:rPr>
              <a:t>Error</a:t>
            </a:r>
            <a:endParaRPr lang="fr-FR" sz="2400" dirty="0"/>
          </a:p>
        </p:txBody>
      </p:sp>
      <p:grpSp>
        <p:nvGrpSpPr>
          <p:cNvPr id="25" name="Groupe 24"/>
          <p:cNvGrpSpPr/>
          <p:nvPr/>
        </p:nvGrpSpPr>
        <p:grpSpPr>
          <a:xfrm>
            <a:off x="3260218" y="6138859"/>
            <a:ext cx="365758" cy="365760"/>
            <a:chOff x="545593" y="5669278"/>
            <a:chExt cx="365758" cy="365760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93" y="5669280"/>
              <a:ext cx="365758" cy="365758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93" y="5669280"/>
              <a:ext cx="365758" cy="365758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93" y="5669280"/>
              <a:ext cx="365758" cy="365758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93" y="5669278"/>
              <a:ext cx="365758" cy="3657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810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4" grpId="0"/>
      <p:bldP spid="2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4192" y="1737361"/>
            <a:ext cx="10515600" cy="3355848"/>
          </a:xfrm>
        </p:spPr>
        <p:txBody>
          <a:bodyPr>
            <a:normAutofit/>
          </a:bodyPr>
          <a:lstStyle/>
          <a:p>
            <a:pPr algn="ctr"/>
            <a:r>
              <a:rPr lang="fr-FR" b="1" dirty="0" err="1"/>
              <a:t>Experimental</a:t>
            </a:r>
            <a:r>
              <a:rPr lang="fr-FR" b="1" dirty="0"/>
              <a:t> </a:t>
            </a:r>
            <a:r>
              <a:rPr lang="fr-FR" b="1" dirty="0" err="1"/>
              <a:t>Results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414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700" y="3976012"/>
            <a:ext cx="6141876" cy="2455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6969" y="886968"/>
                <a:ext cx="5542583" cy="2651760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Char char="-"/>
                </a:pPr>
                <a:r>
                  <a:rPr lang="fr-FR" b="1" dirty="0"/>
                  <a:t>ChipWhisperer (AES-128)</a:t>
                </a:r>
              </a:p>
              <a:p>
                <a:pPr lvl="1">
                  <a:buFontTx/>
                  <a:buChar char="-"/>
                </a:pPr>
                <a:r>
                  <a:rPr lang="fr-FR" dirty="0"/>
                  <a:t>8-bit AVR </a:t>
                </a:r>
                <a:r>
                  <a:rPr lang="fr-FR" dirty="0" err="1"/>
                  <a:t>microcontroller</a:t>
                </a:r>
                <a:endParaRPr lang="fr-FR" dirty="0"/>
              </a:p>
              <a:p>
                <a:pPr lvl="1">
                  <a:buFontTx/>
                  <a:buChar char="-"/>
                </a:pPr>
                <a:r>
                  <a:rPr lang="fr-FR" dirty="0"/>
                  <a:t>Sensitive variable: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𝑆𝑏𝑜𝑥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⊕ </m:t>
                          </m:r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dirty="0"/>
              </a:p>
              <a:p>
                <a:pPr lvl="1">
                  <a:buFontTx/>
                  <a:buChar char="-"/>
                </a:pPr>
                <a:r>
                  <a:rPr lang="fr-FR" dirty="0" err="1"/>
                  <a:t>Unprotected</a:t>
                </a:r>
                <a:r>
                  <a:rPr lang="fr-FR" dirty="0"/>
                  <a:t> implementation</a:t>
                </a:r>
              </a:p>
              <a:p>
                <a:pPr marL="457200" lvl="1" indent="0">
                  <a:buNone/>
                </a:pPr>
                <a:endParaRPr lang="fr-FR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969" y="886968"/>
                <a:ext cx="5542583" cy="2651760"/>
              </a:xfrm>
              <a:blipFill>
                <a:blip r:embed="rId4"/>
                <a:stretch>
                  <a:fillRect l="-2310" t="-41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ce réservé du contenu 2"/>
              <p:cNvSpPr txBox="1">
                <a:spLocks/>
              </p:cNvSpPr>
              <p:nvPr/>
            </p:nvSpPr>
            <p:spPr>
              <a:xfrm>
                <a:off x="87073" y="3877056"/>
                <a:ext cx="5542583" cy="26517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Char char="-"/>
                </a:pPr>
                <a:r>
                  <a:rPr lang="fr-FR" b="1" dirty="0"/>
                  <a:t>ASCAD-v1 (AES-128) [BPS+20]</a:t>
                </a:r>
              </a:p>
              <a:p>
                <a:pPr lvl="1">
                  <a:buFontTx/>
                  <a:buChar char="-"/>
                </a:pPr>
                <a:r>
                  <a:rPr lang="fr-FR" dirty="0"/>
                  <a:t>8-bit AVR </a:t>
                </a:r>
                <a:r>
                  <a:rPr lang="fr-FR" dirty="0" err="1"/>
                  <a:t>microcontroller</a:t>
                </a:r>
                <a:endParaRPr lang="fr-FR" dirty="0"/>
              </a:p>
              <a:p>
                <a:pPr lvl="1">
                  <a:buFontTx/>
                  <a:buChar char="-"/>
                </a:pPr>
                <a:r>
                  <a:rPr lang="fr-FR" dirty="0"/>
                  <a:t>Sensitive variable: </a:t>
                </a:r>
              </a:p>
              <a:p>
                <a:pPr marL="457200" lvl="1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fr-F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i="1" smtClean="0">
                          <a:latin typeface="Cambria Math" panose="02040503050406030204" pitchFamily="18" charset="0"/>
                        </a:rPr>
                        <m:t>𝑆𝑏𝑜𝑥</m:t>
                      </m:r>
                      <m:r>
                        <a:rPr lang="fr-FR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fr-FR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 </m:t>
                      </m:r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fr-FR" dirty="0"/>
              </a:p>
              <a:p>
                <a:pPr marL="457200" lvl="1" indent="0">
                  <a:buFont typeface="Arial" panose="020B0604020202020204" pitchFamily="34" charset="0"/>
                  <a:buNone/>
                </a:pPr>
                <a:r>
                  <a:rPr lang="fr-FR" dirty="0"/>
                  <a:t>- </a:t>
                </a:r>
                <a:r>
                  <a:rPr lang="fr-FR" dirty="0" err="1"/>
                  <a:t>Countermeasure</a:t>
                </a:r>
                <a:r>
                  <a:rPr lang="fr-FR" dirty="0"/>
                  <a:t>: </a:t>
                </a:r>
                <a:r>
                  <a:rPr lang="fr-FR" dirty="0" err="1"/>
                  <a:t>Random</a:t>
                </a:r>
                <a:r>
                  <a:rPr lang="fr-FR" dirty="0"/>
                  <a:t> </a:t>
                </a:r>
                <a:r>
                  <a:rPr lang="fr-FR" dirty="0" err="1"/>
                  <a:t>delay</a:t>
                </a:r>
                <a:r>
                  <a:rPr lang="fr-FR" dirty="0"/>
                  <a:t> + 1</a:t>
                </a:r>
                <a:r>
                  <a:rPr lang="fr-FR" baseline="30000" dirty="0"/>
                  <a:t>st</a:t>
                </a:r>
                <a:r>
                  <a:rPr lang="fr-FR" dirty="0"/>
                  <a:t> </a:t>
                </a:r>
                <a:r>
                  <a:rPr lang="fr-FR" dirty="0" err="1"/>
                  <a:t>order</a:t>
                </a:r>
                <a:r>
                  <a:rPr lang="fr-FR" dirty="0"/>
                  <a:t> </a:t>
                </a:r>
                <a:r>
                  <a:rPr lang="fr-FR" dirty="0" err="1"/>
                  <a:t>masking</a:t>
                </a:r>
                <a:endParaRPr lang="fr-FR" dirty="0"/>
              </a:p>
            </p:txBody>
          </p:sp>
        </mc:Choice>
        <mc:Fallback xmlns="">
          <p:sp>
            <p:nvSpPr>
              <p:cNvPr id="8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3" y="3877056"/>
                <a:ext cx="5542583" cy="2651760"/>
              </a:xfrm>
              <a:prstGeom prst="rect">
                <a:avLst/>
              </a:prstGeom>
              <a:blipFill>
                <a:blip r:embed="rId6"/>
                <a:stretch>
                  <a:fillRect l="-2308" t="-41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030224" y="-233014"/>
            <a:ext cx="10515600" cy="1325563"/>
          </a:xfrm>
        </p:spPr>
        <p:txBody>
          <a:bodyPr/>
          <a:lstStyle/>
          <a:p>
            <a:pPr algn="ctr"/>
            <a:r>
              <a:rPr lang="fr-FR" b="1" dirty="0" err="1"/>
              <a:t>Datasets</a:t>
            </a:r>
            <a:endParaRPr lang="fr-FR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15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525" y="1153944"/>
            <a:ext cx="5869051" cy="253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31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426718" y="309938"/>
            <a:ext cx="11512734" cy="385964"/>
            <a:chOff x="348341" y="1372384"/>
            <a:chExt cx="11512734" cy="385964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341" y="1372384"/>
              <a:ext cx="11512734" cy="385964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341" y="1372384"/>
              <a:ext cx="11512734" cy="385964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341" y="1372384"/>
              <a:ext cx="11512734" cy="385964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341" y="1372384"/>
              <a:ext cx="11512734" cy="385964"/>
            </a:xfrm>
            <a:prstGeom prst="rect">
              <a:avLst/>
            </a:prstGeom>
          </p:spPr>
        </p:pic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139" y="2031236"/>
            <a:ext cx="8778240" cy="4574499"/>
          </a:xfrm>
          <a:prstGeom prst="rect">
            <a:avLst/>
          </a:prstGeom>
        </p:spPr>
      </p:pic>
      <p:cxnSp>
        <p:nvCxnSpPr>
          <p:cNvPr id="14" name="Connecteur droit 13"/>
          <p:cNvCxnSpPr/>
          <p:nvPr/>
        </p:nvCxnSpPr>
        <p:spPr>
          <a:xfrm>
            <a:off x="5119920" y="2047628"/>
            <a:ext cx="0" cy="41596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Espace réservé du contenu 2"/>
              <p:cNvSpPr txBox="1">
                <a:spLocks/>
              </p:cNvSpPr>
              <p:nvPr/>
            </p:nvSpPr>
            <p:spPr>
              <a:xfrm>
                <a:off x="1280148" y="1153794"/>
                <a:ext cx="10154207" cy="4789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i="1" dirty="0"/>
                  <a:t>We </a:t>
                </a:r>
                <a:r>
                  <a:rPr lang="fr-FR" i="1" dirty="0" err="1"/>
                  <a:t>compute</a:t>
                </a:r>
                <a:r>
                  <a:rPr lang="fr-FR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𝑁𝑡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𝐺𝐸</m:t>
                        </m:r>
                      </m:sub>
                    </m:sSub>
                  </m:oMath>
                </a14:m>
                <a:r>
                  <a:rPr lang="fr-FR" i="1" dirty="0"/>
                  <a:t> over 100 tests and </a:t>
                </a:r>
                <a:r>
                  <a:rPr lang="fr-FR" i="1" dirty="0" err="1"/>
                  <a:t>denote</a:t>
                </a:r>
                <a:r>
                  <a:rPr lang="fr-FR" i="1" dirty="0"/>
                  <a:t> the final </a:t>
                </a:r>
                <a:r>
                  <a:rPr lang="fr-FR" i="1" dirty="0" err="1"/>
                  <a:t>result</a:t>
                </a:r>
                <a:r>
                  <a:rPr lang="fr-FR" i="1" dirty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𝑁𝑡</m:t>
                            </m:r>
                          </m:e>
                        </m:acc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𝐺𝐸</m:t>
                        </m:r>
                      </m:sub>
                    </m:sSub>
                  </m:oMath>
                </a14:m>
                <a:r>
                  <a:rPr lang="fr-FR" i="1" dirty="0"/>
                  <a:t> </a:t>
                </a:r>
              </a:p>
            </p:txBody>
          </p:sp>
        </mc:Choice>
        <mc:Fallback xmlns="">
          <p:sp>
            <p:nvSpPr>
              <p:cNvPr id="15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148" y="1153794"/>
                <a:ext cx="10154207" cy="478971"/>
              </a:xfrm>
              <a:prstGeom prst="rect">
                <a:avLst/>
              </a:prstGeom>
              <a:blipFill>
                <a:blip r:embed="rId4"/>
                <a:stretch>
                  <a:fillRect l="-1261" t="-20253" b="-354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4894217" y="6222017"/>
                <a:ext cx="3135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fr-F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𝑵𝒕</m:t>
                              </m:r>
                            </m:e>
                          </m:acc>
                        </m:e>
                        <m:sub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𝑮𝑬</m:t>
                          </m:r>
                        </m:sub>
                      </m:sSub>
                    </m:oMath>
                  </m:oMathPara>
                </a14:m>
                <a:endParaRPr lang="fr-F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217" y="6222017"/>
                <a:ext cx="313509" cy="400110"/>
              </a:xfrm>
              <a:prstGeom prst="rect">
                <a:avLst/>
              </a:prstGeom>
              <a:blipFill>
                <a:blip r:embed="rId5"/>
                <a:stretch>
                  <a:fillRect r="-129412" b="-15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 18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139" y="2038331"/>
            <a:ext cx="8776800" cy="457560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71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4192" y="1737361"/>
            <a:ext cx="10515600" cy="3355848"/>
          </a:xfrm>
        </p:spPr>
        <p:txBody>
          <a:bodyPr>
            <a:normAutofit/>
          </a:bodyPr>
          <a:lstStyle/>
          <a:p>
            <a:pPr algn="ctr"/>
            <a:r>
              <a:rPr lang="fr-FR" b="1" dirty="0" err="1"/>
              <a:t>Chipwhisperer</a:t>
            </a:r>
            <a:r>
              <a:rPr lang="fr-FR" b="1" dirty="0"/>
              <a:t>: A Partial Exploitation of the </a:t>
            </a:r>
            <a:r>
              <a:rPr lang="fr-FR" b="1" dirty="0" err="1"/>
              <a:t>Leakages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923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1"/>
          <p:cNvSpPr txBox="1">
            <a:spLocks/>
          </p:cNvSpPr>
          <p:nvPr/>
        </p:nvSpPr>
        <p:spPr>
          <a:xfrm>
            <a:off x="9181194" y="1024233"/>
            <a:ext cx="2612700" cy="439150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 err="1">
                <a:solidFill>
                  <a:schemeClr val="tx1"/>
                </a:solidFill>
              </a:rPr>
              <a:t>Ranking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Loss</a:t>
            </a:r>
            <a:endParaRPr lang="fr-FR" sz="2000" b="1" dirty="0">
              <a:solidFill>
                <a:schemeClr val="tx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91" y="3339737"/>
            <a:ext cx="6769956" cy="31046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264" y="3334924"/>
            <a:ext cx="6790943" cy="311423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13" y="3337653"/>
            <a:ext cx="6779044" cy="3108773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09" y="290208"/>
            <a:ext cx="1082412" cy="1442920"/>
          </a:xfrm>
          <a:prstGeom prst="rect">
            <a:avLst/>
          </a:prstGeom>
        </p:spPr>
      </p:pic>
      <p:grpSp>
        <p:nvGrpSpPr>
          <p:cNvPr id="45" name="Groupe 44"/>
          <p:cNvGrpSpPr/>
          <p:nvPr/>
        </p:nvGrpSpPr>
        <p:grpSpPr>
          <a:xfrm>
            <a:off x="692794" y="1719907"/>
            <a:ext cx="2560529" cy="1182426"/>
            <a:chOff x="2908973" y="1017863"/>
            <a:chExt cx="3410732" cy="1344383"/>
          </a:xfrm>
        </p:grpSpPr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47" name="Image 4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6405"/>
              <a:ext cx="3410732" cy="1331570"/>
            </a:xfrm>
            <a:prstGeom prst="rect">
              <a:avLst/>
            </a:prstGeom>
          </p:spPr>
        </p:pic>
        <p:pic>
          <p:nvPicPr>
            <p:cNvPr id="48" name="Image 4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2134"/>
              <a:ext cx="3410732" cy="1331570"/>
            </a:xfrm>
            <a:prstGeom prst="rect">
              <a:avLst/>
            </a:prstGeom>
          </p:spPr>
        </p:pic>
        <p:pic>
          <p:nvPicPr>
            <p:cNvPr id="49" name="Image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50" name="Image 4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17863"/>
              <a:ext cx="3410732" cy="1331570"/>
            </a:xfrm>
            <a:prstGeom prst="rect">
              <a:avLst/>
            </a:prstGeom>
          </p:spPr>
        </p:pic>
      </p:grpSp>
      <p:grpSp>
        <p:nvGrpSpPr>
          <p:cNvPr id="4" name="Groupe 3"/>
          <p:cNvGrpSpPr/>
          <p:nvPr/>
        </p:nvGrpSpPr>
        <p:grpSpPr>
          <a:xfrm>
            <a:off x="660883" y="1946917"/>
            <a:ext cx="2624349" cy="1167955"/>
            <a:chOff x="4827749" y="1135929"/>
            <a:chExt cx="2624349" cy="1167955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753" y="1135929"/>
              <a:ext cx="2624345" cy="1167955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752" y="1135929"/>
              <a:ext cx="2624345" cy="1167955"/>
            </a:xfrm>
            <a:prstGeom prst="rect">
              <a:avLst/>
            </a:prstGeom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751" y="1135929"/>
              <a:ext cx="2624345" cy="1167955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750" y="1135929"/>
              <a:ext cx="2624345" cy="1167955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749" y="1135929"/>
              <a:ext cx="2624345" cy="1167955"/>
            </a:xfrm>
            <a:prstGeom prst="rect">
              <a:avLst/>
            </a:prstGeom>
          </p:spPr>
        </p:pic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586" y="2373866"/>
            <a:ext cx="871439" cy="871439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5427895" y="2624919"/>
            <a:ext cx="174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Model </a:t>
            </a:r>
            <a:r>
              <a:rPr lang="fr-FR" b="1" u="sng" dirty="0" err="1"/>
              <a:t>Trained</a:t>
            </a:r>
            <a:r>
              <a:rPr lang="fr-FR" b="1" u="sng" dirty="0"/>
              <a:t> !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18</a:t>
            </a:fld>
            <a:endParaRPr lang="fr-FR"/>
          </a:p>
        </p:txBody>
      </p:sp>
      <p:pic>
        <p:nvPicPr>
          <p:cNvPr id="55" name="Image 5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281" y="4243101"/>
            <a:ext cx="1070472" cy="1070472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918" y="4246245"/>
            <a:ext cx="1070472" cy="1070472"/>
          </a:xfrm>
          <a:prstGeom prst="rect">
            <a:avLst/>
          </a:prstGeom>
        </p:spPr>
      </p:pic>
      <p:sp>
        <p:nvSpPr>
          <p:cNvPr id="56" name="Titre 1"/>
          <p:cNvSpPr>
            <a:spLocks noGrp="1"/>
          </p:cNvSpPr>
          <p:nvPr>
            <p:ph type="title"/>
          </p:nvPr>
        </p:nvSpPr>
        <p:spPr>
          <a:xfrm>
            <a:off x="8958289" y="290208"/>
            <a:ext cx="3058510" cy="528253"/>
          </a:xfrm>
          <a:noFill/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2400" b="1" dirty="0" err="1">
                <a:solidFill>
                  <a:schemeClr val="tx1"/>
                </a:solidFill>
              </a:rPr>
              <a:t>Profiling</a:t>
            </a:r>
            <a:r>
              <a:rPr lang="fr-FR" sz="2400" b="1" dirty="0">
                <a:solidFill>
                  <a:schemeClr val="tx1"/>
                </a:solidFill>
              </a:rPr>
              <a:t> phase</a:t>
            </a:r>
          </a:p>
        </p:txBody>
      </p:sp>
      <p:sp>
        <p:nvSpPr>
          <p:cNvPr id="58" name="Bulle ronde 57"/>
          <p:cNvSpPr/>
          <p:nvPr/>
        </p:nvSpPr>
        <p:spPr>
          <a:xfrm>
            <a:off x="3200759" y="77353"/>
            <a:ext cx="4860765" cy="2225526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>
                <a:solidFill>
                  <a:schemeClr val="tx1"/>
                </a:solidFill>
              </a:rPr>
              <a:t>Plaintext</a:t>
            </a:r>
            <a:r>
              <a:rPr lang="fr-FR" b="1" dirty="0">
                <a:solidFill>
                  <a:schemeClr val="tx1"/>
                </a:solidFill>
              </a:rPr>
              <a:t> = 0xda1294ddc28b466b</a:t>
            </a:r>
          </a:p>
          <a:p>
            <a:r>
              <a:rPr lang="fr-FR" b="1" dirty="0">
                <a:solidFill>
                  <a:srgbClr val="FFFF00"/>
                </a:solidFill>
              </a:rPr>
              <a:t>Secret Key = 0x89e8f11831b71a05</a:t>
            </a:r>
          </a:p>
        </p:txBody>
      </p:sp>
      <p:sp>
        <p:nvSpPr>
          <p:cNvPr id="59" name="Bulle ronde 58"/>
          <p:cNvSpPr/>
          <p:nvPr/>
        </p:nvSpPr>
        <p:spPr>
          <a:xfrm>
            <a:off x="3186039" y="100531"/>
            <a:ext cx="4860765" cy="2225526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>
                <a:solidFill>
                  <a:schemeClr val="tx1"/>
                </a:solidFill>
              </a:rPr>
              <a:t>Plaintext</a:t>
            </a:r>
            <a:r>
              <a:rPr lang="fr-FR" b="1" dirty="0">
                <a:solidFill>
                  <a:schemeClr val="tx1"/>
                </a:solidFill>
              </a:rPr>
              <a:t> = 0x17130198f8adb9ab</a:t>
            </a:r>
          </a:p>
          <a:p>
            <a:r>
              <a:rPr lang="fr-FR" b="1" dirty="0">
                <a:solidFill>
                  <a:srgbClr val="00FFFF"/>
                </a:solidFill>
              </a:rPr>
              <a:t>Secret Key = 0x25404f9d6bcc3c68</a:t>
            </a:r>
          </a:p>
        </p:txBody>
      </p:sp>
      <p:sp>
        <p:nvSpPr>
          <p:cNvPr id="60" name="Titre 1"/>
          <p:cNvSpPr txBox="1">
            <a:spLocks/>
          </p:cNvSpPr>
          <p:nvPr/>
        </p:nvSpPr>
        <p:spPr>
          <a:xfrm>
            <a:off x="9181194" y="1029045"/>
            <a:ext cx="2612700" cy="439150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>
                <a:solidFill>
                  <a:schemeClr val="tx1"/>
                </a:solidFill>
              </a:rPr>
              <a:t>Cross </a:t>
            </a:r>
            <a:r>
              <a:rPr lang="fr-FR" sz="2000" b="1" dirty="0" err="1">
                <a:solidFill>
                  <a:schemeClr val="tx1"/>
                </a:solidFill>
              </a:rPr>
              <a:t>Entropy</a:t>
            </a:r>
            <a:endParaRPr lang="fr-FR" sz="2000" b="1" dirty="0">
              <a:solidFill>
                <a:schemeClr val="tx1"/>
              </a:solidFill>
            </a:endParaRPr>
          </a:p>
        </p:txBody>
      </p:sp>
      <p:pic>
        <p:nvPicPr>
          <p:cNvPr id="61" name="Image 6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941" y="1029045"/>
            <a:ext cx="3696202" cy="245974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578" y="1029045"/>
            <a:ext cx="3690928" cy="245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4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1.25E-6 0.00023 C -0.0043 0.00486 -0.00925 0.0081 -0.01276 0.01458 C -0.01458 0.01736 -0.01628 0.0206 -0.0181 0.02361 C -0.01927 0.02546 -0.0207 0.02731 -0.02188 0.02916 C -0.02292 0.03101 -0.02357 0.03402 -0.02487 0.03564 C -0.02617 0.03796 -0.028 0.03888 -0.0293 0.0412 C -0.03047 0.04282 -0.03125 0.04583 -0.03229 0.04768 L -0.04362 0.06759 C -0.04453 0.06944 -0.0457 0.07106 -0.04662 0.07314 C -0.05625 0.09351 -0.04401 0.06828 -0.05482 0.08888 C -0.06276 0.10439 -0.05456 0.08888 -0.06159 0.10763 C -0.06237 0.10972 -0.06354 0.11111 -0.06458 0.11296 C -0.06836 0.1331 -0.06367 0.10787 -0.06758 0.13032 C -0.06797 0.1331 -0.06836 0.13588 -0.06901 0.13842 C -0.06992 0.14166 -0.07123 0.14444 -0.07201 0.14768 C -0.07331 0.153 -0.07422 0.16388 -0.07513 0.16898 C -0.07539 0.17129 -0.07604 0.17338 -0.07656 0.17569 C -0.07734 0.1831 -0.07774 0.19097 -0.07878 0.19838 C -0.07995 0.20671 -0.0793 0.20185 -0.08112 0.21296 C -0.0819 0.22638 -0.08255 0.23078 -0.08112 0.24629 C -0.08073 0.24953 -0.07956 0.25254 -0.07878 0.25555 C -0.07852 0.25694 -0.07826 0.25833 -0.07813 0.25972 C -0.078 0.26157 -0.07774 0.28518 -0.07578 0.29027 C -0.07487 0.29305 -0.0737 0.2956 -0.07279 0.29838 C -0.07175 0.30185 -0.07136 0.30625 -0.06979 0.30902 C -0.0681 0.31203 -0.06706 0.31319 -0.06602 0.31689 C -0.06576 0.31828 -0.06563 0.31967 -0.06537 0.32106 C -0.06237 0.3331 -0.06498 0.31805 -0.06237 0.33703 L -0.06159 0.34236 C -0.06133 0.34421 -0.06107 0.34606 -0.06081 0.34768 C -0.06055 0.35254 -0.06068 0.3574 -0.06003 0.36226 C -0.0599 0.36388 -0.05899 0.36504 -0.05859 0.3662 C -0.05781 0.36851 -0.05703 0.37083 -0.05638 0.37291 C -0.05586 0.3743 -0.05547 0.37592 -0.05482 0.37708 C -0.05352 0.37939 -0.05208 0.38009 -0.05026 0.38101 L -0.04727 0.3824 C -0.04076 0.39004 -0.0513 0.378 -0.04063 0.38773 C -0.03958 0.38842 -0.03854 0.38958 -0.03763 0.39027 C -0.03607 0.39143 -0.03438 0.39143 -0.03307 0.39305 C -0.02995 0.39675 -0.03151 0.39444 -0.02852 0.39953 C -0.02761 0.40463 -0.0405 0.39768 -0.03828 0.39976 " pathEditMode="relative" rAng="0" ptsTypes="AAAAAAAAAAAAAAAAAAAAAAAAAAAAAAAAAAAAAAAAAA">
                                      <p:cBhvr>
                                        <p:cTn id="4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2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5.18519E-6 L -1.04167E-6 5.18519E-6 C -0.00234 0.00024 -0.00469 0.00047 -0.0069 0.00116 C -0.00781 0.0014 -0.00846 0.00232 -0.00924 0.00255 C -0.01224 0.00417 -0.01536 0.00533 -0.01849 0.00672 L -0.02148 0.00811 L -0.02461 0.0095 C -0.03112 0.01714 -0.02279 0.00788 -0.02917 0.01343 C -0.03503 0.01876 -0.02799 0.01413 -0.03372 0.0176 C -0.03451 0.01945 -0.03516 0.02153 -0.03607 0.02292 C -0.03672 0.02408 -0.03763 0.02477 -0.03828 0.0257 C -0.03919 0.02709 -0.03984 0.02848 -0.04063 0.02987 C -0.04193 0.03172 -0.04323 0.03334 -0.0444 0.03519 C -0.04557 0.03704 -0.04635 0.03936 -0.04753 0.04075 C -0.04987 0.04352 -0.0526 0.04515 -0.05521 0.04746 C -0.05625 0.04839 -0.05729 0.04908 -0.0582 0.05024 C -0.05898 0.05116 -0.05977 0.05186 -0.06055 0.05302 C -0.06107 0.05371 -0.06146 0.0551 -0.06211 0.05579 C -0.06276 0.05649 -0.06354 0.05649 -0.06432 0.05695 C -0.0651 0.05927 -0.06589 0.06158 -0.06667 0.0639 C -0.06784 0.06714 -0.06875 0.06968 -0.07044 0.072 C -0.07161 0.07362 -0.07305 0.07477 -0.07435 0.07616 C -0.07513 0.07802 -0.07565 0.0801 -0.07656 0.08149 C -0.07799 0.0838 -0.07969 0.08519 -0.08125 0.08704 C -0.08229 0.0882 -0.08333 0.08959 -0.08424 0.09098 C -0.08503 0.09237 -0.08568 0.09399 -0.08659 0.09515 C -0.08802 0.09723 -0.09115 0.1007 -0.09115 0.1007 C -0.09167 0.10186 -0.09232 0.10325 -0.09271 0.10464 C -0.09492 0.11552 -0.09219 0.10765 -0.09427 0.11552 C -0.09518 0.11922 -0.09727 0.1264 -0.09727 0.1264 C -0.10104 0.15302 -0.09727 0.12524 -0.09961 0.14422 C -0.09974 0.14607 -0.10013 0.14769 -0.10039 0.14954 C -0.10065 0.15325 -0.10091 0.15695 -0.10104 0.16042 C -0.10091 0.17686 -0.10065 0.19306 -0.10039 0.2095 C -0.10026 0.21413 -0.09961 0.24283 -0.09883 0.25163 C -0.09844 0.25533 -0.09792 0.25903 -0.09727 0.26251 L -0.09427 0.27894 C -0.09401 0.28033 -0.09362 0.28149 -0.09349 0.28288 C -0.09297 0.28612 -0.09258 0.28936 -0.09193 0.29237 C -0.09154 0.29399 -0.09089 0.29515 -0.09036 0.29653 C -0.08984 0.29931 -0.0888 0.30556 -0.08815 0.30741 C -0.0875 0.30903 -0.08659 0.31019 -0.08581 0.31158 C -0.08529 0.3139 -0.0849 0.31621 -0.08424 0.31829 C -0.08385 0.31945 -0.08307 0.31991 -0.08268 0.32107 C -0.08216 0.32315 -0.08268 0.32593 -0.08203 0.32778 C -0.08099 0.33056 -0.07917 0.33218 -0.07813 0.33473 C -0.07734 0.33658 -0.07409 0.34468 -0.07279 0.34561 L -0.07044 0.347 C -0.06745 0.35487 -0.07083 0.34746 -0.06589 0.35371 C -0.06497 0.35487 -0.06445 0.35649 -0.06354 0.35788 C -0.06159 0.36089 -0.06068 0.36089 -0.0582 0.3632 C -0.05742 0.36413 -0.05677 0.36528 -0.05599 0.36598 C -0.05443 0.36714 -0.05286 0.36783 -0.0513 0.36876 C -0.05052 0.36922 -0.04974 0.36922 -0.04909 0.37015 C -0.04831 0.37107 -0.04766 0.37223 -0.04674 0.37269 C -0.03867 0.37802 -0.04297 0.37269 -0.03763 0.37825 C -0.03672 0.37894 -0.03607 0.3801 -0.03529 0.38102 C -0.03451 0.38149 -0.03294 0.38241 -0.03294 0.38241 " pathEditMode="relative" ptsTypes="AAAAAAAAAAAAAAAAAAAAAAAAAAAAAAAAAAAAAAAAAAAAAAAAAAAAAAAAAA"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7" grpId="0"/>
      <p:bldP spid="37" grpId="1"/>
      <p:bldP spid="56" grpId="0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19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19" y="1690688"/>
            <a:ext cx="3323888" cy="221197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20" y="4548174"/>
            <a:ext cx="3316785" cy="22104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966" y="2733676"/>
            <a:ext cx="3672468" cy="2579685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2096088" y="2760044"/>
            <a:ext cx="380412" cy="889912"/>
          </a:xfrm>
          <a:prstGeom prst="ellipse">
            <a:avLst/>
          </a:prstGeom>
          <a:noFill/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9916113" y="4023518"/>
            <a:ext cx="380412" cy="889912"/>
          </a:xfrm>
          <a:prstGeom prst="ellipse">
            <a:avLst/>
          </a:prstGeom>
          <a:noFill/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996897" y="3457575"/>
            <a:ext cx="2143985" cy="369332"/>
          </a:xfrm>
          <a:prstGeom prst="rect">
            <a:avLst/>
          </a:prstGeom>
          <a:noFill/>
          <a:ln w="38100">
            <a:solidFill>
              <a:srgbClr val="00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FFFF"/>
                </a:solidFill>
              </a:rPr>
              <a:t>Approximation </a:t>
            </a:r>
            <a:r>
              <a:rPr lang="fr-FR" b="1" dirty="0" err="1">
                <a:solidFill>
                  <a:srgbClr val="00FFFF"/>
                </a:solidFill>
              </a:rPr>
              <a:t>Error</a:t>
            </a:r>
            <a:endParaRPr lang="fr-FR" b="1" dirty="0">
              <a:solidFill>
                <a:srgbClr val="00FFF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531600" y="1253317"/>
            <a:ext cx="1509388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tx1"/>
                </a:solidFill>
              </a:rPr>
              <a:t>Cross-</a:t>
            </a:r>
            <a:r>
              <a:rPr lang="fr-FR" b="1" dirty="0" err="1">
                <a:solidFill>
                  <a:schemeClr val="tx1"/>
                </a:solidFill>
              </a:rPr>
              <a:t>Entropy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582415" y="4081917"/>
            <a:ext cx="1407758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chemeClr val="tx1"/>
                </a:solidFill>
              </a:rPr>
              <a:t>Ranking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b="1" dirty="0" err="1">
                <a:solidFill>
                  <a:schemeClr val="tx1"/>
                </a:solidFill>
              </a:rPr>
              <a:t>Loss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639175" y="2254359"/>
            <a:ext cx="3074816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tx1"/>
                </a:solidFill>
              </a:rPr>
              <a:t>SNR on </a:t>
            </a:r>
            <a:r>
              <a:rPr lang="fr-FR" b="1" dirty="0" err="1">
                <a:solidFill>
                  <a:schemeClr val="tx1"/>
                </a:solidFill>
              </a:rPr>
              <a:t>Chipwhisperer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b="1" dirty="0" err="1">
                <a:solidFill>
                  <a:schemeClr val="tx1"/>
                </a:solidFill>
              </a:rPr>
              <a:t>dataset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1030224" y="-2330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/>
              <a:t>Partial </a:t>
            </a:r>
            <a:r>
              <a:rPr lang="fr-FR" b="1" dirty="0" err="1"/>
              <a:t>Leakage</a:t>
            </a:r>
            <a:r>
              <a:rPr lang="fr-FR" b="1" dirty="0"/>
              <a:t> Exploitation</a:t>
            </a:r>
          </a:p>
        </p:txBody>
      </p:sp>
    </p:spTree>
    <p:extLst>
      <p:ext uri="{BB962C8B-B14F-4D97-AF65-F5344CB8AC3E}">
        <p14:creationId xmlns:p14="http://schemas.microsoft.com/office/powerpoint/2010/main" val="379235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4192" y="1737361"/>
            <a:ext cx="10515600" cy="3355848"/>
          </a:xfrm>
        </p:spPr>
        <p:txBody>
          <a:bodyPr>
            <a:normAutofit/>
          </a:bodyPr>
          <a:lstStyle/>
          <a:p>
            <a:pPr algn="ctr"/>
            <a:r>
              <a:rPr lang="fr-FR" b="1" dirty="0" err="1"/>
              <a:t>What</a:t>
            </a:r>
            <a:r>
              <a:rPr lang="fr-FR" b="1" dirty="0"/>
              <a:t> </a:t>
            </a:r>
            <a:r>
              <a:rPr lang="fr-FR" b="1" dirty="0" err="1"/>
              <a:t>is</a:t>
            </a:r>
            <a:r>
              <a:rPr lang="fr-FR" b="1" dirty="0"/>
              <a:t> a </a:t>
            </a:r>
            <a:r>
              <a:rPr lang="fr-FR" b="1" dirty="0" err="1"/>
              <a:t>Side</a:t>
            </a:r>
            <a:r>
              <a:rPr lang="fr-FR" b="1" dirty="0"/>
              <a:t>-Channel Attack?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859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20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26" y="1084442"/>
            <a:ext cx="4598193" cy="306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689" y="1084442"/>
            <a:ext cx="4591640" cy="30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404711"/>
                  </p:ext>
                </p:extLst>
              </p:nvPr>
            </p:nvGraphicFramePr>
            <p:xfrm>
              <a:off x="838201" y="4632108"/>
              <a:ext cx="10906128" cy="1764004"/>
            </p:xfrm>
            <a:graphic>
              <a:graphicData uri="http://schemas.openxmlformats.org/drawingml/2006/table">
                <a:tbl>
                  <a:tblPr firstRow="1" lastCol="1">
                    <a:tableStyleId>{9D7B26C5-4107-4FEC-AEDC-1716B250A1EF}</a:tableStyleId>
                  </a:tblPr>
                  <a:tblGrid>
                    <a:gridCol w="1609724">
                      <a:extLst>
                        <a:ext uri="{9D8B030D-6E8A-4147-A177-3AD203B41FA5}">
                          <a16:colId xmlns:a16="http://schemas.microsoft.com/office/drawing/2014/main" val="2938752743"/>
                        </a:ext>
                      </a:extLst>
                    </a:gridCol>
                    <a:gridCol w="813860">
                      <a:extLst>
                        <a:ext uri="{9D8B030D-6E8A-4147-A177-3AD203B41FA5}">
                          <a16:colId xmlns:a16="http://schemas.microsoft.com/office/drawing/2014/main" val="595406225"/>
                        </a:ext>
                      </a:extLst>
                    </a:gridCol>
                    <a:gridCol w="1211792">
                      <a:extLst>
                        <a:ext uri="{9D8B030D-6E8A-4147-A177-3AD203B41FA5}">
                          <a16:colId xmlns:a16="http://schemas.microsoft.com/office/drawing/2014/main" val="2121005170"/>
                        </a:ext>
                      </a:extLst>
                    </a:gridCol>
                    <a:gridCol w="1211792">
                      <a:extLst>
                        <a:ext uri="{9D8B030D-6E8A-4147-A177-3AD203B41FA5}">
                          <a16:colId xmlns:a16="http://schemas.microsoft.com/office/drawing/2014/main" val="704772678"/>
                        </a:ext>
                      </a:extLst>
                    </a:gridCol>
                    <a:gridCol w="1211792">
                      <a:extLst>
                        <a:ext uri="{9D8B030D-6E8A-4147-A177-3AD203B41FA5}">
                          <a16:colId xmlns:a16="http://schemas.microsoft.com/office/drawing/2014/main" val="4077852368"/>
                        </a:ext>
                      </a:extLst>
                    </a:gridCol>
                    <a:gridCol w="1211792">
                      <a:extLst>
                        <a:ext uri="{9D8B030D-6E8A-4147-A177-3AD203B41FA5}">
                          <a16:colId xmlns:a16="http://schemas.microsoft.com/office/drawing/2014/main" val="477120948"/>
                        </a:ext>
                      </a:extLst>
                    </a:gridCol>
                    <a:gridCol w="1211792">
                      <a:extLst>
                        <a:ext uri="{9D8B030D-6E8A-4147-A177-3AD203B41FA5}">
                          <a16:colId xmlns:a16="http://schemas.microsoft.com/office/drawing/2014/main" val="323980749"/>
                        </a:ext>
                      </a:extLst>
                    </a:gridCol>
                    <a:gridCol w="1211792">
                      <a:extLst>
                        <a:ext uri="{9D8B030D-6E8A-4147-A177-3AD203B41FA5}">
                          <a16:colId xmlns:a16="http://schemas.microsoft.com/office/drawing/2014/main" val="2107008934"/>
                        </a:ext>
                      </a:extLst>
                    </a:gridCol>
                    <a:gridCol w="1211792">
                      <a:extLst>
                        <a:ext uri="{9D8B030D-6E8A-4147-A177-3AD203B41FA5}">
                          <a16:colId xmlns:a16="http://schemas.microsoft.com/office/drawing/2014/main" val="3089712753"/>
                        </a:ext>
                      </a:extLst>
                    </a:gridCol>
                  </a:tblGrid>
                  <a:tr h="561962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</m:acc>
                                <m:sSub>
                                  <m:sSubPr>
                                    <m:ctrlPr>
                                      <a:rPr lang="fr-FR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dirty="0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fr-FR" dirty="0" smtClean="0">
                                        <a:latin typeface="Cambria Math" panose="02040503050406030204" pitchFamily="18" charset="0"/>
                                      </a:rPr>
                                      <m:t>𝑮𝑬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Training</a:t>
                          </a:r>
                          <a:r>
                            <a:rPr lang="fr-FR" baseline="0" dirty="0"/>
                            <a:t> Time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5754330"/>
                      </a:ext>
                    </a:extLst>
                  </a:tr>
                  <a:tr h="561962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Cross-</a:t>
                          </a:r>
                          <a:r>
                            <a:rPr lang="fr-FR" dirty="0" err="1"/>
                            <a:t>Entropy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3,958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81 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4004298"/>
                      </a:ext>
                    </a:extLst>
                  </a:tr>
                  <a:tr h="561962">
                    <a:tc>
                      <a:txBody>
                        <a:bodyPr/>
                        <a:lstStyle/>
                        <a:p>
                          <a:r>
                            <a:rPr lang="fr-FR" dirty="0" err="1"/>
                            <a:t>Ranking</a:t>
                          </a:r>
                          <a:r>
                            <a:rPr lang="fr-FR" dirty="0"/>
                            <a:t> </a:t>
                          </a:r>
                          <a:r>
                            <a:rPr lang="fr-FR" dirty="0" err="1"/>
                            <a:t>Loss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>
                              <a:solidFill>
                                <a:srgbClr val="27F93B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>
                              <a:solidFill>
                                <a:srgbClr val="27F93B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>
                              <a:solidFill>
                                <a:srgbClr val="27F93B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>
                              <a:solidFill>
                                <a:srgbClr val="27F93B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>
                              <a:solidFill>
                                <a:srgbClr val="27F93B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>
                              <a:solidFill>
                                <a:srgbClr val="27F93B"/>
                              </a:solidFill>
                            </a:rPr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>
                              <a:solidFill>
                                <a:srgbClr val="27F93B"/>
                              </a:solidFill>
                            </a:rPr>
                            <a:t>2,927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>
                              <a:solidFill>
                                <a:srgbClr val="FF0000"/>
                              </a:solidFill>
                            </a:rPr>
                            <a:t>294 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17233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404711"/>
                  </p:ext>
                </p:extLst>
              </p:nvPr>
            </p:nvGraphicFramePr>
            <p:xfrm>
              <a:off x="838201" y="4632108"/>
              <a:ext cx="10906128" cy="1764004"/>
            </p:xfrm>
            <a:graphic>
              <a:graphicData uri="http://schemas.openxmlformats.org/drawingml/2006/table">
                <a:tbl>
                  <a:tblPr firstRow="1" lastCol="1">
                    <a:tableStyleId>{9D7B26C5-4107-4FEC-AEDC-1716B250A1EF}</a:tableStyleId>
                  </a:tblPr>
                  <a:tblGrid>
                    <a:gridCol w="1609724">
                      <a:extLst>
                        <a:ext uri="{9D8B030D-6E8A-4147-A177-3AD203B41FA5}">
                          <a16:colId xmlns:a16="http://schemas.microsoft.com/office/drawing/2014/main" val="2938752743"/>
                        </a:ext>
                      </a:extLst>
                    </a:gridCol>
                    <a:gridCol w="813860">
                      <a:extLst>
                        <a:ext uri="{9D8B030D-6E8A-4147-A177-3AD203B41FA5}">
                          <a16:colId xmlns:a16="http://schemas.microsoft.com/office/drawing/2014/main" val="595406225"/>
                        </a:ext>
                      </a:extLst>
                    </a:gridCol>
                    <a:gridCol w="1211792">
                      <a:extLst>
                        <a:ext uri="{9D8B030D-6E8A-4147-A177-3AD203B41FA5}">
                          <a16:colId xmlns:a16="http://schemas.microsoft.com/office/drawing/2014/main" val="2121005170"/>
                        </a:ext>
                      </a:extLst>
                    </a:gridCol>
                    <a:gridCol w="1211792">
                      <a:extLst>
                        <a:ext uri="{9D8B030D-6E8A-4147-A177-3AD203B41FA5}">
                          <a16:colId xmlns:a16="http://schemas.microsoft.com/office/drawing/2014/main" val="704772678"/>
                        </a:ext>
                      </a:extLst>
                    </a:gridCol>
                    <a:gridCol w="1211792">
                      <a:extLst>
                        <a:ext uri="{9D8B030D-6E8A-4147-A177-3AD203B41FA5}">
                          <a16:colId xmlns:a16="http://schemas.microsoft.com/office/drawing/2014/main" val="4077852368"/>
                        </a:ext>
                      </a:extLst>
                    </a:gridCol>
                    <a:gridCol w="1211792">
                      <a:extLst>
                        <a:ext uri="{9D8B030D-6E8A-4147-A177-3AD203B41FA5}">
                          <a16:colId xmlns:a16="http://schemas.microsoft.com/office/drawing/2014/main" val="477120948"/>
                        </a:ext>
                      </a:extLst>
                    </a:gridCol>
                    <a:gridCol w="1211792">
                      <a:extLst>
                        <a:ext uri="{9D8B030D-6E8A-4147-A177-3AD203B41FA5}">
                          <a16:colId xmlns:a16="http://schemas.microsoft.com/office/drawing/2014/main" val="323980749"/>
                        </a:ext>
                      </a:extLst>
                    </a:gridCol>
                    <a:gridCol w="1211792">
                      <a:extLst>
                        <a:ext uri="{9D8B030D-6E8A-4147-A177-3AD203B41FA5}">
                          <a16:colId xmlns:a16="http://schemas.microsoft.com/office/drawing/2014/main" val="2107008934"/>
                        </a:ext>
                      </a:extLst>
                    </a:gridCol>
                    <a:gridCol w="1211792">
                      <a:extLst>
                        <a:ext uri="{9D8B030D-6E8A-4147-A177-3AD203B41FA5}">
                          <a16:colId xmlns:a16="http://schemas.microsoft.com/office/drawing/2014/main" val="3089712753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blipFill>
                          <a:blip r:embed="rId5"/>
                          <a:stretch>
                            <a:fillRect t="-4717" r="-578409" b="-1754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5"/>
                          <a:stretch>
                            <a:fillRect l="-200000" t="-4717" r="-600000" b="-1754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5"/>
                          <a:stretch>
                            <a:fillRect l="-300000" t="-4717" r="-500000" b="-1754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5"/>
                          <a:stretch>
                            <a:fillRect l="-402020" t="-4717" r="-402525" b="-1754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5"/>
                          <a:stretch>
                            <a:fillRect l="-499497" t="-4717" r="-300503" b="-1754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5"/>
                          <a:stretch>
                            <a:fillRect l="-599497" t="-4717" r="-200503" b="-1754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5"/>
                          <a:stretch>
                            <a:fillRect l="-699497" t="-4717" r="-100503" b="-1754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Training</a:t>
                          </a:r>
                          <a:r>
                            <a:rPr lang="fr-FR" baseline="0" dirty="0" smtClean="0"/>
                            <a:t> Time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5754330"/>
                      </a:ext>
                    </a:extLst>
                  </a:tr>
                  <a:tr h="561962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Cross-</a:t>
                          </a:r>
                          <a:r>
                            <a:rPr lang="fr-FR" dirty="0" err="1" smtClean="0"/>
                            <a:t>Entropy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7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21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3,958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81 s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4004298"/>
                      </a:ext>
                    </a:extLst>
                  </a:tr>
                  <a:tr h="561962">
                    <a:tc>
                      <a:txBody>
                        <a:bodyPr/>
                        <a:lstStyle/>
                        <a:p>
                          <a:r>
                            <a:rPr lang="fr-FR" dirty="0" err="1" smtClean="0"/>
                            <a:t>Ranking</a:t>
                          </a:r>
                          <a:r>
                            <a:rPr lang="fr-FR" dirty="0" smtClean="0"/>
                            <a:t> </a:t>
                          </a:r>
                          <a:r>
                            <a:rPr lang="fr-FR" dirty="0" err="1" smtClean="0"/>
                            <a:t>Loss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>
                              <a:solidFill>
                                <a:srgbClr val="27F93B"/>
                              </a:solidFill>
                            </a:rPr>
                            <a:t>3</a:t>
                          </a:r>
                          <a:endParaRPr lang="fr-FR" dirty="0">
                            <a:solidFill>
                              <a:srgbClr val="27F93B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>
                              <a:solidFill>
                                <a:srgbClr val="27F93B"/>
                              </a:solidFill>
                            </a:rPr>
                            <a:t>3</a:t>
                          </a:r>
                          <a:endParaRPr lang="fr-FR" dirty="0">
                            <a:solidFill>
                              <a:srgbClr val="27F93B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>
                              <a:solidFill>
                                <a:srgbClr val="27F93B"/>
                              </a:solidFill>
                            </a:rPr>
                            <a:t>3</a:t>
                          </a:r>
                          <a:endParaRPr lang="fr-FR" dirty="0">
                            <a:solidFill>
                              <a:srgbClr val="27F93B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>
                              <a:solidFill>
                                <a:srgbClr val="27F93B"/>
                              </a:solidFill>
                            </a:rPr>
                            <a:t>3</a:t>
                          </a:r>
                          <a:endParaRPr lang="fr-FR" dirty="0">
                            <a:solidFill>
                              <a:srgbClr val="27F93B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>
                              <a:solidFill>
                                <a:srgbClr val="27F93B"/>
                              </a:solidFill>
                            </a:rPr>
                            <a:t>3</a:t>
                          </a:r>
                          <a:endParaRPr lang="fr-FR" dirty="0">
                            <a:solidFill>
                              <a:srgbClr val="27F93B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>
                              <a:solidFill>
                                <a:srgbClr val="27F93B"/>
                              </a:solidFill>
                            </a:rPr>
                            <a:t>13</a:t>
                          </a:r>
                          <a:endParaRPr lang="fr-FR" dirty="0">
                            <a:solidFill>
                              <a:srgbClr val="27F93B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>
                              <a:solidFill>
                                <a:srgbClr val="27F93B"/>
                              </a:solidFill>
                            </a:rPr>
                            <a:t>2,927</a:t>
                          </a:r>
                          <a:endParaRPr lang="fr-FR" dirty="0">
                            <a:solidFill>
                              <a:srgbClr val="27F93B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>
                              <a:solidFill>
                                <a:srgbClr val="FF0000"/>
                              </a:solidFill>
                            </a:rPr>
                            <a:t>294 s</a:t>
                          </a:r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17233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ZoneTexte 8"/>
          <p:cNvSpPr txBox="1"/>
          <p:nvPr/>
        </p:nvSpPr>
        <p:spPr>
          <a:xfrm>
            <a:off x="1788775" y="369098"/>
            <a:ext cx="1959896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tx1"/>
                </a:solidFill>
              </a:rPr>
              <a:t>Cross-</a:t>
            </a:r>
            <a:r>
              <a:rPr lang="fr-FR" sz="2400" b="1" dirty="0" err="1">
                <a:solidFill>
                  <a:schemeClr val="tx1"/>
                </a:solidFill>
              </a:rPr>
              <a:t>Entropy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538644" y="365943"/>
            <a:ext cx="1819729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chemeClr val="tx1"/>
                </a:solidFill>
              </a:rPr>
              <a:t>Ranking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>
                <a:solidFill>
                  <a:schemeClr val="tx1"/>
                </a:solidFill>
              </a:rPr>
              <a:t>Loss</a:t>
            </a:r>
            <a:endParaRPr lang="fr-F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889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4192" y="1737361"/>
            <a:ext cx="10515600" cy="3355848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ASCAD: A Total Exploitation of the </a:t>
            </a:r>
            <a:r>
              <a:rPr lang="fr-FR" b="1" dirty="0" err="1"/>
              <a:t>Leakages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885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22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28" y="3429000"/>
            <a:ext cx="3663169" cy="254634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068" y="3430149"/>
            <a:ext cx="3661515" cy="25452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55" y="3430149"/>
            <a:ext cx="3661515" cy="25452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65754" y="2334845"/>
            <a:ext cx="3110916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ASCAD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(no </a:t>
            </a:r>
            <a:r>
              <a:rPr lang="fr-FR" sz="2400" b="1" dirty="0" err="1">
                <a:solidFill>
                  <a:schemeClr val="tx1"/>
                </a:solidFill>
              </a:rPr>
              <a:t>desynchronization</a:t>
            </a:r>
            <a:r>
              <a:rPr lang="fr-FR" sz="24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520990" y="2334844"/>
            <a:ext cx="3091680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ASCAD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(</a:t>
            </a:r>
            <a:r>
              <a:rPr lang="fr-FR" sz="2400" b="1" dirty="0" err="1">
                <a:solidFill>
                  <a:schemeClr val="tx1"/>
                </a:solidFill>
              </a:rPr>
              <a:t>desynchronization</a:t>
            </a:r>
            <a:r>
              <a:rPr lang="fr-FR" sz="2400" b="1" dirty="0">
                <a:solidFill>
                  <a:schemeClr val="tx1"/>
                </a:solidFill>
              </a:rPr>
              <a:t> 50)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556990" y="2334843"/>
            <a:ext cx="3247172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ASCAD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(</a:t>
            </a:r>
            <a:r>
              <a:rPr lang="fr-FR" sz="2400" b="1" dirty="0" err="1">
                <a:solidFill>
                  <a:schemeClr val="tx1"/>
                </a:solidFill>
              </a:rPr>
              <a:t>desynchronization</a:t>
            </a:r>
            <a:r>
              <a:rPr lang="fr-FR" sz="2400" b="1" dirty="0">
                <a:solidFill>
                  <a:schemeClr val="tx1"/>
                </a:solidFill>
              </a:rPr>
              <a:t> 100)</a:t>
            </a:r>
          </a:p>
        </p:txBody>
      </p:sp>
      <p:sp>
        <p:nvSpPr>
          <p:cNvPr id="14" name="Espace réservé du contenu 3"/>
          <p:cNvSpPr>
            <a:spLocks noGrp="1"/>
          </p:cNvSpPr>
          <p:nvPr>
            <p:ph sz="half" idx="1"/>
          </p:nvPr>
        </p:nvSpPr>
        <p:spPr>
          <a:xfrm>
            <a:off x="269031" y="279919"/>
            <a:ext cx="11599507" cy="1348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A Total Exploitation of the </a:t>
            </a:r>
            <a:r>
              <a:rPr lang="fr-FR" b="1" dirty="0" err="1"/>
              <a:t>Leakages</a:t>
            </a:r>
            <a:r>
              <a:rPr lang="fr-FR" b="1" dirty="0"/>
              <a:t>: </a:t>
            </a:r>
            <a:endParaRPr lang="fr-FR" sz="2400" dirty="0"/>
          </a:p>
          <a:p>
            <a:pPr>
              <a:buFontTx/>
              <a:buChar char="-"/>
            </a:pPr>
            <a:r>
              <a:rPr lang="fr-FR" sz="2000" dirty="0"/>
              <a:t>No Approximation </a:t>
            </a:r>
            <a:r>
              <a:rPr lang="fr-FR" sz="2000" dirty="0" err="1"/>
              <a:t>Error</a:t>
            </a:r>
            <a:endParaRPr lang="fr-FR" sz="2000" dirty="0"/>
          </a:p>
          <a:p>
            <a:pPr>
              <a:buFontTx/>
              <a:buChar char="-"/>
            </a:pPr>
            <a:r>
              <a:rPr lang="fr-FR" sz="2000" b="1" u="sng" dirty="0" err="1"/>
              <a:t>Remaining</a:t>
            </a:r>
            <a:r>
              <a:rPr lang="fr-FR" sz="2000" b="1" u="sng" dirty="0"/>
              <a:t> </a:t>
            </a:r>
            <a:r>
              <a:rPr lang="fr-FR" sz="2000" b="1" u="sng" dirty="0" err="1"/>
              <a:t>errors</a:t>
            </a:r>
            <a:r>
              <a:rPr lang="fr-FR" sz="2000" dirty="0"/>
              <a:t>: Estimation </a:t>
            </a:r>
            <a:r>
              <a:rPr lang="fr-FR" sz="2000" dirty="0" err="1"/>
              <a:t>Error</a:t>
            </a:r>
            <a:r>
              <a:rPr lang="fr-FR" sz="2000" dirty="0"/>
              <a:t> and </a:t>
            </a:r>
            <a:r>
              <a:rPr lang="fr-FR" sz="2000" dirty="0" err="1"/>
              <a:t>Optimization</a:t>
            </a:r>
            <a:r>
              <a:rPr lang="fr-FR" sz="2000" dirty="0"/>
              <a:t> </a:t>
            </a:r>
            <a:r>
              <a:rPr lang="fr-FR" sz="2000" dirty="0" err="1"/>
              <a:t>Error</a:t>
            </a:r>
            <a:endParaRPr lang="fr-FR" sz="2000" dirty="0"/>
          </a:p>
        </p:txBody>
      </p:sp>
      <p:sp>
        <p:nvSpPr>
          <p:cNvPr id="15" name="Rectangle 14"/>
          <p:cNvSpPr/>
          <p:nvPr/>
        </p:nvSpPr>
        <p:spPr>
          <a:xfrm>
            <a:off x="3698334" y="6125517"/>
            <a:ext cx="59561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ym typeface="Wingdings" panose="05000000000000000000" pitchFamily="2" charset="2"/>
              </a:rPr>
              <a:t>The </a:t>
            </a:r>
            <a:r>
              <a:rPr lang="fr-FR" sz="2400" dirty="0" err="1">
                <a:sym typeface="Wingdings" panose="05000000000000000000" pitchFamily="2" charset="2"/>
              </a:rPr>
              <a:t>Ranking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2400" dirty="0" err="1">
                <a:sym typeface="Wingdings" panose="05000000000000000000" pitchFamily="2" charset="2"/>
              </a:rPr>
              <a:t>Loss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2400" dirty="0" err="1">
                <a:sym typeface="Wingdings" panose="05000000000000000000" pitchFamily="2" charset="2"/>
              </a:rPr>
              <a:t>reduces</a:t>
            </a:r>
            <a:r>
              <a:rPr lang="fr-FR" sz="2400" dirty="0">
                <a:sym typeface="Wingdings" panose="05000000000000000000" pitchFamily="2" charset="2"/>
              </a:rPr>
              <a:t> the Estimation </a:t>
            </a:r>
            <a:r>
              <a:rPr lang="fr-FR" sz="2400" dirty="0" err="1">
                <a:sym typeface="Wingdings" panose="05000000000000000000" pitchFamily="2" charset="2"/>
              </a:rPr>
              <a:t>Error</a:t>
            </a:r>
            <a:endParaRPr lang="fr-FR" sz="2400" dirty="0"/>
          </a:p>
        </p:txBody>
      </p:sp>
      <p:grpSp>
        <p:nvGrpSpPr>
          <p:cNvPr id="16" name="Groupe 15"/>
          <p:cNvGrpSpPr/>
          <p:nvPr/>
        </p:nvGrpSpPr>
        <p:grpSpPr>
          <a:xfrm>
            <a:off x="3260218" y="6138859"/>
            <a:ext cx="365758" cy="365760"/>
            <a:chOff x="545593" y="5669278"/>
            <a:chExt cx="365758" cy="365760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93" y="5669280"/>
              <a:ext cx="365758" cy="365758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93" y="5669280"/>
              <a:ext cx="365758" cy="365758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93" y="5669280"/>
              <a:ext cx="365758" cy="365758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93" y="5669278"/>
              <a:ext cx="365758" cy="365758"/>
            </a:xfrm>
            <a:prstGeom prst="rect">
              <a:avLst/>
            </a:prstGeom>
          </p:spPr>
        </p:pic>
      </p:grpSp>
      <p:cxnSp>
        <p:nvCxnSpPr>
          <p:cNvPr id="22" name="Connecteur droit avec flèche 21"/>
          <p:cNvCxnSpPr/>
          <p:nvPr/>
        </p:nvCxnSpPr>
        <p:spPr>
          <a:xfrm>
            <a:off x="1939290" y="5353050"/>
            <a:ext cx="3238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6352794" y="5341620"/>
            <a:ext cx="497586" cy="114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10382250" y="5353050"/>
            <a:ext cx="43205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81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7869" y="5044440"/>
            <a:ext cx="10515600" cy="1325563"/>
          </a:xfrm>
        </p:spPr>
        <p:txBody>
          <a:bodyPr/>
          <a:lstStyle/>
          <a:p>
            <a:pPr algn="ctr"/>
            <a:r>
              <a:rPr lang="fr-FR" b="1" u="sng" dirty="0"/>
              <a:t>MERCI 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12370"/>
                <a:ext cx="10515600" cy="4616270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buFontTx/>
                  <a:buChar char="-"/>
                </a:pPr>
                <a:r>
                  <a:rPr lang="fr-FR" dirty="0"/>
                  <a:t>The R</a:t>
                </a:r>
                <a:r>
                  <a:rPr lang="en-US" dirty="0" err="1"/>
                  <a:t>anking</a:t>
                </a:r>
                <a:r>
                  <a:rPr lang="en-US" dirty="0"/>
                  <a:t> loss tends to maximize the success rate for a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 attack traces and converges towards the optimal model introduced in [BGH+17].</a:t>
                </a:r>
              </a:p>
              <a:p>
                <a:pPr>
                  <a:buFontTx/>
                  <a:buChar char="-"/>
                </a:pPr>
                <a:endParaRPr lang="en-US" dirty="0"/>
              </a:p>
              <a:p>
                <a:pPr>
                  <a:buFontTx/>
                  <a:buChar char="-"/>
                </a:pPr>
                <a:r>
                  <a:rPr lang="en-US" dirty="0"/>
                  <a:t>Through this new proposition, we are concerned with the relative order of the relevance of the key hypothesis </a:t>
                </a:r>
                <a:r>
                  <a:rPr lang="en-US" b="1" u="sng" dirty="0"/>
                  <a:t>and</a:t>
                </a:r>
                <a:r>
                  <a:rPr lang="en-US" dirty="0"/>
                  <a:t> their absolute value.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>
                  <a:buFontTx/>
                  <a:buChar char="-"/>
                </a:pPr>
                <a:r>
                  <a:rPr lang="fr-FR" dirty="0"/>
                  <a:t>The Approximation </a:t>
                </a:r>
                <a:r>
                  <a:rPr lang="fr-FR" dirty="0" err="1"/>
                  <a:t>Error</a:t>
                </a:r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dirty="0" err="1"/>
                  <a:t>prevented</a:t>
                </a:r>
                <a:r>
                  <a:rPr lang="fr-FR" dirty="0"/>
                  <a:t> </a:t>
                </a:r>
                <a:r>
                  <a:rPr lang="fr-FR" dirty="0" err="1"/>
                  <a:t>when</a:t>
                </a:r>
                <a:r>
                  <a:rPr lang="fr-FR" dirty="0"/>
                  <a:t> the </a:t>
                </a:r>
                <a:r>
                  <a:rPr lang="fr-FR" dirty="0" err="1"/>
                  <a:t>Ranking</a:t>
                </a:r>
                <a:r>
                  <a:rPr lang="fr-FR" dirty="0"/>
                  <a:t> </a:t>
                </a:r>
                <a:r>
                  <a:rPr lang="fr-FR" dirty="0" err="1"/>
                  <a:t>Loss</a:t>
                </a:r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dirty="0" err="1"/>
                  <a:t>considered</a:t>
                </a:r>
                <a:r>
                  <a:rPr lang="fr-FR" dirty="0"/>
                  <a:t>.</a:t>
                </a:r>
              </a:p>
              <a:p>
                <a:pPr>
                  <a:buFontTx/>
                  <a:buChar char="-"/>
                </a:pPr>
                <a:endParaRPr lang="fr-FR" dirty="0"/>
              </a:p>
              <a:p>
                <a:pPr>
                  <a:buFontTx/>
                  <a:buChar char="-"/>
                </a:pPr>
                <a:r>
                  <a:rPr lang="en-US" dirty="0"/>
                  <a:t>Further investigations should be made on other “Learning To Rank” approaches.</a:t>
                </a:r>
              </a:p>
              <a:p>
                <a:pPr>
                  <a:buFontTx/>
                  <a:buChar char="-"/>
                </a:pPr>
                <a:endParaRPr lang="en-US" dirty="0"/>
              </a:p>
              <a:p>
                <a:pPr>
                  <a:buFontTx/>
                  <a:buChar char="-"/>
                </a:pPr>
                <a:r>
                  <a:rPr lang="en-US" dirty="0"/>
                  <a:t>“</a:t>
                </a:r>
                <a:r>
                  <a:rPr lang="en-GB" dirty="0">
                    <a:latin typeface="Century Gothic (En-têtes)"/>
                    <a:sym typeface="Wingdings" pitchFamily="2" charset="2"/>
                  </a:rPr>
                  <a:t>Ranking Loss: Maximizing the Success Rate in Deep Learning Side-Channel Analysis” will </a:t>
                </a:r>
                <a:r>
                  <a:rPr lang="en-GB">
                    <a:latin typeface="Century Gothic (En-têtes)"/>
                    <a:sym typeface="Wingdings" pitchFamily="2" charset="2"/>
                  </a:rPr>
                  <a:t>be presented at TCHES 21 !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12370"/>
                <a:ext cx="10515600" cy="4616270"/>
              </a:xfrm>
              <a:blipFill>
                <a:blip r:embed="rId3"/>
                <a:stretch>
                  <a:fillRect l="-928" t="-31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07916" y="6092777"/>
            <a:ext cx="11765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	Contact: </a:t>
            </a:r>
            <a:r>
              <a:rPr lang="fr-FR" sz="2000" dirty="0">
                <a:hlinkClick r:id="rId4"/>
              </a:rPr>
              <a:t>gabriel.zaid@univ-st-etienne.fr</a:t>
            </a:r>
            <a:r>
              <a:rPr lang="fr-FR" sz="2000" dirty="0"/>
              <a:t> </a:t>
            </a:r>
          </a:p>
          <a:p>
            <a:r>
              <a:rPr lang="fr-FR" sz="2000" dirty="0"/>
              <a:t>	GitHub: </a:t>
            </a:r>
            <a:r>
              <a:rPr lang="fr-FR" sz="2000" dirty="0">
                <a:hlinkClick r:id="rId5"/>
              </a:rPr>
              <a:t>https://github.com/gabzai/Ranking-Loss-SCA</a:t>
            </a:r>
            <a:r>
              <a:rPr lang="fr-FR" sz="2000" dirty="0"/>
              <a:t> 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030224" y="-2330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 err="1"/>
              <a:t>Take-Away</a:t>
            </a:r>
            <a:r>
              <a:rPr lang="fr-FR" b="1" dirty="0"/>
              <a:t> Messages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23</a:t>
            </a:fld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833247" y="6053588"/>
            <a:ext cx="365758" cy="365760"/>
            <a:chOff x="545593" y="5669278"/>
            <a:chExt cx="365758" cy="365760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93" y="5669280"/>
              <a:ext cx="365758" cy="365758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93" y="5669280"/>
              <a:ext cx="365758" cy="365758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93" y="5669280"/>
              <a:ext cx="365758" cy="365758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93" y="5669278"/>
              <a:ext cx="365758" cy="365758"/>
            </a:xfrm>
            <a:prstGeom prst="rect">
              <a:avLst/>
            </a:prstGeom>
          </p:spPr>
        </p:pic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22" y="6438396"/>
            <a:ext cx="385954" cy="37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1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38200" y="618066"/>
            <a:ext cx="11353800" cy="6239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err="1"/>
              <a:t>Bibliography</a:t>
            </a:r>
            <a:r>
              <a:rPr lang="fr-FR" b="1" dirty="0"/>
              <a:t> (1):</a:t>
            </a:r>
          </a:p>
          <a:p>
            <a:pPr>
              <a:buFontTx/>
              <a:buChar char="-"/>
            </a:pPr>
            <a:r>
              <a:rPr lang="fr-FR" sz="1800" dirty="0"/>
              <a:t>[BGH+17] Nicolas Bruneau, Sylvain </a:t>
            </a:r>
            <a:r>
              <a:rPr lang="fr-FR" sz="1800" dirty="0" err="1"/>
              <a:t>Guilley</a:t>
            </a:r>
            <a:r>
              <a:rPr lang="fr-FR" sz="1800" dirty="0"/>
              <a:t>, Annelie </a:t>
            </a:r>
            <a:r>
              <a:rPr lang="fr-FR" sz="1800" dirty="0" err="1"/>
              <a:t>Heuser</a:t>
            </a:r>
            <a:r>
              <a:rPr lang="fr-FR" sz="1800" dirty="0"/>
              <a:t>, Damien Marion, and Olivier </a:t>
            </a:r>
            <a:r>
              <a:rPr lang="fr-FR" sz="1800" dirty="0" err="1"/>
              <a:t>Rioul</a:t>
            </a:r>
            <a:r>
              <a:rPr lang="fr-FR" sz="1800" dirty="0"/>
              <a:t>. Optimal </a:t>
            </a:r>
            <a:r>
              <a:rPr lang="fr-FR" sz="1800" dirty="0" err="1"/>
              <a:t>side-channel</a:t>
            </a:r>
            <a:r>
              <a:rPr lang="fr-FR" sz="1800" dirty="0"/>
              <a:t> </a:t>
            </a:r>
            <a:r>
              <a:rPr lang="fr-FR" sz="1800" dirty="0" err="1"/>
              <a:t>attacks</a:t>
            </a:r>
            <a:r>
              <a:rPr lang="fr-FR" sz="1800" dirty="0"/>
              <a:t> for </a:t>
            </a:r>
            <a:r>
              <a:rPr lang="fr-FR" sz="1800" dirty="0" err="1"/>
              <a:t>multivariate</a:t>
            </a:r>
            <a:r>
              <a:rPr lang="fr-FR" sz="1800" dirty="0"/>
              <a:t> </a:t>
            </a:r>
            <a:r>
              <a:rPr lang="fr-FR" sz="1800" dirty="0" err="1"/>
              <a:t>leakages</a:t>
            </a:r>
            <a:r>
              <a:rPr lang="fr-FR" sz="1800" dirty="0"/>
              <a:t> and multiple </a:t>
            </a:r>
            <a:r>
              <a:rPr lang="fr-FR" sz="1800" dirty="0" err="1"/>
              <a:t>models</a:t>
            </a:r>
            <a:r>
              <a:rPr lang="fr-FR" sz="1800" dirty="0"/>
              <a:t>. Journal of </a:t>
            </a:r>
            <a:r>
              <a:rPr lang="fr-FR" sz="1800" dirty="0" err="1"/>
              <a:t>Cryptographic</a:t>
            </a:r>
            <a:r>
              <a:rPr lang="fr-FR" sz="1800" dirty="0"/>
              <a:t> Engineering, 7:331–341, 2017.</a:t>
            </a:r>
          </a:p>
          <a:p>
            <a:pPr>
              <a:buFontTx/>
              <a:buChar char="-"/>
            </a:pPr>
            <a:r>
              <a:rPr lang="fr-FR" sz="1800" dirty="0"/>
              <a:t>[BP20] Elie </a:t>
            </a:r>
            <a:r>
              <a:rPr lang="fr-FR" sz="1800" dirty="0" err="1"/>
              <a:t>Bursztein</a:t>
            </a:r>
            <a:r>
              <a:rPr lang="fr-FR" sz="1800" dirty="0"/>
              <a:t>, Jean-Michel </a:t>
            </a:r>
            <a:r>
              <a:rPr lang="fr-FR" sz="1800" dirty="0" err="1"/>
              <a:t>Picod</a:t>
            </a:r>
            <a:r>
              <a:rPr lang="fr-FR" sz="1800" dirty="0"/>
              <a:t>. </a:t>
            </a:r>
            <a:r>
              <a:rPr lang="en-US" sz="1800" dirty="0"/>
              <a:t>A Hacker’s guide to reducing side-channel attack surfaces using deep-learning. </a:t>
            </a:r>
            <a:r>
              <a:rPr lang="de-DE" sz="1800" dirty="0" err="1"/>
              <a:t>Defcon</a:t>
            </a:r>
            <a:r>
              <a:rPr lang="de-DE" sz="1800" dirty="0"/>
              <a:t> 28 &amp; Black Hat USA 2020.</a:t>
            </a:r>
          </a:p>
          <a:p>
            <a:pPr>
              <a:buFontTx/>
              <a:buChar char="-"/>
            </a:pPr>
            <a:r>
              <a:rPr lang="de-DE" sz="1800" dirty="0"/>
              <a:t>[BPS+20] </a:t>
            </a:r>
            <a:r>
              <a:rPr lang="de-DE" sz="1800" dirty="0" err="1"/>
              <a:t>Ryad</a:t>
            </a:r>
            <a:r>
              <a:rPr lang="de-DE" sz="1800" dirty="0"/>
              <a:t> </a:t>
            </a:r>
            <a:r>
              <a:rPr lang="de-DE" sz="1800" dirty="0" err="1"/>
              <a:t>Benadjila</a:t>
            </a:r>
            <a:r>
              <a:rPr lang="de-DE" sz="1800" dirty="0"/>
              <a:t>, Emmanuel </a:t>
            </a:r>
            <a:r>
              <a:rPr lang="de-DE" sz="1800" dirty="0" err="1"/>
              <a:t>Prouff</a:t>
            </a:r>
            <a:r>
              <a:rPr lang="de-DE" sz="1800" dirty="0"/>
              <a:t>, Rémi </a:t>
            </a:r>
            <a:r>
              <a:rPr lang="de-DE" sz="1800" dirty="0" err="1"/>
              <a:t>Strullu</a:t>
            </a:r>
            <a:r>
              <a:rPr lang="de-DE" sz="1800" dirty="0"/>
              <a:t>, Eleonora </a:t>
            </a:r>
            <a:r>
              <a:rPr lang="de-DE" sz="1800" dirty="0" err="1"/>
              <a:t>Cagli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Cecile Dumas. </a:t>
            </a:r>
            <a:r>
              <a:rPr lang="de-DE" sz="1800" dirty="0" err="1"/>
              <a:t>Deep</a:t>
            </a:r>
            <a:r>
              <a:rPr lang="de-DE" sz="1800" dirty="0"/>
              <a:t> </a:t>
            </a:r>
            <a:r>
              <a:rPr lang="de-DE" sz="1800" dirty="0" err="1"/>
              <a:t>learning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side-channel</a:t>
            </a:r>
            <a:r>
              <a:rPr lang="de-DE" sz="1800" dirty="0"/>
              <a:t> </a:t>
            </a:r>
            <a:r>
              <a:rPr lang="de-DE" sz="1800" dirty="0" err="1"/>
              <a:t>analysis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introduction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ASCAD </a:t>
            </a:r>
            <a:r>
              <a:rPr lang="de-DE" sz="1800" dirty="0" err="1"/>
              <a:t>database</a:t>
            </a:r>
            <a:r>
              <a:rPr lang="de-DE" sz="1800" dirty="0"/>
              <a:t>. </a:t>
            </a:r>
            <a:r>
              <a:rPr lang="de-DE" sz="1800" i="1" dirty="0"/>
              <a:t>J </a:t>
            </a:r>
            <a:r>
              <a:rPr lang="de-DE" sz="1800" i="1" dirty="0" err="1"/>
              <a:t>Cryptogr</a:t>
            </a:r>
            <a:r>
              <a:rPr lang="de-DE" sz="1800" i="1" dirty="0"/>
              <a:t> Eng </a:t>
            </a:r>
            <a:r>
              <a:rPr lang="de-DE" sz="1800" b="1" dirty="0"/>
              <a:t>10</a:t>
            </a:r>
            <a:r>
              <a:rPr lang="de-DE" sz="1800" dirty="0"/>
              <a:t>, 163–188 (2020). </a:t>
            </a:r>
            <a:r>
              <a:rPr lang="de-DE" sz="1800" dirty="0">
                <a:hlinkClick r:id="rId3"/>
              </a:rPr>
              <a:t>https://doi.org/10.1007/s13389-019-00220-8</a:t>
            </a:r>
            <a:r>
              <a:rPr lang="de-DE" sz="1800" dirty="0"/>
              <a:t>.</a:t>
            </a:r>
          </a:p>
          <a:p>
            <a:pPr>
              <a:buFontTx/>
              <a:buChar char="-"/>
            </a:pPr>
            <a:r>
              <a:rPr lang="fr-FR" sz="1800" dirty="0"/>
              <a:t>[CDP17] Eleonora </a:t>
            </a:r>
            <a:r>
              <a:rPr lang="fr-FR" sz="1800" dirty="0" err="1"/>
              <a:t>Cagli</a:t>
            </a:r>
            <a:r>
              <a:rPr lang="fr-FR" sz="1800" dirty="0"/>
              <a:t>, Cécile Dumas, and Emmanuel </a:t>
            </a:r>
            <a:r>
              <a:rPr lang="fr-FR" sz="1800" dirty="0" err="1"/>
              <a:t>Prouff</a:t>
            </a:r>
            <a:r>
              <a:rPr lang="fr-FR" sz="1800" dirty="0"/>
              <a:t>. </a:t>
            </a:r>
            <a:r>
              <a:rPr lang="fr-FR" sz="1800" dirty="0" err="1"/>
              <a:t>Convolutional</a:t>
            </a:r>
            <a:r>
              <a:rPr lang="fr-FR" sz="1800" dirty="0"/>
              <a:t> neural networks </a:t>
            </a:r>
            <a:r>
              <a:rPr lang="fr-FR" sz="1800" dirty="0" err="1"/>
              <a:t>with</a:t>
            </a:r>
            <a:r>
              <a:rPr lang="fr-FR" sz="1800" dirty="0"/>
              <a:t> data augmentation </a:t>
            </a:r>
            <a:r>
              <a:rPr lang="fr-FR" sz="1800" dirty="0" err="1"/>
              <a:t>against</a:t>
            </a:r>
            <a:r>
              <a:rPr lang="fr-FR" sz="1800" dirty="0"/>
              <a:t> </a:t>
            </a:r>
            <a:r>
              <a:rPr lang="fr-FR" sz="1800" dirty="0" err="1"/>
              <a:t>jitter-based</a:t>
            </a:r>
            <a:r>
              <a:rPr lang="fr-FR" sz="1800" dirty="0"/>
              <a:t> </a:t>
            </a:r>
            <a:r>
              <a:rPr lang="fr-FR" sz="1800" dirty="0" err="1"/>
              <a:t>countermeasures</a:t>
            </a:r>
            <a:r>
              <a:rPr lang="fr-FR" sz="1800" dirty="0"/>
              <a:t> - </a:t>
            </a:r>
            <a:r>
              <a:rPr lang="fr-FR" sz="1800" dirty="0" err="1"/>
              <a:t>profiling</a:t>
            </a:r>
            <a:r>
              <a:rPr lang="fr-FR" sz="1800" dirty="0"/>
              <a:t> </a:t>
            </a:r>
            <a:r>
              <a:rPr lang="fr-FR" sz="1800" dirty="0" err="1"/>
              <a:t>attacks</a:t>
            </a:r>
            <a:r>
              <a:rPr lang="fr-FR" sz="1800" dirty="0"/>
              <a:t> </a:t>
            </a:r>
            <a:r>
              <a:rPr lang="fr-FR" sz="1800" dirty="0" err="1"/>
              <a:t>without</a:t>
            </a:r>
            <a:r>
              <a:rPr lang="fr-FR" sz="1800" dirty="0"/>
              <a:t> </a:t>
            </a:r>
            <a:r>
              <a:rPr lang="fr-FR" sz="1800" dirty="0" err="1"/>
              <a:t>pre-processing</a:t>
            </a:r>
            <a:r>
              <a:rPr lang="fr-FR" sz="1800" dirty="0"/>
              <a:t>. In Wieland Fischer and </a:t>
            </a:r>
            <a:r>
              <a:rPr lang="fr-FR" sz="1800" dirty="0" err="1"/>
              <a:t>Naofumi</a:t>
            </a:r>
            <a:r>
              <a:rPr lang="fr-FR" sz="1800" dirty="0"/>
              <a:t> </a:t>
            </a:r>
            <a:r>
              <a:rPr lang="fr-FR" sz="1800" dirty="0" err="1"/>
              <a:t>Homma</a:t>
            </a:r>
            <a:r>
              <a:rPr lang="fr-FR" sz="1800" dirty="0"/>
              <a:t>, editors, </a:t>
            </a:r>
            <a:r>
              <a:rPr lang="fr-FR" sz="1800" i="1" dirty="0" err="1"/>
              <a:t>Cryptographic</a:t>
            </a:r>
            <a:r>
              <a:rPr lang="fr-FR" sz="1800" i="1" dirty="0"/>
              <a:t> Hardware and Embedded </a:t>
            </a:r>
            <a:r>
              <a:rPr lang="fr-FR" sz="1800" i="1" dirty="0" err="1"/>
              <a:t>Systems</a:t>
            </a:r>
            <a:r>
              <a:rPr lang="fr-FR" sz="1800" i="1" dirty="0"/>
              <a:t> - CHES 2017 - 19th International </a:t>
            </a:r>
            <a:r>
              <a:rPr lang="fr-FR" sz="1800" i="1" dirty="0" err="1"/>
              <a:t>Conference</a:t>
            </a:r>
            <a:r>
              <a:rPr lang="fr-FR" sz="1800" i="1" dirty="0"/>
              <a:t>, Taipei, Taiwan, </a:t>
            </a:r>
            <a:r>
              <a:rPr lang="fr-FR" sz="1800" i="1" dirty="0" err="1"/>
              <a:t>September</a:t>
            </a:r>
            <a:r>
              <a:rPr lang="fr-FR" sz="1800" i="1" dirty="0"/>
              <a:t> 25-28, 2017, </a:t>
            </a:r>
            <a:r>
              <a:rPr lang="fr-FR" sz="1800" i="1" dirty="0" err="1"/>
              <a:t>Proceedings,volume</a:t>
            </a:r>
            <a:r>
              <a:rPr lang="fr-FR" sz="1800" i="1" dirty="0"/>
              <a:t> 10529 of Lecture Notes in Computer Science, pages 45–68</a:t>
            </a:r>
            <a:r>
              <a:rPr lang="fr-FR" sz="1800" dirty="0"/>
              <a:t>. Springer,2017. </a:t>
            </a:r>
          </a:p>
          <a:p>
            <a:pPr>
              <a:buFontTx/>
              <a:buChar char="-"/>
            </a:pPr>
            <a:r>
              <a:rPr lang="de-DE" sz="1800" dirty="0"/>
              <a:t>[CK09] Jean-Sébastien </a:t>
            </a:r>
            <a:r>
              <a:rPr lang="de-DE" sz="1800" dirty="0" err="1"/>
              <a:t>Coron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Ilya </a:t>
            </a:r>
            <a:r>
              <a:rPr lang="de-DE" sz="1800" dirty="0" err="1"/>
              <a:t>Kizhvatov</a:t>
            </a:r>
            <a:r>
              <a:rPr lang="de-DE" sz="1800" dirty="0"/>
              <a:t>. An </a:t>
            </a:r>
            <a:r>
              <a:rPr lang="de-DE" sz="1800" dirty="0" err="1"/>
              <a:t>efficient</a:t>
            </a:r>
            <a:r>
              <a:rPr lang="de-DE" sz="1800" dirty="0"/>
              <a:t> </a:t>
            </a:r>
            <a:r>
              <a:rPr lang="de-DE" sz="1800" dirty="0" err="1"/>
              <a:t>method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random</a:t>
            </a:r>
            <a:r>
              <a:rPr lang="de-DE" sz="1800" dirty="0"/>
              <a:t> </a:t>
            </a:r>
            <a:r>
              <a:rPr lang="de-DE" sz="1800" dirty="0" err="1"/>
              <a:t>delay</a:t>
            </a:r>
            <a:r>
              <a:rPr lang="de-DE" sz="1800" dirty="0"/>
              <a:t> </a:t>
            </a:r>
            <a:r>
              <a:rPr lang="de-DE" sz="1800" dirty="0" err="1"/>
              <a:t>generation</a:t>
            </a:r>
            <a:r>
              <a:rPr lang="de-DE" sz="1800" dirty="0"/>
              <a:t> in </a:t>
            </a:r>
            <a:r>
              <a:rPr lang="de-DE" sz="1800" dirty="0" err="1"/>
              <a:t>embedded</a:t>
            </a:r>
            <a:r>
              <a:rPr lang="de-DE" sz="1800" dirty="0"/>
              <a:t> </a:t>
            </a:r>
            <a:r>
              <a:rPr lang="de-DE" sz="1800" dirty="0" err="1"/>
              <a:t>software</a:t>
            </a:r>
            <a:r>
              <a:rPr lang="de-DE" sz="1800" dirty="0"/>
              <a:t>. In Christophe </a:t>
            </a:r>
            <a:r>
              <a:rPr lang="de-DE" sz="1800" dirty="0" err="1"/>
              <a:t>Clavier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Kris </a:t>
            </a:r>
            <a:r>
              <a:rPr lang="de-DE" sz="1800" dirty="0" err="1"/>
              <a:t>Gaj</a:t>
            </a:r>
            <a:r>
              <a:rPr lang="de-DE" sz="1800" dirty="0"/>
              <a:t>, </a:t>
            </a:r>
            <a:r>
              <a:rPr lang="de-DE" sz="1800" dirty="0" err="1"/>
              <a:t>editors</a:t>
            </a:r>
            <a:r>
              <a:rPr lang="de-DE" sz="1800" dirty="0"/>
              <a:t>, </a:t>
            </a:r>
            <a:r>
              <a:rPr lang="de-DE" sz="1800" i="1" dirty="0" err="1"/>
              <a:t>Cryptographic</a:t>
            </a:r>
            <a:r>
              <a:rPr lang="de-DE" sz="1800" i="1" dirty="0"/>
              <a:t> Hardware </a:t>
            </a:r>
            <a:r>
              <a:rPr lang="de-DE" sz="1800" i="1" dirty="0" err="1"/>
              <a:t>and</a:t>
            </a:r>
            <a:r>
              <a:rPr lang="de-DE" sz="1800" i="1" dirty="0"/>
              <a:t> Embedded Systems - CHES 2009</a:t>
            </a:r>
            <a:r>
              <a:rPr lang="de-DE" sz="1800" dirty="0"/>
              <a:t>, </a:t>
            </a:r>
            <a:r>
              <a:rPr lang="de-DE" sz="1800" dirty="0" err="1"/>
              <a:t>pages</a:t>
            </a:r>
            <a:r>
              <a:rPr lang="de-DE" sz="1800" dirty="0"/>
              <a:t> 156–170, Berlin, Heidelberg, 2009. Springer Berlin Heidelberg.</a:t>
            </a:r>
          </a:p>
          <a:p>
            <a:pPr>
              <a:buFontTx/>
              <a:buChar char="-"/>
            </a:pPr>
            <a:r>
              <a:rPr lang="fr-FR" sz="1800" dirty="0"/>
              <a:t>[GGH20] </a:t>
            </a:r>
            <a:r>
              <a:rPr lang="en-US" sz="1800" dirty="0"/>
              <a:t>Christophe </a:t>
            </a:r>
            <a:r>
              <a:rPr lang="en-US" sz="1800" dirty="0" err="1"/>
              <a:t>Genevey-Metat</a:t>
            </a:r>
            <a:r>
              <a:rPr lang="en-US" sz="1800" dirty="0"/>
              <a:t>, </a:t>
            </a:r>
            <a:r>
              <a:rPr lang="en-US" sz="1800" dirty="0" err="1"/>
              <a:t>Benoît</a:t>
            </a:r>
            <a:r>
              <a:rPr lang="en-US" sz="1800" dirty="0"/>
              <a:t> Gérard and </a:t>
            </a:r>
            <a:r>
              <a:rPr lang="en-US" sz="1800" dirty="0" err="1"/>
              <a:t>Annelie</a:t>
            </a:r>
            <a:r>
              <a:rPr lang="en-US" sz="1800" dirty="0"/>
              <a:t> </a:t>
            </a:r>
            <a:r>
              <a:rPr lang="en-US" sz="1800" dirty="0" err="1"/>
              <a:t>Heuser</a:t>
            </a:r>
            <a:r>
              <a:rPr lang="en-US" sz="1800" dirty="0"/>
              <a:t>. On What to Learn: Train or Adapt a Deeply Learned Profile? </a:t>
            </a:r>
            <a:r>
              <a:rPr lang="fr-FR" sz="1800" dirty="0" err="1"/>
              <a:t>Cryptology</a:t>
            </a:r>
            <a:r>
              <a:rPr lang="fr-FR" sz="1800" dirty="0"/>
              <a:t> </a:t>
            </a:r>
            <a:r>
              <a:rPr lang="fr-FR" sz="1800" dirty="0" err="1"/>
              <a:t>ePrint</a:t>
            </a:r>
            <a:r>
              <a:rPr lang="fr-FR" sz="1800" dirty="0"/>
              <a:t> Archive, Report 2020/952, 2020.</a:t>
            </a:r>
            <a:r>
              <a:rPr lang="fr-FR" sz="1800" dirty="0">
                <a:hlinkClick r:id="rId4"/>
              </a:rPr>
              <a:t> </a:t>
            </a:r>
            <a:r>
              <a:rPr lang="fr-FR" sz="1800" dirty="0">
                <a:hlinkClick r:id="rId5"/>
              </a:rPr>
              <a:t>https://eprint.iacr.org/2020/952</a:t>
            </a:r>
            <a:r>
              <a:rPr lang="fr-FR" sz="1800" dirty="0"/>
              <a:t>.</a:t>
            </a:r>
          </a:p>
          <a:p>
            <a:pPr>
              <a:buFontTx/>
              <a:buChar char="-"/>
            </a:pPr>
            <a:endParaRPr lang="de-DE" sz="1800" dirty="0"/>
          </a:p>
          <a:p>
            <a:pPr>
              <a:buFontTx/>
              <a:buChar char="-"/>
            </a:pPr>
            <a:endParaRPr lang="fr-FR" sz="1800" dirty="0"/>
          </a:p>
          <a:p>
            <a:pPr>
              <a:buFontTx/>
              <a:buChar char="-"/>
            </a:pPr>
            <a:endParaRPr lang="fr-FR" sz="1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173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38200" y="618066"/>
            <a:ext cx="11353800" cy="6239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err="1"/>
              <a:t>Bibliography</a:t>
            </a:r>
            <a:r>
              <a:rPr lang="fr-FR" b="1" dirty="0"/>
              <a:t> (2):</a:t>
            </a:r>
          </a:p>
          <a:p>
            <a:pPr>
              <a:buFontTx/>
              <a:buChar char="-"/>
            </a:pPr>
            <a:r>
              <a:rPr lang="fr-FR" sz="1800" dirty="0"/>
              <a:t>[HGG19] </a:t>
            </a:r>
            <a:r>
              <a:rPr lang="fr-FR" sz="1800" dirty="0" err="1"/>
              <a:t>Hettwer</a:t>
            </a:r>
            <a:r>
              <a:rPr lang="fr-FR" sz="1800" dirty="0"/>
              <a:t> B., </a:t>
            </a:r>
            <a:r>
              <a:rPr lang="fr-FR" sz="1800" dirty="0" err="1"/>
              <a:t>Gehrer</a:t>
            </a:r>
            <a:r>
              <a:rPr lang="fr-FR" sz="1800" dirty="0"/>
              <a:t> S., </a:t>
            </a:r>
            <a:r>
              <a:rPr lang="fr-FR" sz="1800" dirty="0" err="1"/>
              <a:t>Güneysu</a:t>
            </a:r>
            <a:r>
              <a:rPr lang="fr-FR" sz="1800" dirty="0"/>
              <a:t> T. (2020) </a:t>
            </a:r>
            <a:r>
              <a:rPr lang="fr-FR" sz="1800" dirty="0" err="1"/>
              <a:t>Deep</a:t>
            </a:r>
            <a:r>
              <a:rPr lang="fr-FR" sz="1800" dirty="0"/>
              <a:t> Neural Network Attribution </a:t>
            </a:r>
            <a:r>
              <a:rPr lang="fr-FR" sz="1800" dirty="0" err="1"/>
              <a:t>Methods</a:t>
            </a:r>
            <a:r>
              <a:rPr lang="fr-FR" sz="1800" dirty="0"/>
              <a:t> for </a:t>
            </a:r>
            <a:r>
              <a:rPr lang="fr-FR" sz="1800" dirty="0" err="1"/>
              <a:t>Leakage</a:t>
            </a:r>
            <a:r>
              <a:rPr lang="fr-FR" sz="1800" dirty="0"/>
              <a:t> </a:t>
            </a:r>
            <a:r>
              <a:rPr lang="fr-FR" sz="1800" dirty="0" err="1"/>
              <a:t>Analysis</a:t>
            </a:r>
            <a:r>
              <a:rPr lang="fr-FR" sz="1800" dirty="0"/>
              <a:t> and </a:t>
            </a:r>
            <a:r>
              <a:rPr lang="fr-FR" sz="1800" dirty="0" err="1"/>
              <a:t>Symmetric</a:t>
            </a:r>
            <a:r>
              <a:rPr lang="fr-FR" sz="1800" dirty="0"/>
              <a:t> Key </a:t>
            </a:r>
            <a:r>
              <a:rPr lang="fr-FR" sz="1800" dirty="0" err="1"/>
              <a:t>Recovery</a:t>
            </a:r>
            <a:r>
              <a:rPr lang="fr-FR" sz="1800" dirty="0"/>
              <a:t>. In: Paterson K., </a:t>
            </a:r>
            <a:r>
              <a:rPr lang="fr-FR" sz="1800" dirty="0" err="1"/>
              <a:t>Stebila</a:t>
            </a:r>
            <a:r>
              <a:rPr lang="fr-FR" sz="1800" dirty="0"/>
              <a:t> D. (</a:t>
            </a:r>
            <a:r>
              <a:rPr lang="fr-FR" sz="1800" dirty="0" err="1"/>
              <a:t>eds</a:t>
            </a:r>
            <a:r>
              <a:rPr lang="fr-FR" sz="1800" dirty="0"/>
              <a:t>) </a:t>
            </a:r>
            <a:r>
              <a:rPr lang="fr-FR" sz="1800" dirty="0" err="1"/>
              <a:t>Selected</a:t>
            </a:r>
            <a:r>
              <a:rPr lang="fr-FR" sz="1800" dirty="0"/>
              <a:t> Areas in </a:t>
            </a:r>
            <a:r>
              <a:rPr lang="fr-FR" sz="1800" dirty="0" err="1"/>
              <a:t>Cryptography</a:t>
            </a:r>
            <a:r>
              <a:rPr lang="fr-FR" sz="1800" dirty="0"/>
              <a:t> – SAC 2019. SAC 2019. Lecture Notes in Computer Science, vol 11959. Springer, Cham. </a:t>
            </a:r>
            <a:r>
              <a:rPr lang="fr-FR" sz="1800" dirty="0">
                <a:hlinkClick r:id="rId3"/>
              </a:rPr>
              <a:t>https://doi.org/10.1007/978-3-030-38471-5_26</a:t>
            </a:r>
            <a:r>
              <a:rPr lang="fr-FR" sz="1800" dirty="0"/>
              <a:t> </a:t>
            </a:r>
            <a:endParaRPr lang="de-DE" sz="1800" dirty="0"/>
          </a:p>
          <a:p>
            <a:pPr>
              <a:buFontTx/>
              <a:buChar char="-"/>
            </a:pPr>
            <a:r>
              <a:rPr lang="de-DE" sz="1800" dirty="0"/>
              <a:t>[KPH+19] </a:t>
            </a:r>
            <a:r>
              <a:rPr lang="de-DE" sz="1800" dirty="0" err="1"/>
              <a:t>Jaehun</a:t>
            </a:r>
            <a:r>
              <a:rPr lang="de-DE" sz="1800" dirty="0"/>
              <a:t> Kim, Stjepan </a:t>
            </a:r>
            <a:r>
              <a:rPr lang="de-DE" sz="1800" dirty="0" err="1"/>
              <a:t>Picek</a:t>
            </a:r>
            <a:r>
              <a:rPr lang="de-DE" sz="1800" dirty="0"/>
              <a:t>, Annelie Heuser, </a:t>
            </a:r>
            <a:r>
              <a:rPr lang="de-DE" sz="1800" dirty="0" err="1"/>
              <a:t>Shivam</a:t>
            </a:r>
            <a:r>
              <a:rPr lang="de-DE" sz="1800" dirty="0"/>
              <a:t> </a:t>
            </a:r>
            <a:r>
              <a:rPr lang="de-DE" sz="1800" dirty="0" err="1"/>
              <a:t>Bhasin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Alan </a:t>
            </a:r>
            <a:r>
              <a:rPr lang="de-DE" sz="1800" dirty="0" err="1"/>
              <a:t>Hanjalic</a:t>
            </a:r>
            <a:r>
              <a:rPr lang="de-DE" sz="1800" dirty="0"/>
              <a:t>. </a:t>
            </a:r>
            <a:r>
              <a:rPr lang="de-DE" sz="1800" dirty="0" err="1"/>
              <a:t>Make</a:t>
            </a:r>
            <a:r>
              <a:rPr lang="de-DE" sz="1800" dirty="0"/>
              <a:t> </a:t>
            </a:r>
            <a:r>
              <a:rPr lang="de-DE" sz="1800" dirty="0" err="1"/>
              <a:t>some</a:t>
            </a:r>
            <a:r>
              <a:rPr lang="de-DE" sz="1800" dirty="0"/>
              <a:t> </a:t>
            </a:r>
            <a:r>
              <a:rPr lang="de-DE" sz="1800" dirty="0" err="1"/>
              <a:t>noise</a:t>
            </a:r>
            <a:r>
              <a:rPr lang="de-DE" sz="1800" dirty="0"/>
              <a:t>. </a:t>
            </a:r>
            <a:r>
              <a:rPr lang="de-DE" sz="1800" dirty="0" err="1"/>
              <a:t>unleashing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power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convolutional</a:t>
            </a:r>
            <a:r>
              <a:rPr lang="de-DE" sz="1800" dirty="0"/>
              <a:t> </a:t>
            </a:r>
            <a:r>
              <a:rPr lang="de-DE" sz="1800" dirty="0" err="1"/>
              <a:t>neural</a:t>
            </a:r>
            <a:r>
              <a:rPr lang="de-DE" sz="1800" dirty="0"/>
              <a:t> </a:t>
            </a:r>
            <a:r>
              <a:rPr lang="de-DE" sz="1800" dirty="0" err="1"/>
              <a:t>networks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profiled</a:t>
            </a:r>
            <a:r>
              <a:rPr lang="de-DE" sz="1800" dirty="0"/>
              <a:t> </a:t>
            </a:r>
            <a:r>
              <a:rPr lang="de-DE" sz="1800" dirty="0" err="1"/>
              <a:t>side-channel</a:t>
            </a:r>
            <a:r>
              <a:rPr lang="de-DE" sz="1800" dirty="0"/>
              <a:t> </a:t>
            </a:r>
            <a:r>
              <a:rPr lang="de-DE" sz="1800" dirty="0" err="1"/>
              <a:t>analysis</a:t>
            </a:r>
            <a:r>
              <a:rPr lang="de-DE" sz="1800" dirty="0"/>
              <a:t>. </a:t>
            </a:r>
            <a:r>
              <a:rPr lang="fr-FR" sz="1800" i="1" dirty="0"/>
              <a:t>IACR Transactions on </a:t>
            </a:r>
            <a:r>
              <a:rPr lang="fr-FR" sz="1800" i="1" dirty="0" err="1"/>
              <a:t>Cryptographic</a:t>
            </a:r>
            <a:r>
              <a:rPr lang="fr-FR" sz="1800" i="1" dirty="0"/>
              <a:t> Hardware and Embedded </a:t>
            </a:r>
            <a:r>
              <a:rPr lang="fr-FR" sz="1800" i="1" dirty="0" err="1"/>
              <a:t>Systems</a:t>
            </a:r>
            <a:r>
              <a:rPr lang="fr-FR" sz="1800" dirty="0"/>
              <a:t>,</a:t>
            </a:r>
            <a:r>
              <a:rPr lang="de-DE" sz="1800" dirty="0"/>
              <a:t> 2019(3):148–179, 2019.</a:t>
            </a:r>
            <a:endParaRPr lang="fr-FR" sz="1800" dirty="0"/>
          </a:p>
          <a:p>
            <a:pPr>
              <a:buFontTx/>
              <a:buChar char="-"/>
            </a:pPr>
            <a:r>
              <a:rPr lang="fr-FR" sz="1800" dirty="0"/>
              <a:t>[LH20] </a:t>
            </a:r>
            <a:r>
              <a:rPr lang="fr-FR" sz="1800" dirty="0" err="1"/>
              <a:t>JongHyeok</a:t>
            </a:r>
            <a:r>
              <a:rPr lang="fr-FR" sz="1800" dirty="0"/>
              <a:t> Lee and Dong-</a:t>
            </a:r>
            <a:r>
              <a:rPr lang="fr-FR" sz="1800" dirty="0" err="1"/>
              <a:t>Guk</a:t>
            </a:r>
            <a:r>
              <a:rPr lang="fr-FR" sz="1800" dirty="0"/>
              <a:t> Han. </a:t>
            </a:r>
            <a:r>
              <a:rPr lang="en-US" sz="1800" dirty="0"/>
              <a:t>DLDDO: Deep Learning to Detect Dummy Operations</a:t>
            </a:r>
            <a:r>
              <a:rPr lang="fr-FR" sz="1800" dirty="0"/>
              <a:t>. </a:t>
            </a:r>
            <a:r>
              <a:rPr lang="fr-FR" sz="1800" dirty="0" err="1"/>
              <a:t>Cryptology</a:t>
            </a:r>
            <a:r>
              <a:rPr lang="fr-FR" sz="1800" dirty="0"/>
              <a:t> </a:t>
            </a:r>
            <a:r>
              <a:rPr lang="fr-FR" sz="1800" dirty="0" err="1"/>
              <a:t>ePrint</a:t>
            </a:r>
            <a:r>
              <a:rPr lang="fr-FR" sz="1800" dirty="0"/>
              <a:t> Archive, Report 2020/939, 2020.</a:t>
            </a:r>
            <a:r>
              <a:rPr lang="fr-FR" sz="1800" dirty="0">
                <a:hlinkClick r:id="rId4"/>
              </a:rPr>
              <a:t> https://eprint.iacr.org/2020/939</a:t>
            </a:r>
            <a:r>
              <a:rPr lang="fr-FR" sz="1800" dirty="0"/>
              <a:t>.</a:t>
            </a:r>
          </a:p>
          <a:p>
            <a:pPr>
              <a:buFontTx/>
              <a:buChar char="-"/>
            </a:pPr>
            <a:r>
              <a:rPr lang="fr-FR" sz="1800" dirty="0"/>
              <a:t>[MDP19] Loïc Masure, Cécile Dumas, and Emmanuel </a:t>
            </a:r>
            <a:r>
              <a:rPr lang="fr-FR" sz="1800" dirty="0" err="1"/>
              <a:t>Prouff</a:t>
            </a:r>
            <a:r>
              <a:rPr lang="fr-FR" sz="1800" dirty="0"/>
              <a:t>. Gradient </a:t>
            </a:r>
            <a:r>
              <a:rPr lang="fr-FR" sz="1800" dirty="0" err="1"/>
              <a:t>visualization</a:t>
            </a:r>
            <a:r>
              <a:rPr lang="fr-FR" sz="1800" dirty="0"/>
              <a:t> for </a:t>
            </a:r>
            <a:r>
              <a:rPr lang="fr-FR" sz="1800" dirty="0" err="1"/>
              <a:t>general</a:t>
            </a:r>
            <a:r>
              <a:rPr lang="fr-FR" sz="1800" dirty="0"/>
              <a:t> </a:t>
            </a:r>
            <a:r>
              <a:rPr lang="fr-FR" sz="1800" dirty="0" err="1"/>
              <a:t>characterization</a:t>
            </a:r>
            <a:r>
              <a:rPr lang="fr-FR" sz="1800" dirty="0"/>
              <a:t> in </a:t>
            </a:r>
            <a:r>
              <a:rPr lang="fr-FR" sz="1800" dirty="0" err="1"/>
              <a:t>profiling</a:t>
            </a:r>
            <a:r>
              <a:rPr lang="fr-FR" sz="1800" dirty="0"/>
              <a:t> </a:t>
            </a:r>
            <a:r>
              <a:rPr lang="fr-FR" sz="1800" dirty="0" err="1"/>
              <a:t>attacks</a:t>
            </a:r>
            <a:r>
              <a:rPr lang="fr-FR" sz="1800" dirty="0"/>
              <a:t>. In Ilia </a:t>
            </a:r>
            <a:r>
              <a:rPr lang="fr-FR" sz="1800" dirty="0" err="1"/>
              <a:t>Polian</a:t>
            </a:r>
            <a:r>
              <a:rPr lang="fr-FR" sz="1800" dirty="0"/>
              <a:t> and Marc </a:t>
            </a:r>
            <a:r>
              <a:rPr lang="fr-FR" sz="1800" dirty="0" err="1"/>
              <a:t>Stöttinger</a:t>
            </a:r>
            <a:r>
              <a:rPr lang="fr-FR" sz="1800" dirty="0"/>
              <a:t>, editors, </a:t>
            </a:r>
            <a:r>
              <a:rPr lang="fr-FR" sz="1800" i="1" dirty="0"/>
              <a:t>Constructive </a:t>
            </a:r>
            <a:r>
              <a:rPr lang="fr-FR" sz="1800" i="1" dirty="0" err="1"/>
              <a:t>Side</a:t>
            </a:r>
            <a:r>
              <a:rPr lang="fr-FR" sz="1800" i="1" dirty="0"/>
              <a:t>-Channel </a:t>
            </a:r>
            <a:r>
              <a:rPr lang="fr-FR" sz="1800" i="1" dirty="0" err="1"/>
              <a:t>Analysis</a:t>
            </a:r>
            <a:r>
              <a:rPr lang="fr-FR" sz="1800" i="1" dirty="0"/>
              <a:t> and Secure Design</a:t>
            </a:r>
            <a:r>
              <a:rPr lang="fr-FR" sz="1800" dirty="0"/>
              <a:t>, pages 145–167, Cham, 2019. Springer International </a:t>
            </a:r>
            <a:r>
              <a:rPr lang="fr-FR" sz="1800" dirty="0" err="1"/>
              <a:t>Publishing</a:t>
            </a:r>
            <a:r>
              <a:rPr lang="fr-FR" sz="1800" dirty="0"/>
              <a:t>.</a:t>
            </a:r>
          </a:p>
          <a:p>
            <a:pPr>
              <a:buFontTx/>
              <a:buChar char="-"/>
            </a:pPr>
            <a:r>
              <a:rPr lang="fr-FR" sz="1800" dirty="0"/>
              <a:t>[MDP20] Loïc Masure, Cécile Dumas, and Emmanuel </a:t>
            </a:r>
            <a:r>
              <a:rPr lang="fr-FR" sz="1800" dirty="0" err="1"/>
              <a:t>Prouff</a:t>
            </a:r>
            <a:r>
              <a:rPr lang="fr-FR" sz="1800" dirty="0"/>
              <a:t>. A </a:t>
            </a:r>
            <a:r>
              <a:rPr lang="fr-FR" sz="1800" dirty="0" err="1"/>
              <a:t>comprehensive</a:t>
            </a:r>
            <a:r>
              <a:rPr lang="fr-FR" sz="1800" dirty="0"/>
              <a:t> </a:t>
            </a:r>
            <a:r>
              <a:rPr lang="fr-FR" sz="1800" dirty="0" err="1"/>
              <a:t>study</a:t>
            </a:r>
            <a:r>
              <a:rPr lang="fr-FR" sz="1800" dirty="0"/>
              <a:t> of </a:t>
            </a:r>
            <a:r>
              <a:rPr lang="fr-FR" sz="1800" dirty="0" err="1"/>
              <a:t>deep</a:t>
            </a:r>
            <a:r>
              <a:rPr lang="fr-FR" sz="1800" dirty="0"/>
              <a:t> </a:t>
            </a:r>
            <a:r>
              <a:rPr lang="fr-FR" sz="1800" dirty="0" err="1"/>
              <a:t>learning</a:t>
            </a:r>
            <a:r>
              <a:rPr lang="fr-FR" sz="1800" dirty="0"/>
              <a:t> for </a:t>
            </a:r>
            <a:r>
              <a:rPr lang="fr-FR" sz="1800" dirty="0" err="1"/>
              <a:t>side-channel</a:t>
            </a:r>
            <a:r>
              <a:rPr lang="fr-FR" sz="1800" dirty="0"/>
              <a:t> </a:t>
            </a:r>
            <a:r>
              <a:rPr lang="fr-FR" sz="1800" dirty="0" err="1"/>
              <a:t>analysis</a:t>
            </a:r>
            <a:r>
              <a:rPr lang="fr-FR" sz="1800" dirty="0"/>
              <a:t>. </a:t>
            </a:r>
            <a:r>
              <a:rPr lang="fr-FR" sz="1800" i="1" dirty="0"/>
              <a:t>IACR Transactions on </a:t>
            </a:r>
            <a:r>
              <a:rPr lang="fr-FR" sz="1800" i="1" dirty="0" err="1"/>
              <a:t>Cryptographic</a:t>
            </a:r>
            <a:r>
              <a:rPr lang="fr-FR" sz="1800" i="1" dirty="0"/>
              <a:t> Hardware and Embedded </a:t>
            </a:r>
            <a:r>
              <a:rPr lang="fr-FR" sz="1800" i="1" dirty="0" err="1"/>
              <a:t>Systems</a:t>
            </a:r>
            <a:r>
              <a:rPr lang="fr-FR" sz="1800" dirty="0"/>
              <a:t>, 2020(1):348–375, Nov. 2019.</a:t>
            </a:r>
          </a:p>
          <a:p>
            <a:pPr>
              <a:buFontTx/>
              <a:buChar char="-"/>
            </a:pPr>
            <a:r>
              <a:rPr lang="fr-FR" sz="1800" dirty="0"/>
              <a:t>[PEC19] Guilherme </a:t>
            </a:r>
            <a:r>
              <a:rPr lang="fr-FR" sz="1800" dirty="0" err="1"/>
              <a:t>Perin</a:t>
            </a:r>
            <a:r>
              <a:rPr lang="fr-FR" sz="1800" dirty="0"/>
              <a:t>, </a:t>
            </a:r>
            <a:r>
              <a:rPr lang="fr-FR" sz="1800" dirty="0" err="1"/>
              <a:t>Baris</a:t>
            </a:r>
            <a:r>
              <a:rPr lang="fr-FR" sz="1800" dirty="0"/>
              <a:t> </a:t>
            </a:r>
            <a:r>
              <a:rPr lang="fr-FR" sz="1800" dirty="0" err="1"/>
              <a:t>Ege</a:t>
            </a:r>
            <a:r>
              <a:rPr lang="fr-FR" sz="1800" dirty="0"/>
              <a:t>, and </a:t>
            </a:r>
            <a:r>
              <a:rPr lang="fr-FR" sz="1800" dirty="0" err="1"/>
              <a:t>Lukasz</a:t>
            </a:r>
            <a:r>
              <a:rPr lang="fr-FR" sz="1800" dirty="0"/>
              <a:t> </a:t>
            </a:r>
            <a:r>
              <a:rPr lang="fr-FR" sz="1800" dirty="0" err="1"/>
              <a:t>Chmielewski</a:t>
            </a:r>
            <a:r>
              <a:rPr lang="fr-FR" sz="1800" dirty="0"/>
              <a:t>. Neural network model </a:t>
            </a:r>
            <a:r>
              <a:rPr lang="fr-FR" sz="1800" dirty="0" err="1"/>
              <a:t>assessment</a:t>
            </a:r>
            <a:r>
              <a:rPr lang="fr-FR" sz="1800" dirty="0"/>
              <a:t> for </a:t>
            </a:r>
            <a:r>
              <a:rPr lang="fr-FR" sz="1800" dirty="0" err="1"/>
              <a:t>side-channel</a:t>
            </a:r>
            <a:r>
              <a:rPr lang="fr-FR" sz="1800" dirty="0"/>
              <a:t> </a:t>
            </a:r>
            <a:r>
              <a:rPr lang="fr-FR" sz="1800" dirty="0" err="1"/>
              <a:t>analysis</a:t>
            </a:r>
            <a:r>
              <a:rPr lang="fr-FR" sz="1800" dirty="0"/>
              <a:t>. </a:t>
            </a:r>
            <a:r>
              <a:rPr lang="fr-FR" sz="1800" dirty="0" err="1"/>
              <a:t>Cryptology</a:t>
            </a:r>
            <a:r>
              <a:rPr lang="fr-FR" sz="1800" dirty="0"/>
              <a:t> </a:t>
            </a:r>
            <a:r>
              <a:rPr lang="fr-FR" sz="1800" dirty="0" err="1"/>
              <a:t>ePrint</a:t>
            </a:r>
            <a:r>
              <a:rPr lang="fr-FR" sz="1800" dirty="0"/>
              <a:t> Archive, Report 2019/722, 2019. </a:t>
            </a:r>
            <a:r>
              <a:rPr lang="fr-FR" sz="1800" dirty="0">
                <a:hlinkClick r:id="rId5"/>
              </a:rPr>
              <a:t>https://eprint.iacr.org/2019/722</a:t>
            </a:r>
            <a:r>
              <a:rPr lang="fr-FR" sz="1800" dirty="0"/>
              <a:t>.</a:t>
            </a:r>
          </a:p>
          <a:p>
            <a:pPr>
              <a:buFontTx/>
              <a:buChar char="-"/>
            </a:pPr>
            <a:r>
              <a:rPr lang="fr-FR" sz="1800" dirty="0"/>
              <a:t>[QLL10] </a:t>
            </a:r>
            <a:r>
              <a:rPr lang="en-US" sz="1800" dirty="0"/>
              <a:t>Tao Qin, Tie-Yan Liu, and Hang Li. A general approximation framework for direct optimization of information retrieval measures. Inf. </a:t>
            </a:r>
            <a:r>
              <a:rPr lang="en-US" sz="1800" dirty="0" err="1"/>
              <a:t>Retr</a:t>
            </a:r>
            <a:r>
              <a:rPr lang="en-US" sz="1800" dirty="0"/>
              <a:t>., 13(4):375–397, 2010.</a:t>
            </a:r>
            <a:endParaRPr lang="fr-FR" sz="1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421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38200" y="618066"/>
            <a:ext cx="11353800" cy="6239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err="1"/>
              <a:t>Bibliography</a:t>
            </a:r>
            <a:r>
              <a:rPr lang="fr-FR" b="1" dirty="0"/>
              <a:t> (3):</a:t>
            </a:r>
          </a:p>
          <a:p>
            <a:pPr>
              <a:buFontTx/>
              <a:buChar char="-"/>
            </a:pPr>
            <a:r>
              <a:rPr lang="fr-FR" sz="1800" dirty="0"/>
              <a:t>[RSVC+11] Mathieu Renauld, François-Xavier </a:t>
            </a:r>
            <a:r>
              <a:rPr lang="fr-FR" sz="1800" dirty="0" err="1"/>
              <a:t>Standaert</a:t>
            </a:r>
            <a:r>
              <a:rPr lang="fr-FR" sz="1800" dirty="0"/>
              <a:t>, Nicolas </a:t>
            </a:r>
            <a:r>
              <a:rPr lang="fr-FR" sz="1800" dirty="0" err="1"/>
              <a:t>Veyrat-Charvillon</a:t>
            </a:r>
            <a:r>
              <a:rPr lang="fr-FR" sz="1800" dirty="0"/>
              <a:t>, Dina Kamel, and Denis Flandre. A </a:t>
            </a:r>
            <a:r>
              <a:rPr lang="fr-FR" sz="1800" dirty="0" err="1"/>
              <a:t>formal</a:t>
            </a:r>
            <a:r>
              <a:rPr lang="fr-FR" sz="1800" dirty="0"/>
              <a:t> </a:t>
            </a:r>
            <a:r>
              <a:rPr lang="fr-FR" sz="1800" dirty="0" err="1"/>
              <a:t>study</a:t>
            </a:r>
            <a:r>
              <a:rPr lang="fr-FR" sz="1800" dirty="0"/>
              <a:t> of power </a:t>
            </a:r>
            <a:r>
              <a:rPr lang="fr-FR" sz="1800" dirty="0" err="1"/>
              <a:t>variability</a:t>
            </a:r>
            <a:r>
              <a:rPr lang="fr-FR" sz="1800" dirty="0"/>
              <a:t> issues and </a:t>
            </a:r>
            <a:r>
              <a:rPr lang="fr-FR" sz="1800" dirty="0" err="1"/>
              <a:t>side-channel</a:t>
            </a:r>
            <a:r>
              <a:rPr lang="fr-FR" sz="1800" dirty="0"/>
              <a:t> </a:t>
            </a:r>
            <a:r>
              <a:rPr lang="fr-FR" sz="1800" dirty="0" err="1"/>
              <a:t>attacks</a:t>
            </a:r>
            <a:r>
              <a:rPr lang="fr-FR" sz="1800" dirty="0"/>
              <a:t> for </a:t>
            </a:r>
            <a:r>
              <a:rPr lang="fr-FR" sz="1800" dirty="0" err="1"/>
              <a:t>nanoscale</a:t>
            </a:r>
            <a:r>
              <a:rPr lang="fr-FR" sz="1800" dirty="0"/>
              <a:t> </a:t>
            </a:r>
            <a:r>
              <a:rPr lang="fr-FR" sz="1800" dirty="0" err="1"/>
              <a:t>devices</a:t>
            </a:r>
            <a:r>
              <a:rPr lang="fr-FR" sz="1800" dirty="0"/>
              <a:t>. In Kenneth G. Paterson, editor, </a:t>
            </a:r>
            <a:r>
              <a:rPr lang="fr-FR" sz="1800" dirty="0" err="1"/>
              <a:t>Advances</a:t>
            </a:r>
            <a:r>
              <a:rPr lang="fr-FR" sz="1800" dirty="0"/>
              <a:t> in </a:t>
            </a:r>
            <a:r>
              <a:rPr lang="fr-FR" sz="1800" dirty="0" err="1"/>
              <a:t>Cryptology</a:t>
            </a:r>
            <a:r>
              <a:rPr lang="fr-FR" sz="1800" dirty="0"/>
              <a:t> – EUROCRYPT 2011, pages 109–128, Berlin, Heidelberg, 2011. Springer Berlin Heidelberg.</a:t>
            </a:r>
          </a:p>
          <a:p>
            <a:pPr>
              <a:buFontTx/>
              <a:buChar char="-"/>
            </a:pPr>
            <a:r>
              <a:rPr lang="fr-FR" sz="1800" dirty="0"/>
              <a:t>[RWM19] Bastian Richter, Alexander Wild and Amir </a:t>
            </a:r>
            <a:r>
              <a:rPr lang="fr-FR" sz="1800" dirty="0" err="1"/>
              <a:t>Moradi</a:t>
            </a:r>
            <a:r>
              <a:rPr lang="fr-FR" sz="1800" dirty="0"/>
              <a:t>. </a:t>
            </a:r>
            <a:r>
              <a:rPr lang="fr-FR" sz="1800" dirty="0" err="1"/>
              <a:t>Automated</a:t>
            </a:r>
            <a:r>
              <a:rPr lang="fr-FR" sz="1800" dirty="0"/>
              <a:t> Probe </a:t>
            </a:r>
            <a:r>
              <a:rPr lang="fr-FR" sz="1800" dirty="0" err="1"/>
              <a:t>Repositioning</a:t>
            </a:r>
            <a:r>
              <a:rPr lang="fr-FR" sz="1800" dirty="0"/>
              <a:t> for </a:t>
            </a:r>
            <a:r>
              <a:rPr lang="fr-FR" sz="1800" dirty="0" err="1"/>
              <a:t>On-Die</a:t>
            </a:r>
            <a:r>
              <a:rPr lang="fr-FR" sz="1800" dirty="0"/>
              <a:t> EM </a:t>
            </a:r>
            <a:r>
              <a:rPr lang="fr-FR" sz="1800" dirty="0" err="1"/>
              <a:t>Measurements</a:t>
            </a:r>
            <a:r>
              <a:rPr lang="fr-FR" sz="1800" dirty="0"/>
              <a:t>. </a:t>
            </a:r>
            <a:r>
              <a:rPr lang="fr-FR" sz="1800" i="1" dirty="0"/>
              <a:t>2019 IEEE/ACM International </a:t>
            </a:r>
            <a:r>
              <a:rPr lang="fr-FR" sz="1800" i="1" dirty="0" err="1"/>
              <a:t>Conference</a:t>
            </a:r>
            <a:r>
              <a:rPr lang="fr-FR" sz="1800" i="1" dirty="0"/>
              <a:t> on Computer-</a:t>
            </a:r>
            <a:r>
              <a:rPr lang="fr-FR" sz="1800" i="1" dirty="0" err="1"/>
              <a:t>Aided</a:t>
            </a:r>
            <a:r>
              <a:rPr lang="fr-FR" sz="1800" i="1" dirty="0"/>
              <a:t> Design (ICCAD), Westminster, CO, USA, 2019</a:t>
            </a:r>
            <a:r>
              <a:rPr lang="fr-FR" sz="1800" dirty="0"/>
              <a:t>, pp. 1-6, </a:t>
            </a:r>
            <a:r>
              <a:rPr lang="fr-FR" sz="1800" dirty="0" err="1"/>
              <a:t>doi</a:t>
            </a:r>
            <a:r>
              <a:rPr lang="fr-FR" sz="1800" dirty="0"/>
              <a:t>: 10.1109/ICCAD45719.2019.8942157.</a:t>
            </a:r>
            <a:endParaRPr lang="en-US" sz="1800" dirty="0"/>
          </a:p>
          <a:p>
            <a:pPr>
              <a:buFontTx/>
              <a:buChar char="-"/>
            </a:pPr>
            <a:r>
              <a:rPr lang="en-US" sz="1800" dirty="0"/>
              <a:t>[WAGP20] </a:t>
            </a:r>
            <a:r>
              <a:rPr lang="fr-FR" sz="1800" dirty="0"/>
              <a:t>Wouters, L., </a:t>
            </a:r>
            <a:r>
              <a:rPr lang="fr-FR" sz="1800" dirty="0" err="1"/>
              <a:t>Arribas</a:t>
            </a:r>
            <a:r>
              <a:rPr lang="fr-FR" sz="1800" dirty="0"/>
              <a:t>, V., </a:t>
            </a:r>
            <a:r>
              <a:rPr lang="fr-FR" sz="1800" dirty="0" err="1"/>
              <a:t>Gierlichs</a:t>
            </a:r>
            <a:r>
              <a:rPr lang="fr-FR" sz="1800" dirty="0"/>
              <a:t>, B., &amp; </a:t>
            </a:r>
            <a:r>
              <a:rPr lang="fr-FR" sz="1800" dirty="0" err="1"/>
              <a:t>Preneel</a:t>
            </a:r>
            <a:r>
              <a:rPr lang="fr-FR" sz="1800" dirty="0"/>
              <a:t>, B. (2020). </a:t>
            </a:r>
            <a:r>
              <a:rPr lang="fr-FR" sz="1800" dirty="0" err="1"/>
              <a:t>Revisiting</a:t>
            </a:r>
            <a:r>
              <a:rPr lang="fr-FR" sz="1800" dirty="0"/>
              <a:t> a </a:t>
            </a:r>
            <a:r>
              <a:rPr lang="fr-FR" sz="1800" dirty="0" err="1"/>
              <a:t>Methodology</a:t>
            </a:r>
            <a:r>
              <a:rPr lang="fr-FR" sz="1800" dirty="0"/>
              <a:t> for Efficient CNN Architectures in </a:t>
            </a:r>
            <a:r>
              <a:rPr lang="fr-FR" sz="1800" dirty="0" err="1"/>
              <a:t>Profiling</a:t>
            </a:r>
            <a:r>
              <a:rPr lang="fr-FR" sz="1800" dirty="0"/>
              <a:t> </a:t>
            </a:r>
            <a:r>
              <a:rPr lang="fr-FR" sz="1800" dirty="0" err="1"/>
              <a:t>Attacks</a:t>
            </a:r>
            <a:r>
              <a:rPr lang="fr-FR" sz="1800" dirty="0"/>
              <a:t>. </a:t>
            </a:r>
            <a:r>
              <a:rPr lang="fr-FR" sz="1800" i="1" dirty="0"/>
              <a:t>IACR Transactions on </a:t>
            </a:r>
            <a:r>
              <a:rPr lang="fr-FR" sz="1800" i="1" dirty="0" err="1"/>
              <a:t>Cryptographic</a:t>
            </a:r>
            <a:r>
              <a:rPr lang="fr-FR" sz="1800" i="1" dirty="0"/>
              <a:t> Hardware and Embedded </a:t>
            </a:r>
            <a:r>
              <a:rPr lang="fr-FR" sz="1800" i="1" dirty="0" err="1"/>
              <a:t>Systems</a:t>
            </a:r>
            <a:r>
              <a:rPr lang="fr-FR" sz="1800" dirty="0"/>
              <a:t>, </a:t>
            </a:r>
            <a:r>
              <a:rPr lang="fr-FR" sz="1800" i="1" dirty="0"/>
              <a:t>2020</a:t>
            </a:r>
            <a:r>
              <a:rPr lang="fr-FR" sz="1800" dirty="0"/>
              <a:t>(3), 147-168. </a:t>
            </a:r>
            <a:r>
              <a:rPr lang="fr-FR" sz="1800" dirty="0">
                <a:hlinkClick r:id="rId3"/>
              </a:rPr>
              <a:t>https://doi.org/10.13154/tches.v2020.i3.147-168</a:t>
            </a:r>
            <a:r>
              <a:rPr lang="fr-FR" sz="1800" dirty="0"/>
              <a:t> </a:t>
            </a:r>
          </a:p>
          <a:p>
            <a:pPr>
              <a:buFontTx/>
              <a:buChar char="-"/>
            </a:pPr>
            <a:r>
              <a:rPr lang="fr-FR" sz="1800" dirty="0"/>
              <a:t>[WP20] </a:t>
            </a:r>
            <a:r>
              <a:rPr lang="en-US" sz="1800" dirty="0" err="1"/>
              <a:t>Lichao</a:t>
            </a:r>
            <a:r>
              <a:rPr lang="en-US" sz="1800" dirty="0"/>
              <a:t> Wu and </a:t>
            </a:r>
            <a:r>
              <a:rPr lang="en-US" sz="1800" dirty="0" err="1"/>
              <a:t>Stjepan</a:t>
            </a:r>
            <a:r>
              <a:rPr lang="en-US" sz="1800" dirty="0"/>
              <a:t> </a:t>
            </a:r>
            <a:r>
              <a:rPr lang="en-US" sz="1800" dirty="0" err="1"/>
              <a:t>Picek</a:t>
            </a:r>
            <a:r>
              <a:rPr lang="en-US" sz="1800" dirty="0"/>
              <a:t>. Remove Some Noise: On Pre-processing of Side-channel Measurements with </a:t>
            </a:r>
            <a:r>
              <a:rPr lang="en-US" sz="1800" dirty="0" err="1"/>
              <a:t>Autoencoders</a:t>
            </a:r>
            <a:r>
              <a:rPr lang="en-US" sz="1800" dirty="0"/>
              <a:t>. </a:t>
            </a:r>
            <a:r>
              <a:rPr lang="fr-FR" sz="1800" i="1" dirty="0"/>
              <a:t>IACR Transactions on </a:t>
            </a:r>
            <a:r>
              <a:rPr lang="fr-FR" sz="1800" i="1" dirty="0" err="1"/>
              <a:t>Cryptographic</a:t>
            </a:r>
            <a:r>
              <a:rPr lang="fr-FR" sz="1800" i="1" dirty="0"/>
              <a:t> Hardware and Embedded </a:t>
            </a:r>
            <a:r>
              <a:rPr lang="fr-FR" sz="1800" i="1" dirty="0" err="1"/>
              <a:t>Systems</a:t>
            </a:r>
            <a:r>
              <a:rPr lang="fr-FR" sz="1800" dirty="0"/>
              <a:t>, 2020(4), </a:t>
            </a:r>
            <a:r>
              <a:rPr lang="fr-FR" sz="1800" dirty="0" err="1"/>
              <a:t>Aug</a:t>
            </a:r>
            <a:r>
              <a:rPr lang="fr-FR" sz="1800" dirty="0"/>
              <a:t>. 2020.</a:t>
            </a:r>
          </a:p>
          <a:p>
            <a:pPr>
              <a:buFontTx/>
              <a:buChar char="-"/>
            </a:pPr>
            <a:r>
              <a:rPr lang="fr-FR" sz="1800" dirty="0"/>
              <a:t>[ZBHV20] Gabriel </a:t>
            </a:r>
            <a:r>
              <a:rPr lang="fr-FR" sz="1800" dirty="0" err="1"/>
              <a:t>Zaid</a:t>
            </a:r>
            <a:r>
              <a:rPr lang="fr-FR" sz="1800" dirty="0"/>
              <a:t>, Lilian Bossuet, Amaury </a:t>
            </a:r>
            <a:r>
              <a:rPr lang="fr-FR" sz="1800" dirty="0" err="1"/>
              <a:t>Habrard</a:t>
            </a:r>
            <a:r>
              <a:rPr lang="fr-FR" sz="1800" dirty="0"/>
              <a:t>, and Alexandre </a:t>
            </a:r>
            <a:r>
              <a:rPr lang="fr-FR" sz="1800" dirty="0" err="1"/>
              <a:t>Venelli</a:t>
            </a:r>
            <a:r>
              <a:rPr lang="fr-FR" sz="1800" dirty="0"/>
              <a:t>. </a:t>
            </a:r>
            <a:r>
              <a:rPr lang="fr-FR" sz="1800" dirty="0" err="1"/>
              <a:t>Methodology</a:t>
            </a:r>
            <a:r>
              <a:rPr lang="fr-FR" sz="1800" dirty="0"/>
              <a:t> for efficient </a:t>
            </a:r>
            <a:r>
              <a:rPr lang="fr-FR" sz="1800" dirty="0" err="1"/>
              <a:t>cnn</a:t>
            </a:r>
            <a:r>
              <a:rPr lang="fr-FR" sz="1800" dirty="0"/>
              <a:t> architectures in </a:t>
            </a:r>
            <a:r>
              <a:rPr lang="fr-FR" sz="1800" dirty="0" err="1"/>
              <a:t>profiling</a:t>
            </a:r>
            <a:r>
              <a:rPr lang="fr-FR" sz="1800" dirty="0"/>
              <a:t> </a:t>
            </a:r>
            <a:r>
              <a:rPr lang="fr-FR" sz="1800" dirty="0" err="1"/>
              <a:t>attacks</a:t>
            </a:r>
            <a:r>
              <a:rPr lang="fr-FR" sz="1800" dirty="0"/>
              <a:t>. </a:t>
            </a:r>
            <a:r>
              <a:rPr lang="fr-FR" sz="1800" i="1" dirty="0"/>
              <a:t>IACR Transactions on </a:t>
            </a:r>
            <a:r>
              <a:rPr lang="fr-FR" sz="1800" i="1" dirty="0" err="1"/>
              <a:t>Cryptographic</a:t>
            </a:r>
            <a:r>
              <a:rPr lang="fr-FR" sz="1800" i="1" dirty="0"/>
              <a:t> Hardware and Embedded </a:t>
            </a:r>
            <a:r>
              <a:rPr lang="fr-FR" sz="1800" i="1" dirty="0" err="1"/>
              <a:t>Systems</a:t>
            </a:r>
            <a:r>
              <a:rPr lang="fr-FR" sz="1800" dirty="0"/>
              <a:t>, 2020(1):1–36, Nov. 2019.</a:t>
            </a:r>
            <a:endParaRPr lang="de-DE" sz="1800" dirty="0"/>
          </a:p>
          <a:p>
            <a:pPr>
              <a:buFontTx/>
              <a:buChar char="-"/>
            </a:pPr>
            <a:endParaRPr lang="fr-FR" sz="1800" dirty="0"/>
          </a:p>
          <a:p>
            <a:pPr>
              <a:buFontTx/>
              <a:buChar char="-"/>
            </a:pPr>
            <a:endParaRPr lang="de-DE" sz="1800" dirty="0"/>
          </a:p>
          <a:p>
            <a:pPr>
              <a:buFontTx/>
              <a:buChar char="-"/>
            </a:pPr>
            <a:endParaRPr lang="fr-FR" sz="1800" dirty="0"/>
          </a:p>
          <a:p>
            <a:pPr>
              <a:buFontTx/>
              <a:buChar char="-"/>
            </a:pPr>
            <a:endParaRPr lang="fr-FR" sz="1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6872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/>
              <a:t>Why</a:t>
            </a:r>
            <a:r>
              <a:rPr lang="fr-FR" b="1" dirty="0"/>
              <a:t> </a:t>
            </a:r>
            <a:r>
              <a:rPr lang="fr-FR" b="1" dirty="0" err="1"/>
              <a:t>is</a:t>
            </a:r>
            <a:r>
              <a:rPr lang="fr-FR" b="1" dirty="0"/>
              <a:t> DL </a:t>
            </a:r>
            <a:r>
              <a:rPr lang="fr-FR" b="1" dirty="0" err="1"/>
              <a:t>interesting</a:t>
            </a:r>
            <a:r>
              <a:rPr lang="fr-FR" b="1" dirty="0"/>
              <a:t> for </a:t>
            </a:r>
            <a:r>
              <a:rPr lang="fr-FR" b="1" dirty="0" err="1"/>
              <a:t>performing</a:t>
            </a:r>
            <a:r>
              <a:rPr lang="fr-FR" b="1" dirty="0"/>
              <a:t> SCA?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4602480" cy="48220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u="sng" dirty="0"/>
              <a:t>Pros</a:t>
            </a:r>
            <a:r>
              <a:rPr lang="fr-FR" dirty="0"/>
              <a:t>: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sz="2400" b="1" dirty="0" err="1"/>
              <a:t>Reduces</a:t>
            </a:r>
            <a:r>
              <a:rPr lang="fr-FR" sz="2400" dirty="0"/>
              <a:t> the </a:t>
            </a:r>
            <a:r>
              <a:rPr lang="fr-FR" sz="2400" dirty="0" err="1"/>
              <a:t>preprocessing</a:t>
            </a:r>
            <a:endParaRPr lang="fr-FR" sz="2400" dirty="0"/>
          </a:p>
          <a:p>
            <a:pPr marL="0" indent="0">
              <a:buNone/>
            </a:pPr>
            <a:r>
              <a:rPr lang="fr-FR" sz="2400" dirty="0"/>
              <a:t>	</a:t>
            </a:r>
            <a:r>
              <a:rPr lang="fr-FR" sz="2400" b="1" dirty="0"/>
              <a:t>Efficient</a:t>
            </a:r>
            <a:r>
              <a:rPr lang="fr-FR" sz="2400" dirty="0"/>
              <a:t> </a:t>
            </a:r>
            <a:r>
              <a:rPr lang="fr-FR" sz="2400" dirty="0" err="1"/>
              <a:t>against</a:t>
            </a:r>
            <a:r>
              <a:rPr lang="fr-FR" sz="2400" dirty="0"/>
              <a:t> </a:t>
            </a:r>
            <a:r>
              <a:rPr lang="fr-FR" sz="2400" dirty="0" err="1"/>
              <a:t>classical</a:t>
            </a:r>
            <a:r>
              <a:rPr lang="fr-FR" sz="2400" dirty="0"/>
              <a:t> 	</a:t>
            </a:r>
            <a:r>
              <a:rPr lang="fr-FR" sz="2400" dirty="0" err="1"/>
              <a:t>countermeasures</a:t>
            </a:r>
            <a:r>
              <a:rPr lang="fr-FR" sz="2400" dirty="0"/>
              <a:t> (</a:t>
            </a:r>
            <a:r>
              <a:rPr lang="fr-FR" sz="2400" i="1" dirty="0" err="1"/>
              <a:t>e.g</a:t>
            </a:r>
            <a:r>
              <a:rPr lang="fr-FR" sz="2400" i="1" dirty="0"/>
              <a:t>.</a:t>
            </a:r>
            <a:r>
              <a:rPr lang="fr-FR" sz="2400" dirty="0"/>
              <a:t> 	</a:t>
            </a:r>
            <a:r>
              <a:rPr lang="fr-FR" sz="2400" i="1" dirty="0" err="1"/>
              <a:t>desynchronization</a:t>
            </a:r>
            <a:r>
              <a:rPr lang="fr-FR" sz="2400" i="1" dirty="0"/>
              <a:t> [CDP17], 	</a:t>
            </a:r>
            <a:r>
              <a:rPr lang="fr-FR" sz="2400" i="1" dirty="0" err="1"/>
              <a:t>dummy</a:t>
            </a:r>
            <a:r>
              <a:rPr lang="fr-FR" sz="2400" i="1" dirty="0"/>
              <a:t> </a:t>
            </a:r>
            <a:r>
              <a:rPr lang="fr-FR" sz="2400" i="1" dirty="0" err="1"/>
              <a:t>operations</a:t>
            </a:r>
            <a:r>
              <a:rPr lang="fr-FR" sz="2400" i="1" dirty="0"/>
              <a:t> 	[LH20], …</a:t>
            </a:r>
            <a:r>
              <a:rPr lang="fr-FR" sz="2400" dirty="0"/>
              <a:t>)</a:t>
            </a:r>
          </a:p>
          <a:p>
            <a:pPr marL="0" indent="0">
              <a:buNone/>
            </a:pPr>
            <a:r>
              <a:rPr lang="fr-FR" sz="2400" dirty="0"/>
              <a:t>	Wide range of applications 	(</a:t>
            </a:r>
            <a:r>
              <a:rPr lang="fr-FR" sz="2400" i="1" dirty="0"/>
              <a:t>noise </a:t>
            </a:r>
            <a:r>
              <a:rPr lang="fr-FR" sz="2400" i="1" dirty="0" err="1"/>
              <a:t>reduction</a:t>
            </a:r>
            <a:r>
              <a:rPr lang="fr-FR" sz="2400" i="1" dirty="0"/>
              <a:t> [WP20], 	multiple inputs [GGH20], 	probe 	</a:t>
            </a:r>
            <a:r>
              <a:rPr lang="fr-FR" sz="2400" i="1" dirty="0" err="1"/>
              <a:t>repositioning</a:t>
            </a:r>
            <a:r>
              <a:rPr lang="fr-FR" sz="2400" i="1" dirty="0"/>
              <a:t> 	[RWM19],  </a:t>
            </a:r>
            <a:r>
              <a:rPr lang="fr-FR" sz="2400" i="1" dirty="0" err="1"/>
              <a:t>leakage</a:t>
            </a:r>
            <a:r>
              <a:rPr lang="fr-FR" sz="2400" i="1" dirty="0"/>
              <a:t> detector 	</a:t>
            </a:r>
            <a:r>
              <a:rPr lang="fr-FR" sz="2400" i="1" dirty="0" err="1"/>
              <a:t>tool</a:t>
            </a:r>
            <a:r>
              <a:rPr lang="fr-FR" sz="2400" i="1" dirty="0"/>
              <a:t> [BP20], …</a:t>
            </a:r>
            <a:r>
              <a:rPr lang="fr-FR" sz="2400" dirty="0"/>
              <a:t>)</a:t>
            </a:r>
            <a:endParaRPr lang="fr-FR" sz="20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550152" y="1825625"/>
            <a:ext cx="5181600" cy="4099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u="sng" dirty="0"/>
              <a:t>Cons</a:t>
            </a:r>
            <a:r>
              <a:rPr lang="fr-FR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	</a:t>
            </a:r>
            <a:r>
              <a:rPr lang="fr-FR" sz="2400" dirty="0"/>
              <a:t>DL vs SCA </a:t>
            </a:r>
            <a:r>
              <a:rPr lang="fr-FR" sz="2400" b="1" dirty="0" err="1"/>
              <a:t>metrics</a:t>
            </a:r>
            <a:endParaRPr lang="fr-FR" sz="2400" b="1" dirty="0"/>
          </a:p>
          <a:p>
            <a:pPr marL="0" indent="0">
              <a:buNone/>
            </a:pPr>
            <a:r>
              <a:rPr lang="fr-FR" sz="2400" dirty="0"/>
              <a:t>	</a:t>
            </a:r>
            <a:r>
              <a:rPr lang="fr-FR" sz="2400" b="1" dirty="0"/>
              <a:t>Black box</a:t>
            </a:r>
            <a:r>
              <a:rPr lang="fr-FR" sz="2400" dirty="0"/>
              <a:t> </a:t>
            </a:r>
            <a:r>
              <a:rPr lang="fr-FR" sz="2400" dirty="0" err="1"/>
              <a:t>tool</a:t>
            </a:r>
            <a:r>
              <a:rPr lang="fr-FR" sz="2400" dirty="0"/>
              <a:t> (</a:t>
            </a:r>
            <a:r>
              <a:rPr lang="fr-FR" sz="2400" dirty="0" err="1"/>
              <a:t>explainability</a:t>
            </a:r>
            <a:r>
              <a:rPr lang="fr-FR" sz="2400" dirty="0"/>
              <a:t>)     	[MDP19, HGG19, PEC19, 	ZBHV20]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dirty="0"/>
              <a:t>	</a:t>
            </a:r>
            <a:r>
              <a:rPr lang="fr-FR" sz="2400" b="1" dirty="0" err="1"/>
              <a:t>Generation</a:t>
            </a:r>
            <a:r>
              <a:rPr lang="fr-FR" sz="2400" dirty="0"/>
              <a:t> of </a:t>
            </a:r>
            <a:r>
              <a:rPr lang="fr-FR" sz="2400" dirty="0" err="1"/>
              <a:t>suitable</a:t>
            </a:r>
            <a:r>
              <a:rPr lang="fr-FR" sz="2400" dirty="0"/>
              <a:t> </a:t>
            </a:r>
            <a:r>
              <a:rPr lang="fr-FR" sz="2400" dirty="0" err="1"/>
              <a:t>models</a:t>
            </a:r>
            <a:r>
              <a:rPr lang="fr-FR" sz="2400" dirty="0"/>
              <a:t> 	for SCA [KPH+19, ZBHV20, 	WAGP20]</a:t>
            </a: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	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057" y="2377022"/>
            <a:ext cx="323310" cy="31089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153" y="2838952"/>
            <a:ext cx="323310" cy="31089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009" y="4393035"/>
            <a:ext cx="323310" cy="31089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216" y="2450592"/>
            <a:ext cx="293120" cy="29312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168" y="2878649"/>
            <a:ext cx="293120" cy="29312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168" y="4034110"/>
            <a:ext cx="293120" cy="293120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6894576" y="2285255"/>
            <a:ext cx="4626864" cy="561513"/>
          </a:xfrm>
          <a:prstGeom prst="roundRect">
            <a:avLst/>
          </a:prstGeom>
          <a:noFill/>
          <a:ln w="76200">
            <a:solidFill>
              <a:srgbClr val="362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6894576" y="5075853"/>
            <a:ext cx="5181600" cy="1782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3621FF"/>
                </a:solidFill>
              </a:rPr>
              <a:t>Good </a:t>
            </a:r>
            <a:r>
              <a:rPr lang="fr-FR" b="1" dirty="0" err="1">
                <a:solidFill>
                  <a:srgbClr val="3621FF"/>
                </a:solidFill>
              </a:rPr>
              <a:t>understanding</a:t>
            </a:r>
            <a:r>
              <a:rPr lang="fr-FR" b="1" dirty="0">
                <a:solidFill>
                  <a:srgbClr val="3621FF"/>
                </a:solidFill>
              </a:rPr>
              <a:t> of DL-SCA </a:t>
            </a:r>
            <a:r>
              <a:rPr lang="fr-FR" b="1" dirty="0" err="1">
                <a:solidFill>
                  <a:srgbClr val="3621FF"/>
                </a:solidFill>
              </a:rPr>
              <a:t>is</a:t>
            </a:r>
            <a:r>
              <a:rPr lang="fr-FR" b="1" dirty="0">
                <a:solidFill>
                  <a:srgbClr val="3621FF"/>
                </a:solidFill>
              </a:rPr>
              <a:t> crucial to </a:t>
            </a:r>
            <a:r>
              <a:rPr lang="fr-FR" b="1" dirty="0" err="1">
                <a:solidFill>
                  <a:srgbClr val="3621FF"/>
                </a:solidFill>
              </a:rPr>
              <a:t>evaluate</a:t>
            </a:r>
            <a:r>
              <a:rPr lang="fr-FR" b="1" dirty="0">
                <a:solidFill>
                  <a:srgbClr val="3621FF"/>
                </a:solidFill>
              </a:rPr>
              <a:t> </a:t>
            </a:r>
            <a:r>
              <a:rPr lang="fr-FR" b="1" dirty="0" err="1">
                <a:solidFill>
                  <a:srgbClr val="3621FF"/>
                </a:solidFill>
              </a:rPr>
              <a:t>its</a:t>
            </a:r>
            <a:r>
              <a:rPr lang="fr-FR" b="1" dirty="0">
                <a:solidFill>
                  <a:srgbClr val="3621FF"/>
                </a:solidFill>
              </a:rPr>
              <a:t> limitation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	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14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4192" y="1737361"/>
            <a:ext cx="10515600" cy="3355848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Learning to Rank in DLSCA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6290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1"/>
          <p:cNvSpPr txBox="1">
            <a:spLocks/>
          </p:cNvSpPr>
          <p:nvPr/>
        </p:nvSpPr>
        <p:spPr>
          <a:xfrm>
            <a:off x="8958289" y="307480"/>
            <a:ext cx="3058510" cy="528253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>
                <a:solidFill>
                  <a:schemeClr val="tx1"/>
                </a:solidFill>
              </a:rPr>
              <a:t>Learning To Rank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546" y="438626"/>
            <a:ext cx="859737" cy="114608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686" y="2530894"/>
            <a:ext cx="871439" cy="871439"/>
          </a:xfrm>
          <a:prstGeom prst="rect">
            <a:avLst/>
          </a:prstGeom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29</a:t>
            </a:fld>
            <a:endParaRPr lang="fr-FR" dirty="0"/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E29F20CF-512E-4579-9C1E-473C3FC30618}"/>
              </a:ext>
            </a:extLst>
          </p:cNvPr>
          <p:cNvSpPr txBox="1"/>
          <p:nvPr/>
        </p:nvSpPr>
        <p:spPr>
          <a:xfrm>
            <a:off x="4663259" y="2878939"/>
            <a:ext cx="176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27F93B"/>
                </a:solidFill>
              </a:rPr>
              <a:t>Model </a:t>
            </a:r>
            <a:r>
              <a:rPr lang="fr-FR" b="1" u="sng" dirty="0" err="1">
                <a:solidFill>
                  <a:srgbClr val="27F93B"/>
                </a:solidFill>
              </a:rPr>
              <a:t>Trained</a:t>
            </a:r>
            <a:r>
              <a:rPr lang="fr-FR" b="1" u="sng" dirty="0">
                <a:solidFill>
                  <a:srgbClr val="27F93B"/>
                </a:solidFill>
              </a:rPr>
              <a:t> !</a:t>
            </a:r>
          </a:p>
        </p:txBody>
      </p:sp>
      <p:pic>
        <p:nvPicPr>
          <p:cNvPr id="85" name="Image 84">
            <a:extLst>
              <a:ext uri="{FF2B5EF4-FFF2-40B4-BE49-F238E27FC236}">
                <a16:creationId xmlns:a16="http://schemas.microsoft.com/office/drawing/2014/main" id="{A4C3F6E7-0764-4D0D-A5F4-3CA4896EF2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529" y="2888493"/>
            <a:ext cx="323310" cy="310896"/>
          </a:xfrm>
          <a:prstGeom prst="rect">
            <a:avLst/>
          </a:prstGeom>
        </p:spPr>
      </p:pic>
      <p:sp>
        <p:nvSpPr>
          <p:cNvPr id="66" name="Titre 1"/>
          <p:cNvSpPr txBox="1">
            <a:spLocks/>
          </p:cNvSpPr>
          <p:nvPr/>
        </p:nvSpPr>
        <p:spPr>
          <a:xfrm>
            <a:off x="9181194" y="1029045"/>
            <a:ext cx="2612700" cy="439150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 err="1">
                <a:solidFill>
                  <a:schemeClr val="tx1"/>
                </a:solidFill>
              </a:rPr>
              <a:t>Pairwise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Approach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68" name="Bulle ronde 67"/>
          <p:cNvSpPr/>
          <p:nvPr/>
        </p:nvSpPr>
        <p:spPr>
          <a:xfrm>
            <a:off x="3004699" y="58720"/>
            <a:ext cx="4860765" cy="2225526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>
                <a:solidFill>
                  <a:schemeClr val="tx1"/>
                </a:solidFill>
              </a:rPr>
              <a:t>Query</a:t>
            </a:r>
            <a:r>
              <a:rPr lang="fr-FR" b="1" dirty="0">
                <a:solidFill>
                  <a:schemeClr val="tx1"/>
                </a:solidFill>
              </a:rPr>
              <a:t> = 0xac42d64ea1102567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83" y="1807326"/>
            <a:ext cx="603056" cy="72356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44" y="1807294"/>
            <a:ext cx="603083" cy="7236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41" y="1807294"/>
            <a:ext cx="603083" cy="72360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361" y="1807294"/>
            <a:ext cx="603083" cy="723600"/>
          </a:xfrm>
          <a:prstGeom prst="rect">
            <a:avLst/>
          </a:prstGeom>
        </p:spPr>
      </p:pic>
      <p:pic>
        <p:nvPicPr>
          <p:cNvPr id="75" name="Image 7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024" y="3517640"/>
            <a:ext cx="5129524" cy="2352329"/>
          </a:xfrm>
          <a:prstGeom prst="rect">
            <a:avLst/>
          </a:prstGeom>
        </p:spPr>
      </p:pic>
      <p:pic>
        <p:nvPicPr>
          <p:cNvPr id="103" name="Image 10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89" y="4679071"/>
            <a:ext cx="369109" cy="442870"/>
          </a:xfrm>
          <a:prstGeom prst="rect">
            <a:avLst/>
          </a:prstGeom>
        </p:spPr>
      </p:pic>
      <p:pic>
        <p:nvPicPr>
          <p:cNvPr id="104" name="Image 10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158" y="4679141"/>
            <a:ext cx="369051" cy="4428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331967" y="4046609"/>
            <a:ext cx="1001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C000"/>
                </a:solidFill>
              </a:rPr>
              <a:t>Score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10317065" y="4046609"/>
            <a:ext cx="1001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FFFF"/>
                </a:solidFill>
              </a:rPr>
              <a:t>Score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727" y="4620463"/>
            <a:ext cx="456402" cy="560086"/>
          </a:xfrm>
          <a:prstGeom prst="rect">
            <a:avLst/>
          </a:prstGeom>
        </p:spPr>
      </p:pic>
      <p:pic>
        <p:nvPicPr>
          <p:cNvPr id="107" name="Image 10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83" y="1807326"/>
            <a:ext cx="603056" cy="723568"/>
          </a:xfrm>
          <a:prstGeom prst="rect">
            <a:avLst/>
          </a:prstGeom>
        </p:spPr>
      </p:pic>
      <p:pic>
        <p:nvPicPr>
          <p:cNvPr id="108" name="Image 10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44" y="1807294"/>
            <a:ext cx="603083" cy="723600"/>
          </a:xfrm>
          <a:prstGeom prst="rect">
            <a:avLst/>
          </a:prstGeom>
        </p:spPr>
      </p:pic>
      <p:pic>
        <p:nvPicPr>
          <p:cNvPr id="111" name="Image 1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485" y="2531148"/>
            <a:ext cx="603056" cy="723568"/>
          </a:xfrm>
          <a:prstGeom prst="rect">
            <a:avLst/>
          </a:prstGeom>
        </p:spPr>
      </p:pic>
      <p:pic>
        <p:nvPicPr>
          <p:cNvPr id="112" name="Image 1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046" y="2531116"/>
            <a:ext cx="603083" cy="723600"/>
          </a:xfrm>
          <a:prstGeom prst="rect">
            <a:avLst/>
          </a:prstGeom>
        </p:spPr>
      </p:pic>
      <p:pic>
        <p:nvPicPr>
          <p:cNvPr id="113" name="Image 1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89" y="4688489"/>
            <a:ext cx="369109" cy="442869"/>
          </a:xfrm>
          <a:prstGeom prst="rect">
            <a:avLst/>
          </a:prstGeom>
        </p:spPr>
      </p:pic>
      <p:pic>
        <p:nvPicPr>
          <p:cNvPr id="114" name="Image 1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158" y="4688559"/>
            <a:ext cx="369050" cy="442800"/>
          </a:xfrm>
          <a:prstGeom prst="rect">
            <a:avLst/>
          </a:prstGeom>
        </p:spPr>
      </p:pic>
      <p:sp>
        <p:nvSpPr>
          <p:cNvPr id="115" name="Rectangle 114"/>
          <p:cNvSpPr/>
          <p:nvPr/>
        </p:nvSpPr>
        <p:spPr>
          <a:xfrm>
            <a:off x="8331967" y="4056027"/>
            <a:ext cx="1001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FFFF"/>
                </a:solidFill>
              </a:rPr>
              <a:t>Score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10317065" y="4056027"/>
            <a:ext cx="1001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27F93B"/>
                </a:solidFill>
              </a:rPr>
              <a:t>Score</a:t>
            </a:r>
          </a:p>
        </p:txBody>
      </p:sp>
      <p:pic>
        <p:nvPicPr>
          <p:cNvPr id="117" name="Image 1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727" y="4629881"/>
            <a:ext cx="456402" cy="560086"/>
          </a:xfrm>
          <a:prstGeom prst="rect">
            <a:avLst/>
          </a:prstGeom>
        </p:spPr>
      </p:pic>
      <p:pic>
        <p:nvPicPr>
          <p:cNvPr id="119" name="Image 1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313" y="2531116"/>
            <a:ext cx="603082" cy="723600"/>
          </a:xfrm>
          <a:prstGeom prst="rect">
            <a:avLst/>
          </a:prstGeom>
        </p:spPr>
      </p:pic>
      <p:pic>
        <p:nvPicPr>
          <p:cNvPr id="120" name="Image 1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433" y="1807294"/>
            <a:ext cx="603082" cy="723600"/>
          </a:xfrm>
          <a:prstGeom prst="rect">
            <a:avLst/>
          </a:prstGeom>
        </p:spPr>
      </p:pic>
      <p:pic>
        <p:nvPicPr>
          <p:cNvPr id="121" name="Image 1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44" y="1807295"/>
            <a:ext cx="603082" cy="723598"/>
          </a:xfrm>
          <a:prstGeom prst="rect">
            <a:avLst/>
          </a:prstGeom>
        </p:spPr>
      </p:pic>
      <p:pic>
        <p:nvPicPr>
          <p:cNvPr id="122" name="Image 1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89" y="4688489"/>
            <a:ext cx="369109" cy="442869"/>
          </a:xfrm>
          <a:prstGeom prst="rect">
            <a:avLst/>
          </a:prstGeom>
        </p:spPr>
      </p:pic>
      <p:pic>
        <p:nvPicPr>
          <p:cNvPr id="123" name="Image 1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158" y="4688559"/>
            <a:ext cx="369050" cy="442800"/>
          </a:xfrm>
          <a:prstGeom prst="rect">
            <a:avLst/>
          </a:prstGeom>
        </p:spPr>
      </p:pic>
      <p:sp>
        <p:nvSpPr>
          <p:cNvPr id="124" name="Rectangle 123"/>
          <p:cNvSpPr/>
          <p:nvPr/>
        </p:nvSpPr>
        <p:spPr>
          <a:xfrm>
            <a:off x="8331967" y="4056027"/>
            <a:ext cx="1001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FF"/>
                </a:solidFill>
              </a:rPr>
              <a:t>Score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10317065" y="4056027"/>
            <a:ext cx="1001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27F93B"/>
                </a:solidFill>
              </a:rPr>
              <a:t>Score</a:t>
            </a:r>
          </a:p>
        </p:txBody>
      </p:sp>
      <p:pic>
        <p:nvPicPr>
          <p:cNvPr id="126" name="Image 1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727" y="4629881"/>
            <a:ext cx="456402" cy="560086"/>
          </a:xfrm>
          <a:prstGeom prst="rect">
            <a:avLst/>
          </a:prstGeom>
        </p:spPr>
      </p:pic>
      <p:pic>
        <p:nvPicPr>
          <p:cNvPr id="132" name="Image 1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313" y="2531118"/>
            <a:ext cx="603082" cy="723598"/>
          </a:xfrm>
          <a:prstGeom prst="rect">
            <a:avLst/>
          </a:prstGeom>
        </p:spPr>
      </p:pic>
      <p:pic>
        <p:nvPicPr>
          <p:cNvPr id="133" name="Image 1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670" y="1807295"/>
            <a:ext cx="603082" cy="723598"/>
          </a:xfrm>
          <a:prstGeom prst="rect">
            <a:avLst/>
          </a:prstGeom>
        </p:spPr>
      </p:pic>
      <p:pic>
        <p:nvPicPr>
          <p:cNvPr id="134" name="Image 1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329" y="1807294"/>
            <a:ext cx="603081" cy="72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8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3.7037E-6 L -0.00078 0.00024 C -0.0013 0.00394 -0.00169 0.0088 -0.00208 0.0132 C -0.00338 0.02477 -0.00221 0.00973 -0.00338 0.02385 C -0.0052 0.0426 -0.00338 0.025 -0.00468 0.03889 C -0.00455 0.07292 -0.00455 0.10695 -0.00403 0.14074 C -0.00403 0.15533 -0.00299 0.14838 -0.00208 0.16366 C -0.00195 0.16783 -0.00182 0.17176 -0.00143 0.1757 C -0.0013 0.17871 -0.00104 0.18195 -0.00078 0.18496 C -0.00052 0.18912 -0.00052 0.19306 -0.00013 0.19723 C 0.00013 0.20394 0.00079 0.21227 0.00183 0.21852 C 0.00248 0.22292 0.00287 0.22778 0.00378 0.23195 C 0.0043 0.23403 0.00469 0.23588 0.00508 0.2382 C 0.0056 0.24121 0.00573 0.24445 0.00652 0.24746 C 0.01159 0.2713 0.0043 0.23866 0.00912 0.25811 C 0.0099 0.26088 0.01042 0.26412 0.0112 0.26713 C 0.01146 0.26875 0.01198 0.27014 0.0125 0.27176 C 0.01602 0.28797 0.00495 0.25209 0.01784 0.28982 C 0.01849 0.2919 0.01915 0.29375 0.0198 0.29584 C 0.02123 0.30047 0.02188 0.30324 0.0237 0.30672 C 0.02435 0.30811 0.02513 0.30857 0.02579 0.30973 C 0.0267 0.31343 0.02735 0.31621 0.02917 0.31899 C 0.02995 0.31991 0.03086 0.32084 0.03178 0.32176 C 0.03529 0.32662 0.03204 0.32408 0.03633 0.32639 C 0.03816 0.3294 0.03959 0.33403 0.0418 0.33565 C 0.04245 0.33588 0.0431 0.33611 0.04375 0.33704 C 0.04441 0.33774 0.04493 0.33936 0.04571 0.33982 C 0.04688 0.34144 0.04896 0.34213 0.05027 0.34306 C 0.06068 0.35116 0.04818 0.3419 0.05573 0.34908 C 0.05678 0.35047 0.05808 0.35139 0.05964 0.35209 C 0.06055 0.35255 0.0612 0.35348 0.06224 0.35371 C 0.06446 0.35463 0.06862 0.35579 0.07097 0.35672 C 0.07162 0.35718 0.07214 0.35787 0.07292 0.35834 C 0.07839 0.36042 0.07995 0.36019 0.08568 0.36019 " pathEditMode="relative" rAng="0" ptsTypes="AAAAAAAAAAAAAAAAAAAAAAAAAAAAAAAA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" y="1800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-3.7037E-6 L -0.00079 0.00024 C -0.00131 0.00394 -0.0017 0.0088 -0.00209 0.0132 C -0.00339 0.02477 -0.00222 0.00973 -0.00339 0.02385 C -0.00521 0.0426 -0.00339 0.025 -0.00469 0.03889 C -0.00456 0.07292 -0.00456 0.10695 -0.00404 0.14074 C -0.00404 0.15533 -0.003 0.14838 -0.00209 0.16366 C -0.00196 0.16783 -0.00183 0.17176 -0.00144 0.1757 C -0.00131 0.17871 -0.00105 0.18195 -0.00079 0.18496 C -0.00052 0.18912 -0.00052 0.19306 -0.00013 0.19723 C 0.00013 0.20394 0.00078 0.21227 0.00182 0.21852 C 0.00247 0.22292 0.00286 0.22778 0.00377 0.23195 C 0.00429 0.23403 0.00468 0.23588 0.00507 0.2382 C 0.0056 0.24121 0.00573 0.24445 0.00651 0.24746 C 0.01158 0.2713 0.00429 0.23866 0.00911 0.25811 C 0.00989 0.26088 0.01041 0.26412 0.01119 0.26713 C 0.01145 0.26875 0.01198 0.27014 0.0125 0.27176 C 0.01601 0.28797 0.00494 0.25209 0.01783 0.28982 C 0.01849 0.2919 0.01914 0.29375 0.01979 0.29584 C 0.02122 0.30047 0.02187 0.30324 0.02369 0.30672 C 0.02435 0.30811 0.02513 0.30857 0.02578 0.30973 C 0.02669 0.31343 0.02734 0.31621 0.02916 0.31899 C 0.02994 0.31991 0.03086 0.32084 0.03177 0.32176 C 0.03528 0.32662 0.03203 0.32408 0.03632 0.32639 C 0.03815 0.3294 0.03958 0.33403 0.04179 0.33565 C 0.04244 0.33588 0.0431 0.33611 0.04375 0.33704 C 0.0444 0.33774 0.04492 0.33936 0.0457 0.33982 C 0.04687 0.34144 0.04895 0.34213 0.05026 0.34306 C 0.0608 0.35116 0.04817 0.3419 0.05573 0.34908 C 0.0569 0.35047 0.0582 0.35139 0.05963 0.35209 C 0.06054 0.35255 0.06132 0.35348 0.06224 0.35371 C 0.06458 0.35463 0.06862 0.35579 0.07096 0.35672 C 0.07161 0.35718 0.07213 0.35787 0.07291 0.35834 C 0.07838 0.36042 0.07994 0.36019 0.08567 0.36019 " pathEditMode="relative" rAng="0" ptsTypes="AAAAAAAAAAAAAAAAAAAAAAAAAAAAAAAA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6 L 2.29167E-6 0.00024 C -0.00104 0.00371 -0.00248 0.00695 -0.00313 0.01111 C -0.00612 0.02269 -0.00117 0.00926 -0.0056 0.025 C -0.00834 0.03426 -0.00625 0.02662 -0.00781 0.03588 L -0.00938 0.04445 C -0.00977 0.04584 -0.01003 0.04699 -0.01029 0.04861 L -0.01094 0.05556 C -0.01133 0.05695 -0.01159 0.05811 -0.01185 0.05973 C -0.0125 0.0632 -0.01263 0.06713 -0.01341 0.07084 C -0.01406 0.07477 -0.01446 0.07616 -0.01498 0.08056 C -0.01537 0.08311 -0.0155 0.08611 -0.01563 0.08889 C -0.01615 0.09167 -0.01706 0.09422 -0.01719 0.09723 L -0.0181 0.10417 C -0.01862 0.10787 -0.01914 0.11135 -0.01966 0.11528 C -0.01979 0.1176 -0.02005 0.11991 -0.02031 0.12223 C -0.02071 0.12361 -0.02136 0.125 -0.02188 0.12639 L -0.02279 0.13195 C -0.02292 0.13334 -0.02331 0.13449 -0.02344 0.13611 C -0.02383 0.1382 -0.02396 0.14074 -0.02435 0.14306 L -0.02669 0.15556 C -0.02683 0.15695 -0.02735 0.15811 -0.02735 0.15973 C -0.02774 0.16204 -0.02787 0.16436 -0.02826 0.16667 C -0.02852 0.16852 -0.02943 0.17014 -0.02982 0.17223 C -0.03008 0.17385 -0.03034 0.17593 -0.03047 0.17778 L -0.03294 0.19028 C -0.03308 0.19167 -0.03321 0.19306 -0.0336 0.19445 L -0.03516 0.19861 C -0.03685 0.20996 -0.03503 0.19861 -0.03763 0.20834 C -0.03789 0.20949 -0.03815 0.21111 -0.03828 0.2125 C -0.0388 0.21389 -0.03959 0.21505 -0.03985 0.21667 C -0.04024 0.21783 -0.04037 0.21945 -0.04076 0.22084 C -0.0418 0.22454 -0.04323 0.22801 -0.04388 0.23195 C -0.04401 0.23334 -0.0444 0.23449 -0.04453 0.23611 C -0.04492 0.23774 -0.04505 0.23982 -0.04544 0.24167 C -0.04597 0.24352 -0.04649 0.24514 -0.04701 0.24723 L -0.04922 0.25973 C -0.04961 0.26111 -0.05 0.26227 -0.05013 0.26389 C -0.05117 0.27524 -0.05065 0.26922 -0.05156 0.28195 C -0.0513 0.29815 -0.0513 0.31436 -0.05078 0.33056 C -0.05078 0.33195 -0.05052 0.33334 -0.05013 0.33473 C -0.04961 0.33611 -0.04909 0.33727 -0.04857 0.33889 C -0.04688 0.34514 -0.04675 0.34931 -0.04492 0.35255 " pathEditMode="relative" rAng="0" ptsTypes="AAAAAAAAAAAAAAAAAAAAAAAAAAAAAAAAAAAAAAAAAAA">
                                      <p:cBhvr>
                                        <p:cTn id="8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17616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-1.45833E-6 3.7037E-7 C -0.0013 0.02385 -0.00117 0.01528 -1.45833E-6 0.05116 C 0.00013 0.05417 0.00052 0.05695 0.00078 0.05949 C 0.00104 0.06204 0.0013 0.06436 0.00156 0.06644 C 0.00247 0.07408 0.00234 0.07061 0.00312 0.07894 C 0.00455 0.09398 0.00312 0.08357 0.00469 0.09422 L 0.00625 0.11922 L 0.00703 0.13172 C 0.00677 0.14468 0.00664 0.15787 0.00625 0.17061 C 0.00612 0.17454 0.00547 0.17801 0.00547 0.18172 C 0.00547 0.20301 0.00586 0.22431 0.00625 0.24561 C 0.0069 0.29213 0.00429 0.27709 0.00781 0.29561 C 0.00807 0.30348 0.00833 0.31135 0.00859 0.31922 C 0.00885 0.32986 0.00729 0.34121 0.00937 0.35116 C 0.01002 0.35486 0.01354 0.35209 0.01562 0.35255 C 0.01836 0.3544 0.01705 0.35394 0.01953 0.35394 " pathEditMode="relative" ptsTypes="AAAAAAAAAAAAAAAAA">
                                      <p:cBhvr>
                                        <p:cTn id="91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26 0.00463 -0.00052 0.00926 -0.00078 0.01389 C -0.00104 0.01713 -0.00156 0.02014 -0.00156 0.02362 C -0.00208 0.03357 -0.00208 0.04399 -0.00234 0.05417 C -0.0026 0.05834 -0.00299 0.06227 -0.00312 0.06667 C -0.00351 0.07292 -0.00364 0.07963 -0.0039 0.08612 C -0.00455 0.09838 -0.00468 0.09862 -0.00547 0.10973 C -0.00573 0.13473 -0.00586 0.15973 -0.00625 0.18473 C -0.00638 0.19167 -0.00664 0.19862 -0.00703 0.20556 C -0.00742 0.20996 -0.00807 0.21112 -0.00859 0.21528 C -0.00976 0.22315 -0.00898 0.22061 -0.01015 0.22778 C -0.01067 0.23056 -0.01146 0.23311 -0.01172 0.23612 C -0.01276 0.24607 -0.01172 0.2419 -0.01406 0.24862 C -0.01432 0.25093 -0.01458 0.25325 -0.01484 0.25556 C -0.01536 0.25834 -0.0164 0.26389 -0.0164 0.26389 C -0.01666 0.26713 -0.01679 0.27037 -0.01718 0.27362 L -0.01953 0.28612 L -0.02031 0.29028 C -0.02057 0.29167 -0.0207 0.29306 -0.02109 0.29445 L -0.02578 0.30695 C -0.02734 0.31088 -0.0276 0.31065 -0.02812 0.31528 C -0.02851 0.31737 -0.02864 0.31991 -0.0289 0.32223 C -0.02916 0.32362 -0.02955 0.32477 -0.02968 0.32639 C -0.03008 0.32894 -0.03021 0.33195 -0.03047 0.33473 C -0.03099 0.3375 -0.03203 0.34306 -0.03203 0.34306 C -0.03177 0.34607 -0.03151 0.35209 -0.03047 0.35556 C -0.03034 0.35602 -0.02995 0.35649 -0.02968 0.35695 " pathEditMode="relative" ptsTypes="AAAAAAAAAAAAAAAAAAAAAAAAAAAA">
                                      <p:cBhvr>
                                        <p:cTn id="145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26 0.00463 -0.00052 0.00926 -0.00078 0.01389 C -0.00104 0.01713 -0.00156 0.02014 -0.00156 0.02362 C -0.00208 0.03357 -0.00208 0.04399 -0.00234 0.05417 C -0.0026 0.05834 -0.00299 0.06227 -0.00312 0.06667 C -0.00351 0.07292 -0.00364 0.07963 -0.0039 0.08612 C -0.00455 0.09838 -0.00468 0.09862 -0.00547 0.10973 C -0.00573 0.13473 -0.00586 0.15973 -0.00625 0.18473 C -0.00638 0.19167 -0.00664 0.19862 -0.00703 0.20556 C -0.00742 0.20996 -0.00807 0.21112 -0.00859 0.21528 C -0.00976 0.22315 -0.00898 0.22061 -0.01015 0.22778 C -0.01067 0.23056 -0.01146 0.23311 -0.01172 0.23612 C -0.01276 0.24607 -0.01172 0.2419 -0.01406 0.24862 C -0.01432 0.25093 -0.01458 0.25325 -0.01484 0.25556 C -0.01536 0.25834 -0.0164 0.26389 -0.0164 0.26389 C -0.01666 0.26713 -0.01679 0.27037 -0.01718 0.27362 L -0.01953 0.28612 L -0.02031 0.29028 C -0.02057 0.29167 -0.0207 0.29306 -0.02109 0.29445 L -0.02578 0.30695 C -0.02734 0.31088 -0.0276 0.31065 -0.02812 0.31528 C -0.02851 0.31737 -0.02864 0.31991 -0.0289 0.32223 C -0.02916 0.32362 -0.02955 0.32477 -0.02968 0.32639 C -0.03008 0.32894 -0.03021 0.33195 -0.03047 0.33473 C -0.03099 0.3375 -0.03203 0.34306 -0.03203 0.34306 C -0.03177 0.34607 -0.03151 0.35209 -0.03047 0.35556 C -0.03034 0.35602 -0.02995 0.35649 -0.02968 0.35695 " pathEditMode="relative" ptsTypes="AAAAAAAAAAAAAAAAAAAAAAAAAAAA">
                                      <p:cBhvr>
                                        <p:cTn id="1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7.40741E-7 L 0.06276 -0.00046 " pathEditMode="relative" rAng="0" ptsTypes="AA">
                                      <p:cBhvr>
                                        <p:cTn id="196" dur="8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"/>
                            </p:stCondLst>
                            <p:childTnLst>
                              <p:par>
                                <p:cTn id="1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79" grpId="0"/>
      <p:bldP spid="66" grpId="0" animBg="1"/>
      <p:bldP spid="66" grpId="1" animBg="1"/>
      <p:bldP spid="68" grpId="0" animBg="1"/>
      <p:bldP spid="68" grpId="1" animBg="1"/>
      <p:bldP spid="23" grpId="0"/>
      <p:bldP spid="23" grpId="1"/>
      <p:bldP spid="106" grpId="0"/>
      <p:bldP spid="106" grpId="1"/>
      <p:bldP spid="115" grpId="0"/>
      <p:bldP spid="115" grpId="1"/>
      <p:bldP spid="116" grpId="0"/>
      <p:bldP spid="116" grpId="1"/>
      <p:bldP spid="124" grpId="0"/>
      <p:bldP spid="124" grpId="1"/>
      <p:bldP spid="125" grpId="0"/>
      <p:bldP spid="1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ulle ronde 32"/>
          <p:cNvSpPr/>
          <p:nvPr/>
        </p:nvSpPr>
        <p:spPr>
          <a:xfrm flipH="1">
            <a:off x="5029203" y="-29860"/>
            <a:ext cx="4860765" cy="2225526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>
                <a:solidFill>
                  <a:schemeClr val="tx1"/>
                </a:solidFill>
              </a:rPr>
              <a:t>Plaintext</a:t>
            </a:r>
            <a:r>
              <a:rPr lang="fr-FR" b="1" dirty="0">
                <a:solidFill>
                  <a:schemeClr val="tx1"/>
                </a:solidFill>
              </a:rPr>
              <a:t> = 0xda1294ddc28b466b</a:t>
            </a:r>
          </a:p>
          <a:p>
            <a:r>
              <a:rPr lang="fr-FR" b="1" dirty="0">
                <a:solidFill>
                  <a:srgbClr val="FFFF00"/>
                </a:solidFill>
              </a:rPr>
              <a:t>Secret Key = 0x89e8f11831b71a05</a:t>
            </a:r>
          </a:p>
        </p:txBody>
      </p:sp>
      <p:sp>
        <p:nvSpPr>
          <p:cNvPr id="34" name="Bulle ronde 33"/>
          <p:cNvSpPr/>
          <p:nvPr/>
        </p:nvSpPr>
        <p:spPr>
          <a:xfrm flipH="1">
            <a:off x="5029202" y="-29860"/>
            <a:ext cx="4860765" cy="2225526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>
                <a:solidFill>
                  <a:schemeClr val="tx1"/>
                </a:solidFill>
              </a:rPr>
              <a:t>Plaintext</a:t>
            </a:r>
            <a:r>
              <a:rPr lang="fr-FR" b="1" dirty="0">
                <a:solidFill>
                  <a:schemeClr val="tx1"/>
                </a:solidFill>
              </a:rPr>
              <a:t> = 0x17130198f8adb9ab</a:t>
            </a:r>
          </a:p>
          <a:p>
            <a:r>
              <a:rPr lang="fr-FR" b="1" dirty="0">
                <a:solidFill>
                  <a:srgbClr val="00FFFF"/>
                </a:solidFill>
              </a:rPr>
              <a:t>Secret Key = 0x25404f9d6bcc3c68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2" y="2732317"/>
            <a:ext cx="4876800" cy="4876800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547" y="4503711"/>
            <a:ext cx="1837402" cy="1072595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265" y="4503711"/>
            <a:ext cx="1825684" cy="1088729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908" y="3968897"/>
            <a:ext cx="4232366" cy="2133672"/>
          </a:xfrm>
          <a:prstGeom prst="rect">
            <a:avLst/>
          </a:prstGeom>
        </p:spPr>
      </p:pic>
      <p:sp>
        <p:nvSpPr>
          <p:cNvPr id="48" name="Forme libre 47"/>
          <p:cNvSpPr/>
          <p:nvPr/>
        </p:nvSpPr>
        <p:spPr>
          <a:xfrm>
            <a:off x="3246121" y="2786743"/>
            <a:ext cx="7008394" cy="3885052"/>
          </a:xfrm>
          <a:custGeom>
            <a:avLst/>
            <a:gdLst>
              <a:gd name="connsiteX0" fmla="*/ 0 w 6893005"/>
              <a:gd name="connsiteY0" fmla="*/ 0 h 3885052"/>
              <a:gd name="connsiteX1" fmla="*/ 2473234 w 6893005"/>
              <a:gd name="connsiteY1" fmla="*/ 748937 h 3885052"/>
              <a:gd name="connsiteX2" fmla="*/ 2856411 w 6893005"/>
              <a:gd name="connsiteY2" fmla="*/ 3448594 h 3885052"/>
              <a:gd name="connsiteX3" fmla="*/ 6609805 w 6893005"/>
              <a:gd name="connsiteY3" fmla="*/ 3823063 h 3885052"/>
              <a:gd name="connsiteX4" fmla="*/ 6696891 w 6893005"/>
              <a:gd name="connsiteY4" fmla="*/ 2838994 h 388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3005" h="3885052">
                <a:moveTo>
                  <a:pt x="0" y="0"/>
                </a:moveTo>
                <a:cubicBezTo>
                  <a:pt x="998583" y="87085"/>
                  <a:pt x="1997166" y="174171"/>
                  <a:pt x="2473234" y="748937"/>
                </a:cubicBezTo>
                <a:cubicBezTo>
                  <a:pt x="2949303" y="1323703"/>
                  <a:pt x="2166983" y="2936240"/>
                  <a:pt x="2856411" y="3448594"/>
                </a:cubicBezTo>
                <a:cubicBezTo>
                  <a:pt x="3545840" y="3960948"/>
                  <a:pt x="5969725" y="3924663"/>
                  <a:pt x="6609805" y="3823063"/>
                </a:cubicBezTo>
                <a:cubicBezTo>
                  <a:pt x="7249885" y="3721463"/>
                  <a:pt x="6589485" y="3001554"/>
                  <a:pt x="6696891" y="2838994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5" name="Image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14" y="161757"/>
            <a:ext cx="2067622" cy="2756264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89968" y="3031575"/>
            <a:ext cx="245292" cy="2207622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941" y="2762534"/>
            <a:ext cx="245292" cy="2207620"/>
          </a:xfrm>
          <a:prstGeom prst="rect">
            <a:avLst/>
          </a:prstGeom>
        </p:spPr>
      </p:pic>
      <p:sp>
        <p:nvSpPr>
          <p:cNvPr id="60" name="Forme libre 59"/>
          <p:cNvSpPr/>
          <p:nvPr/>
        </p:nvSpPr>
        <p:spPr>
          <a:xfrm>
            <a:off x="3246121" y="2786743"/>
            <a:ext cx="7008394" cy="3885052"/>
          </a:xfrm>
          <a:custGeom>
            <a:avLst/>
            <a:gdLst>
              <a:gd name="connsiteX0" fmla="*/ 0 w 6893005"/>
              <a:gd name="connsiteY0" fmla="*/ 0 h 3885052"/>
              <a:gd name="connsiteX1" fmla="*/ 2473234 w 6893005"/>
              <a:gd name="connsiteY1" fmla="*/ 748937 h 3885052"/>
              <a:gd name="connsiteX2" fmla="*/ 2856411 w 6893005"/>
              <a:gd name="connsiteY2" fmla="*/ 3448594 h 3885052"/>
              <a:gd name="connsiteX3" fmla="*/ 6609805 w 6893005"/>
              <a:gd name="connsiteY3" fmla="*/ 3823063 h 3885052"/>
              <a:gd name="connsiteX4" fmla="*/ 6696891 w 6893005"/>
              <a:gd name="connsiteY4" fmla="*/ 2838994 h 388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3005" h="3885052">
                <a:moveTo>
                  <a:pt x="0" y="0"/>
                </a:moveTo>
                <a:cubicBezTo>
                  <a:pt x="998583" y="87085"/>
                  <a:pt x="1997166" y="174171"/>
                  <a:pt x="2473234" y="748937"/>
                </a:cubicBezTo>
                <a:cubicBezTo>
                  <a:pt x="2949303" y="1323703"/>
                  <a:pt x="2166983" y="2936240"/>
                  <a:pt x="2856411" y="3448594"/>
                </a:cubicBezTo>
                <a:cubicBezTo>
                  <a:pt x="3545840" y="3960948"/>
                  <a:pt x="5969725" y="3924663"/>
                  <a:pt x="6609805" y="3823063"/>
                </a:cubicBezTo>
                <a:cubicBezTo>
                  <a:pt x="7249885" y="3721463"/>
                  <a:pt x="6589485" y="3001554"/>
                  <a:pt x="6696891" y="2838994"/>
                </a:cubicBezTo>
              </a:path>
            </a:pathLst>
          </a:cu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fr-FR" b="1">
              <a:ln/>
              <a:solidFill>
                <a:schemeClr val="accent4"/>
              </a:solidFill>
            </a:endParaRPr>
          </a:p>
        </p:txBody>
      </p:sp>
      <p:sp>
        <p:nvSpPr>
          <p:cNvPr id="63" name="Forme libre 62"/>
          <p:cNvSpPr/>
          <p:nvPr/>
        </p:nvSpPr>
        <p:spPr>
          <a:xfrm>
            <a:off x="3246121" y="2786743"/>
            <a:ext cx="7008394" cy="3885052"/>
          </a:xfrm>
          <a:custGeom>
            <a:avLst/>
            <a:gdLst>
              <a:gd name="connsiteX0" fmla="*/ 0 w 6893005"/>
              <a:gd name="connsiteY0" fmla="*/ 0 h 3885052"/>
              <a:gd name="connsiteX1" fmla="*/ 2473234 w 6893005"/>
              <a:gd name="connsiteY1" fmla="*/ 748937 h 3885052"/>
              <a:gd name="connsiteX2" fmla="*/ 2856411 w 6893005"/>
              <a:gd name="connsiteY2" fmla="*/ 3448594 h 3885052"/>
              <a:gd name="connsiteX3" fmla="*/ 6609805 w 6893005"/>
              <a:gd name="connsiteY3" fmla="*/ 3823063 h 3885052"/>
              <a:gd name="connsiteX4" fmla="*/ 6696891 w 6893005"/>
              <a:gd name="connsiteY4" fmla="*/ 2838994 h 388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3005" h="3885052">
                <a:moveTo>
                  <a:pt x="0" y="0"/>
                </a:moveTo>
                <a:cubicBezTo>
                  <a:pt x="998583" y="87085"/>
                  <a:pt x="1997166" y="174171"/>
                  <a:pt x="2473234" y="748937"/>
                </a:cubicBezTo>
                <a:cubicBezTo>
                  <a:pt x="2949303" y="1323703"/>
                  <a:pt x="2166983" y="2936240"/>
                  <a:pt x="2856411" y="3448594"/>
                </a:cubicBezTo>
                <a:cubicBezTo>
                  <a:pt x="3545840" y="3960948"/>
                  <a:pt x="5969725" y="3924663"/>
                  <a:pt x="6609805" y="3823063"/>
                </a:cubicBezTo>
                <a:cubicBezTo>
                  <a:pt x="7249885" y="3721463"/>
                  <a:pt x="6589485" y="3001554"/>
                  <a:pt x="6696891" y="2838994"/>
                </a:cubicBezTo>
              </a:path>
            </a:pathLst>
          </a:custGeom>
          <a:ln w="38100">
            <a:solidFill>
              <a:srgbClr val="00FFFF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fr-FR" b="1">
              <a:ln/>
              <a:solidFill>
                <a:schemeClr val="accent4"/>
              </a:solidFill>
            </a:endParaRPr>
          </a:p>
        </p:txBody>
      </p:sp>
      <p:pic>
        <p:nvPicPr>
          <p:cNvPr id="62" name="Image 6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941" y="2758261"/>
            <a:ext cx="245291" cy="2207622"/>
          </a:xfrm>
          <a:prstGeom prst="rect">
            <a:avLst/>
          </a:prstGeom>
        </p:spPr>
      </p:pic>
      <p:grpSp>
        <p:nvGrpSpPr>
          <p:cNvPr id="69" name="Groupe 68"/>
          <p:cNvGrpSpPr/>
          <p:nvPr/>
        </p:nvGrpSpPr>
        <p:grpSpPr>
          <a:xfrm>
            <a:off x="7522827" y="4307659"/>
            <a:ext cx="2130764" cy="1316448"/>
            <a:chOff x="2908973" y="1017863"/>
            <a:chExt cx="3410732" cy="1344383"/>
          </a:xfrm>
        </p:grpSpPr>
        <p:pic>
          <p:nvPicPr>
            <p:cNvPr id="64" name="Image 6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65" name="Imag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6405"/>
              <a:ext cx="3410732" cy="1331570"/>
            </a:xfrm>
            <a:prstGeom prst="rect">
              <a:avLst/>
            </a:prstGeom>
          </p:spPr>
        </p:pic>
        <p:pic>
          <p:nvPicPr>
            <p:cNvPr id="66" name="Image 6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2134"/>
              <a:ext cx="3410732" cy="1331570"/>
            </a:xfrm>
            <a:prstGeom prst="rect">
              <a:avLst/>
            </a:prstGeom>
          </p:spPr>
        </p:pic>
        <p:pic>
          <p:nvPicPr>
            <p:cNvPr id="67" name="Image 6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68" name="Image 6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17863"/>
              <a:ext cx="3410732" cy="1331570"/>
            </a:xfrm>
            <a:prstGeom prst="rect">
              <a:avLst/>
            </a:prstGeom>
          </p:spPr>
        </p:pic>
      </p:grpSp>
      <p:grpSp>
        <p:nvGrpSpPr>
          <p:cNvPr id="4" name="Groupe 3"/>
          <p:cNvGrpSpPr/>
          <p:nvPr/>
        </p:nvGrpSpPr>
        <p:grpSpPr>
          <a:xfrm>
            <a:off x="7506085" y="4292904"/>
            <a:ext cx="2147506" cy="1333410"/>
            <a:chOff x="3486261" y="738436"/>
            <a:chExt cx="2177986" cy="1333410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261" y="740267"/>
              <a:ext cx="2177986" cy="1331579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261" y="740266"/>
              <a:ext cx="2177986" cy="1331579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261" y="739656"/>
              <a:ext cx="2177986" cy="1331579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261" y="739046"/>
              <a:ext cx="2177986" cy="1331579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261" y="738436"/>
              <a:ext cx="2177986" cy="1331579"/>
            </a:xfrm>
            <a:prstGeom prst="rect">
              <a:avLst/>
            </a:prstGeom>
          </p:spPr>
        </p:pic>
      </p:grp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83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0.02199 L 0.00079 0.02222 C -0.00247 0.02338 -0.00546 0.0243 -0.00859 0.02593 C -0.00963 0.02662 -0.01054 0.02801 -0.01158 0.0287 C -0.01354 0.02986 -0.01549 0.03032 -0.0177 0.03148 C -0.02239 0.03356 -0.01914 0.03403 -0.0276 0.03542 L -0.03593 0.0368 C -0.03789 0.03704 -0.03997 0.03773 -0.04205 0.03796 C -0.04505 0.03866 -0.04804 0.03866 -0.05117 0.03935 C -0.05468 0.04005 -0.05833 0.0412 -0.06184 0.04213 C -0.06354 0.04259 -0.06536 0.04305 -0.06718 0.04329 L -0.07487 0.04468 C -0.08372 0.05 -0.07721 0.04653 -0.0983 0.04745 L -0.14492 0.04861 C -0.16849 0.05255 -0.13945 0.04815 -0.19205 0.05139 C -0.19388 0.05139 -0.19557 0.05255 -0.19739 0.05278 C -0.20481 0.0537 -0.21211 0.05463 -0.21953 0.05532 C -0.23906 0.05741 -0.24414 0.05718 -0.26836 0.0581 C -0.31783 0.06435 -0.25898 0.05741 -0.31471 0.06204 C -0.31692 0.06227 -0.31927 0.06319 -0.32161 0.06343 C -0.32721 0.06389 -0.33268 0.06435 -0.33828 0.06481 C -0.3526 0.06435 -0.36666 0.06458 -0.38099 0.06343 C -0.38333 0.06319 -0.38554 0.06088 -0.38789 0.06065 C -0.39674 0.05972 -0.40559 0.05972 -0.41445 0.05926 L -0.41914 0.0581 C -0.42031 0.05764 -0.42161 0.05694 -0.42291 0.05671 C -0.42565 0.05602 -0.42851 0.05602 -0.43125 0.05532 C -0.43307 0.05509 -0.43476 0.0544 -0.43658 0.05393 C -0.44205 0.05093 -0.43515 0.05463 -0.44192 0.05139 C -0.44257 0.05093 -0.44336 0.05046 -0.44427 0.05 C -0.44544 0.04954 -0.44674 0.0493 -0.44804 0.04861 C -0.44882 0.04838 -0.44948 0.04792 -0.45026 0.04745 C -0.45156 0.04653 -0.45286 0.04514 -0.45416 0.04468 C -0.45729 0.04375 -0.46067 0.04375 -0.46406 0.04329 C -0.46471 0.04259 -0.46549 0.04143 -0.46627 0.04074 C -0.46692 0.04005 -0.4677 0.03981 -0.46849 0.03935 C -0.46979 0.03889 -0.47265 0.03773 -0.47395 0.0368 C -0.47669 0.03426 -0.47591 0.0338 -0.47851 0.03009 C -0.47916 0.02893 -0.47994 0.02801 -0.48073 0.02731 C -0.48216 0.02616 -0.48528 0.02477 -0.48528 0.025 C -0.48684 0.01968 -0.48711 0.01736 -0.48984 0.01412 C -0.49101 0.01273 -0.49244 0.0125 -0.49362 0.01134 C -0.49531 0.00972 -0.49674 0.00787 -0.4983 0.00602 C -0.49908 0.00509 -0.49974 0.00393 -0.50052 0.00347 C -0.50638 7.40741E-7 -0.49921 0.00463 -0.5052 -0.0007 C -0.50586 -0.00116 -0.50677 -0.00139 -0.50742 -0.00185 C -0.5082 -0.00278 -0.50885 -0.00394 -0.50963 -0.00463 C -0.51119 -0.00579 -0.51302 -0.00579 -0.51432 -0.00741 C -0.51757 -0.01111 -0.51562 -0.00972 -0.52044 -0.01134 C -0.52148 -0.01227 -0.52239 -0.0132 -0.52343 -0.01389 C -0.52408 -0.01458 -0.525 -0.01458 -0.52565 -0.01528 C -0.52773 -0.01713 -0.52864 -0.01898 -0.53033 -0.02199 C -0.53059 -0.02338 -0.53059 -0.02477 -0.53099 -0.02593 C -0.5332 -0.03171 -0.53385 -0.02963 -0.53789 -0.03125 C -0.53867 -0.03171 -0.53945 -0.03218 -0.54023 -0.03264 C -0.54088 -0.03403 -0.54153 -0.03565 -0.54244 -0.03657 C -0.54401 -0.03843 -0.55052 -0.03912 -0.55078 -0.03935 L -0.55299 -0.04051 " pathEditMode="relative" rAng="0" ptsTypes="AAAAAAAAAAAAAAAAAAAAAAAAAAAAAAAAAAAAAAAAAAAAAAAAAAAAAAAAAA">
                                      <p:cBhvr>
                                        <p:cTn id="29" dur="19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95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4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9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4.16667E-6 1.85185E-6 C 0.00703 -0.03032 0.00326 -0.01759 0.01042 -0.03889 C 0.01341 -0.04768 0.0155 -0.05764 0.0194 -0.06551 C 0.01966 -0.06597 0.0263 -0.0787 0.02774 -0.08287 C 0.03034 -0.0912 0.03255 -0.09977 0.03516 -0.1081 C 0.03672 -0.11319 0.03854 -0.11805 0.04037 -0.12291 C 0.04102 -0.1243 0.04206 -0.12523 0.04271 -0.12685 C 0.04557 -0.13472 0.04805 -0.14305 0.05091 -0.15092 C 0.05313 -0.15671 0.05534 -0.1625 0.05768 -0.16828 C 0.05833 -0.16967 0.05925 -0.1706 0.0599 -0.17222 C 0.06354 -0.18102 0.06615 -0.1912 0.07044 -0.19884 C 0.07096 -0.2 0.10391 -0.2493 0.1086 -0.25092 L 0.12891 -0.25764 C 0.13112 -0.25949 0.1332 -0.26227 0.13568 -0.26296 C 0.15208 -0.26782 0.1612 -0.2669 0.17695 -0.2669 " pathEditMode="relative" ptsTypes="AAAAAAAAAAAAAAAA">
                                      <p:cBhvr>
                                        <p:cTn id="6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9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9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8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90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4.16667E-6 0.00023 C 0.00091 -0.00371 0.00182 -0.00764 0.00299 -0.01111 C 0.00351 -0.01273 0.00468 -0.01366 0.00533 -0.01505 C 0.00625 -0.01713 0.00677 -0.01968 0.00755 -0.02199 C 0.00807 -0.02338 0.00872 -0.02454 0.00911 -0.02593 C 0.00963 -0.02778 0.01002 -0.02963 0.01067 -0.03148 C 0.01132 -0.03334 0.01224 -0.03496 0.01289 -0.03681 C 0.01354 -0.0382 0.01393 -0.03959 0.01445 -0.04097 C 0.01458 -0.0419 0.01549 -0.04908 0.01601 -0.05046 C 0.0164 -0.05162 0.01705 -0.05232 0.01757 -0.05324 C 0.02382 -0.06667 0.01549 -0.04977 0.02213 -0.06551 C 0.02278 -0.0669 0.02382 -0.06806 0.02448 -0.06945 C 0.02591 -0.07338 0.02565 -0.07593 0.02747 -0.07917 C 0.02838 -0.08056 0.02955 -0.08171 0.03059 -0.0831 C 0.03138 -0.08542 0.03203 -0.08773 0.03281 -0.09005 C 0.03411 -0.09329 0.03489 -0.09283 0.03671 -0.09537 C 0.0375 -0.09653 0.03815 -0.09815 0.03893 -0.09954 C 0.03971 -0.10046 0.04062 -0.10116 0.04127 -0.10232 C 0.04244 -0.10417 0.04323 -0.10695 0.0444 -0.10903 C 0.05013 -0.12037 0.04648 -0.11134 0.04974 -0.11991 C 0.05 -0.1213 0.05 -0.12269 0.05052 -0.12408 C 0.05208 -0.12824 0.05416 -0.1294 0.05664 -0.13218 C 0.05768 -0.13334 0.05859 -0.13496 0.05963 -0.13634 C 0.06119 -0.1382 0.06289 -0.13935 0.06419 -0.14167 C 0.06471 -0.14259 0.06523 -0.14375 0.06575 -0.14445 C 0.06953 -0.14931 0.06992 -0.14931 0.07343 -0.15255 C 0.07474 -0.15949 0.07317 -0.1544 0.07643 -0.15949 C 0.07786 -0.16158 0.0789 -0.16412 0.08033 -0.16621 C 0.08398 -0.17153 0.08476 -0.17153 0.0888 -0.17431 C 0.08919 -0.1757 0.08958 -0.17732 0.09023 -0.17847 C 0.09088 -0.17963 0.09179 -0.18009 0.09257 -0.18125 C 0.09362 -0.18241 0.09466 -0.1838 0.09557 -0.18519 C 0.09739 -0.18796 0.09934 -0.19306 0.10169 -0.19468 C 0.10273 -0.1956 0.10377 -0.1956 0.10481 -0.19607 C 0.10559 -0.19653 0.10638 -0.19699 0.10716 -0.19746 C 0.11653 -0.20463 0.10481 -0.19607 0.1125 -0.20301 C 0.11315 -0.20347 0.11393 -0.20394 0.11471 -0.2044 C 0.11823 -0.20579 0.12096 -0.20625 0.12474 -0.20695 C 0.1263 -0.20787 0.12773 -0.20903 0.12929 -0.20972 C 0.13671 -0.21296 0.12747 -0.20903 0.13619 -0.2125 C 0.13724 -0.21296 0.13828 -0.21343 0.13932 -0.21389 C 0.1401 -0.21412 0.14075 -0.21482 0.14153 -0.21528 C 0.14336 -0.21574 0.14518 -0.21621 0.14687 -0.21644 C 0.1694 -0.21505 0.16119 -0.21528 0.17148 -0.21528 " pathEditMode="relative" rAng="0" ptsTypes="AAAAAAAAAAAAAAAAAAAAAAAAAAAAAAAAAAAAAAAAAAAAA">
                                      <p:cBhvr>
                                        <p:cTn id="9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68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48" grpId="0" animBg="1"/>
      <p:bldP spid="48" grpId="1" animBg="1"/>
      <p:bldP spid="60" grpId="1" animBg="1"/>
      <p:bldP spid="6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Top Corners Rounded 25">
            <a:extLst>
              <a:ext uri="{FF2B5EF4-FFF2-40B4-BE49-F238E27FC236}">
                <a16:creationId xmlns:a16="http://schemas.microsoft.com/office/drawing/2014/main" id="{D02B4924-2CAD-4E50-8D0C-0DE42736222A}"/>
              </a:ext>
            </a:extLst>
          </p:cNvPr>
          <p:cNvSpPr/>
          <p:nvPr/>
        </p:nvSpPr>
        <p:spPr>
          <a:xfrm>
            <a:off x="4648200" y="1190624"/>
            <a:ext cx="2895600" cy="738663"/>
          </a:xfrm>
          <a:prstGeom prst="round2Same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Documents</a:t>
            </a:r>
            <a:endParaRPr lang="en-US" b="1" dirty="0"/>
          </a:p>
        </p:txBody>
      </p:sp>
      <p:sp>
        <p:nvSpPr>
          <p:cNvPr id="5" name="Rectangle: Top Corners Rounded 30">
            <a:extLst>
              <a:ext uri="{FF2B5EF4-FFF2-40B4-BE49-F238E27FC236}">
                <a16:creationId xmlns:a16="http://schemas.microsoft.com/office/drawing/2014/main" id="{1CFF4D6A-BD90-48E3-8576-1146342B4B54}"/>
              </a:ext>
            </a:extLst>
          </p:cNvPr>
          <p:cNvSpPr/>
          <p:nvPr/>
        </p:nvSpPr>
        <p:spPr>
          <a:xfrm>
            <a:off x="8342455" y="1190624"/>
            <a:ext cx="2895600" cy="738663"/>
          </a:xfrm>
          <a:prstGeom prst="round2SameRect">
            <a:avLst/>
          </a:prstGeom>
          <a:solidFill>
            <a:srgbClr val="27F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Side-Channel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B517FB-DEB8-4A37-9655-3E6DBDF9262D}"/>
              </a:ext>
            </a:extLst>
          </p:cNvPr>
          <p:cNvSpPr/>
          <p:nvPr/>
        </p:nvSpPr>
        <p:spPr>
          <a:xfrm>
            <a:off x="953945" y="2050470"/>
            <a:ext cx="2895600" cy="4434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8EB5EA-E068-45CE-B708-EDC1EEB1E803}"/>
              </a:ext>
            </a:extLst>
          </p:cNvPr>
          <p:cNvSpPr/>
          <p:nvPr/>
        </p:nvSpPr>
        <p:spPr>
          <a:xfrm>
            <a:off x="4648200" y="2050470"/>
            <a:ext cx="2895600" cy="44343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8797D6-2E1D-4201-A477-162F024A71B3}"/>
              </a:ext>
            </a:extLst>
          </p:cNvPr>
          <p:cNvSpPr/>
          <p:nvPr/>
        </p:nvSpPr>
        <p:spPr>
          <a:xfrm>
            <a:off x="8342455" y="2050470"/>
            <a:ext cx="2895600" cy="4434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11">
            <a:extLst>
              <a:ext uri="{FF2B5EF4-FFF2-40B4-BE49-F238E27FC236}">
                <a16:creationId xmlns:a16="http://schemas.microsoft.com/office/drawing/2014/main" id="{373717B2-3B01-4F49-B05A-0071FEC63C96}"/>
              </a:ext>
            </a:extLst>
          </p:cNvPr>
          <p:cNvCxnSpPr/>
          <p:nvPr/>
        </p:nvCxnSpPr>
        <p:spPr>
          <a:xfrm>
            <a:off x="1143000" y="3081536"/>
            <a:ext cx="9906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6">
            <a:extLst>
              <a:ext uri="{FF2B5EF4-FFF2-40B4-BE49-F238E27FC236}">
                <a16:creationId xmlns:a16="http://schemas.microsoft.com/office/drawing/2014/main" id="{92EC5F4E-E51B-4F82-AE81-E1B1F29D8E86}"/>
              </a:ext>
            </a:extLst>
          </p:cNvPr>
          <p:cNvCxnSpPr/>
          <p:nvPr/>
        </p:nvCxnSpPr>
        <p:spPr>
          <a:xfrm>
            <a:off x="1143000" y="4275336"/>
            <a:ext cx="9906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D9E5CEA-42F0-47D4-9FFA-783E9825B922}"/>
              </a:ext>
            </a:extLst>
          </p:cNvPr>
          <p:cNvSpPr/>
          <p:nvPr/>
        </p:nvSpPr>
        <p:spPr>
          <a:xfrm>
            <a:off x="1185801" y="2273617"/>
            <a:ext cx="3462398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/>
              <a:t>Input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11DA66-0F0E-40CC-894F-A4813A6C95CA}"/>
              </a:ext>
            </a:extLst>
          </p:cNvPr>
          <p:cNvSpPr/>
          <p:nvPr/>
        </p:nvSpPr>
        <p:spPr>
          <a:xfrm>
            <a:off x="1185801" y="3392950"/>
            <a:ext cx="3462398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/>
              <a:t>Objective</a:t>
            </a:r>
            <a:endParaRPr lang="en-US" sz="14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6A8A85-E502-4CDC-8921-A33A89BF7077}"/>
              </a:ext>
            </a:extLst>
          </p:cNvPr>
          <p:cNvSpPr/>
          <p:nvPr/>
        </p:nvSpPr>
        <p:spPr>
          <a:xfrm>
            <a:off x="1185801" y="4266060"/>
            <a:ext cx="3462398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/>
              <a:t>Performance Metric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1A1713-F21F-40E5-B8AA-6751453760D3}"/>
              </a:ext>
            </a:extLst>
          </p:cNvPr>
          <p:cNvSpPr/>
          <p:nvPr/>
        </p:nvSpPr>
        <p:spPr>
          <a:xfrm>
            <a:off x="4648199" y="2365950"/>
            <a:ext cx="2895601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fr-FR" sz="2000" dirty="0"/>
              <a:t>(</a:t>
            </a:r>
            <a:r>
              <a:rPr lang="fr-FR" sz="2000" dirty="0" err="1"/>
              <a:t>Query</a:t>
            </a:r>
            <a:r>
              <a:rPr lang="fr-FR" sz="2000" dirty="0"/>
              <a:t>, Set of documents)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E5038-EB95-46AC-9BF1-60CA03137783}"/>
              </a:ext>
            </a:extLst>
          </p:cNvPr>
          <p:cNvSpPr/>
          <p:nvPr/>
        </p:nvSpPr>
        <p:spPr>
          <a:xfrm>
            <a:off x="4648199" y="3331393"/>
            <a:ext cx="2895601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fr-FR" sz="2000" dirty="0" err="1"/>
              <a:t>Predict</a:t>
            </a:r>
            <a:r>
              <a:rPr lang="fr-FR" sz="2000" dirty="0"/>
              <a:t> relative distance </a:t>
            </a:r>
            <a:r>
              <a:rPr lang="fr-FR" sz="2000" dirty="0" err="1"/>
              <a:t>between</a:t>
            </a:r>
            <a:r>
              <a:rPr lang="fr-FR" sz="2000" dirty="0"/>
              <a:t> </a:t>
            </a:r>
            <a:r>
              <a:rPr lang="fr-FR" sz="2000" b="1" u="sng" dirty="0"/>
              <a:t>inputs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A3DBC7-1E3E-404D-9D26-206D0CA4297B}"/>
              </a:ext>
            </a:extLst>
          </p:cNvPr>
          <p:cNvSpPr/>
          <p:nvPr/>
        </p:nvSpPr>
        <p:spPr>
          <a:xfrm>
            <a:off x="4648199" y="4296838"/>
            <a:ext cx="2895601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fr-FR" sz="2000" dirty="0" err="1"/>
              <a:t>Discounted</a:t>
            </a:r>
            <a:r>
              <a:rPr lang="fr-FR" sz="2000" dirty="0"/>
              <a:t> cumulative gain, </a:t>
            </a:r>
            <a:r>
              <a:rPr lang="fr-FR" sz="2000" dirty="0" err="1"/>
              <a:t>expected</a:t>
            </a:r>
            <a:r>
              <a:rPr lang="fr-FR" sz="2000" dirty="0"/>
              <a:t> </a:t>
            </a:r>
            <a:r>
              <a:rPr lang="fr-FR" sz="2000" dirty="0" err="1"/>
              <a:t>Reciprocal</a:t>
            </a:r>
            <a:r>
              <a:rPr lang="fr-FR" sz="2000" dirty="0"/>
              <a:t> Rank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BF0EC5-E4C8-4D1B-98BC-B0E61E929CE3}"/>
              </a:ext>
            </a:extLst>
          </p:cNvPr>
          <p:cNvSpPr/>
          <p:nvPr/>
        </p:nvSpPr>
        <p:spPr>
          <a:xfrm>
            <a:off x="8342454" y="2365948"/>
            <a:ext cx="2706546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dirty="0"/>
              <a:t>Physical traces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2A36A6-C8C4-4334-8B8F-6885196E0D69}"/>
              </a:ext>
            </a:extLst>
          </p:cNvPr>
          <p:cNvSpPr/>
          <p:nvPr/>
        </p:nvSpPr>
        <p:spPr>
          <a:xfrm>
            <a:off x="8342454" y="4604613"/>
            <a:ext cx="2895599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fr-FR" sz="2000" dirty="0" err="1"/>
              <a:t>Success</a:t>
            </a:r>
            <a:r>
              <a:rPr lang="fr-FR" sz="2000" dirty="0"/>
              <a:t> Rate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D6A8A85-E502-4CDC-8921-A33A89BF7077}"/>
              </a:ext>
            </a:extLst>
          </p:cNvPr>
          <p:cNvSpPr/>
          <p:nvPr/>
        </p:nvSpPr>
        <p:spPr>
          <a:xfrm>
            <a:off x="1143001" y="5678664"/>
            <a:ext cx="3419668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/>
              <a:t>Learning Metric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1A3DBC7-1E3E-404D-9D26-206D0CA4297B}"/>
              </a:ext>
            </a:extLst>
          </p:cNvPr>
          <p:cNvSpPr/>
          <p:nvPr/>
        </p:nvSpPr>
        <p:spPr>
          <a:xfrm>
            <a:off x="4648200" y="5617109"/>
            <a:ext cx="2895600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fr-FR" sz="2000" dirty="0" err="1"/>
              <a:t>Pointwise</a:t>
            </a:r>
            <a:r>
              <a:rPr lang="fr-FR" sz="2000" dirty="0"/>
              <a:t>, </a:t>
            </a:r>
            <a:r>
              <a:rPr lang="fr-FR" sz="2000" dirty="0" err="1"/>
              <a:t>Pairwise</a:t>
            </a:r>
            <a:r>
              <a:rPr lang="fr-FR" sz="2000" dirty="0"/>
              <a:t>, </a:t>
            </a:r>
            <a:r>
              <a:rPr lang="fr-FR" sz="2000" dirty="0" err="1"/>
              <a:t>Listwise</a:t>
            </a:r>
            <a:r>
              <a:rPr lang="fr-FR" sz="2000" dirty="0"/>
              <a:t> </a:t>
            </a:r>
            <a:r>
              <a:rPr lang="fr-FR" sz="2000" dirty="0" err="1"/>
              <a:t>losses</a:t>
            </a:r>
            <a:endParaRPr lang="fr-FR" sz="2000" dirty="0"/>
          </a:p>
        </p:txBody>
      </p:sp>
      <p:cxnSp>
        <p:nvCxnSpPr>
          <p:cNvPr id="34" name="Straight Connector 36">
            <a:extLst>
              <a:ext uri="{FF2B5EF4-FFF2-40B4-BE49-F238E27FC236}">
                <a16:creationId xmlns:a16="http://schemas.microsoft.com/office/drawing/2014/main" id="{92EC5F4E-E51B-4F82-AE81-E1B1F29D8E86}"/>
              </a:ext>
            </a:extLst>
          </p:cNvPr>
          <p:cNvCxnSpPr/>
          <p:nvPr/>
        </p:nvCxnSpPr>
        <p:spPr>
          <a:xfrm>
            <a:off x="1150776" y="5460323"/>
            <a:ext cx="9906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14">
            <a:extLst>
              <a:ext uri="{FF2B5EF4-FFF2-40B4-BE49-F238E27FC236}">
                <a16:creationId xmlns:a16="http://schemas.microsoft.com/office/drawing/2014/main" id="{15E19D58-9499-4C85-BC9F-C05CE481E51B}"/>
              </a:ext>
            </a:extLst>
          </p:cNvPr>
          <p:cNvSpPr/>
          <p:nvPr/>
        </p:nvSpPr>
        <p:spPr>
          <a:xfrm>
            <a:off x="4648199" y="255883"/>
            <a:ext cx="6589855" cy="60960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Learning To Rank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A5E5038-EB95-46AC-9BF1-60CA03137783}"/>
              </a:ext>
            </a:extLst>
          </p:cNvPr>
          <p:cNvSpPr/>
          <p:nvPr/>
        </p:nvSpPr>
        <p:spPr>
          <a:xfrm>
            <a:off x="8324461" y="3324493"/>
            <a:ext cx="2895601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fr-FR" sz="2000" dirty="0" err="1"/>
              <a:t>Predict</a:t>
            </a:r>
            <a:r>
              <a:rPr lang="fr-FR" sz="2000" dirty="0"/>
              <a:t> relative distance </a:t>
            </a:r>
            <a:r>
              <a:rPr lang="fr-FR" sz="2000" dirty="0" err="1"/>
              <a:t>between</a:t>
            </a:r>
            <a:r>
              <a:rPr lang="fr-FR" sz="2000" dirty="0"/>
              <a:t> </a:t>
            </a:r>
            <a:r>
              <a:rPr lang="fr-FR" sz="2000" b="1" u="sng" dirty="0"/>
              <a:t>output classes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1A3DBC7-1E3E-404D-9D26-206D0CA4297B}"/>
              </a:ext>
            </a:extLst>
          </p:cNvPr>
          <p:cNvSpPr/>
          <p:nvPr/>
        </p:nvSpPr>
        <p:spPr>
          <a:xfrm>
            <a:off x="8277225" y="5770997"/>
            <a:ext cx="289560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fr-FR" sz="2000" b="1" u="sng" dirty="0" err="1">
                <a:solidFill>
                  <a:srgbClr val="27F93B"/>
                </a:solidFill>
              </a:rPr>
              <a:t>Ranking</a:t>
            </a:r>
            <a:r>
              <a:rPr lang="fr-FR" sz="2000" b="1" u="sng" dirty="0">
                <a:solidFill>
                  <a:srgbClr val="27F93B"/>
                </a:solidFill>
              </a:rPr>
              <a:t> </a:t>
            </a:r>
            <a:r>
              <a:rPr lang="fr-FR" sz="2000" b="1" u="sng" dirty="0" err="1">
                <a:solidFill>
                  <a:srgbClr val="27F93B"/>
                </a:solidFill>
              </a:rPr>
              <a:t>Loss</a:t>
            </a:r>
            <a:endParaRPr lang="fr-FR" sz="2000" b="1" u="sng" dirty="0">
              <a:solidFill>
                <a:srgbClr val="27F9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994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538" y="3524562"/>
            <a:ext cx="5129524" cy="2352329"/>
          </a:xfrm>
          <a:prstGeom prst="rect">
            <a:avLst/>
          </a:prstGeom>
        </p:spPr>
      </p:pic>
      <p:pic>
        <p:nvPicPr>
          <p:cNvPr id="80" name="Image 79">
            <a:extLst>
              <a:ext uri="{FF2B5EF4-FFF2-40B4-BE49-F238E27FC236}">
                <a16:creationId xmlns:a16="http://schemas.microsoft.com/office/drawing/2014/main" id="{532B105B-22D3-4154-B64F-590757A835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1864" y="3517642"/>
            <a:ext cx="5129524" cy="2352327"/>
          </a:xfrm>
          <a:prstGeom prst="rect">
            <a:avLst/>
          </a:prstGeom>
        </p:spPr>
      </p:pic>
      <p:pic>
        <p:nvPicPr>
          <p:cNvPr id="81" name="Image 80">
            <a:extLst>
              <a:ext uri="{FF2B5EF4-FFF2-40B4-BE49-F238E27FC236}">
                <a16:creationId xmlns:a16="http://schemas.microsoft.com/office/drawing/2014/main" id="{31B4C631-9E91-4035-98D8-B8B5A82A5B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4699" y="3510720"/>
            <a:ext cx="5129523" cy="2352327"/>
          </a:xfrm>
          <a:prstGeom prst="rect">
            <a:avLst/>
          </a:prstGeom>
        </p:spPr>
      </p:pic>
      <p:pic>
        <p:nvPicPr>
          <p:cNvPr id="82" name="Image 81">
            <a:extLst>
              <a:ext uri="{FF2B5EF4-FFF2-40B4-BE49-F238E27FC236}">
                <a16:creationId xmlns:a16="http://schemas.microsoft.com/office/drawing/2014/main" id="{65576E2D-A522-4119-8EA5-4EF5347279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8539" y="3517641"/>
            <a:ext cx="5129523" cy="2352326"/>
          </a:xfrm>
          <a:prstGeom prst="rect">
            <a:avLst/>
          </a:prstGeom>
        </p:spPr>
      </p:pic>
      <p:sp>
        <p:nvSpPr>
          <p:cNvPr id="58" name="Bulle ronde 57"/>
          <p:cNvSpPr/>
          <p:nvPr/>
        </p:nvSpPr>
        <p:spPr>
          <a:xfrm>
            <a:off x="3031349" y="58720"/>
            <a:ext cx="4860765" cy="2225526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>
                <a:solidFill>
                  <a:srgbClr val="FFFF00"/>
                </a:solidFill>
              </a:rPr>
              <a:t>Plaintext</a:t>
            </a:r>
            <a:r>
              <a:rPr lang="fr-FR" b="1" dirty="0">
                <a:solidFill>
                  <a:srgbClr val="FFFF00"/>
                </a:solidFill>
              </a:rPr>
              <a:t> = 0xda1294ddc28b466b</a:t>
            </a:r>
          </a:p>
          <a:p>
            <a:r>
              <a:rPr lang="fr-FR" b="1" dirty="0">
                <a:solidFill>
                  <a:schemeClr val="tx1"/>
                </a:solidFill>
              </a:rPr>
              <a:t>Secret Key = 0x89e8f11831b71a05</a:t>
            </a:r>
          </a:p>
        </p:txBody>
      </p:sp>
      <p:sp>
        <p:nvSpPr>
          <p:cNvPr id="60" name="Bulle ronde 59"/>
          <p:cNvSpPr/>
          <p:nvPr/>
        </p:nvSpPr>
        <p:spPr>
          <a:xfrm>
            <a:off x="3018024" y="58720"/>
            <a:ext cx="4860765" cy="2225526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>
                <a:solidFill>
                  <a:srgbClr val="00B0F0"/>
                </a:solidFill>
              </a:rPr>
              <a:t>Plaintext</a:t>
            </a:r>
            <a:r>
              <a:rPr lang="fr-FR" b="1" dirty="0">
                <a:solidFill>
                  <a:srgbClr val="00B0F0"/>
                </a:solidFill>
              </a:rPr>
              <a:t> = 0x17130198f8adb9ab</a:t>
            </a:r>
          </a:p>
          <a:p>
            <a:r>
              <a:rPr lang="fr-FR" b="1" dirty="0">
                <a:solidFill>
                  <a:schemeClr val="tx1"/>
                </a:solidFill>
              </a:rPr>
              <a:t>Secret Key = 0x89e8f11831b71a05</a:t>
            </a:r>
          </a:p>
        </p:txBody>
      </p:sp>
      <p:sp>
        <p:nvSpPr>
          <p:cNvPr id="67" name="Bulle ronde 66"/>
          <p:cNvSpPr/>
          <p:nvPr/>
        </p:nvSpPr>
        <p:spPr>
          <a:xfrm>
            <a:off x="3004699" y="58720"/>
            <a:ext cx="4860765" cy="2225526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>
                <a:solidFill>
                  <a:srgbClr val="F000F0"/>
                </a:solidFill>
              </a:rPr>
              <a:t>Plaintext</a:t>
            </a:r>
            <a:r>
              <a:rPr lang="fr-FR" b="1" dirty="0">
                <a:solidFill>
                  <a:srgbClr val="F000F0"/>
                </a:solidFill>
              </a:rPr>
              <a:t> = 0xac42d64ea1102567</a:t>
            </a:r>
          </a:p>
          <a:p>
            <a:r>
              <a:rPr lang="fr-FR" b="1" dirty="0">
                <a:solidFill>
                  <a:schemeClr val="tx1"/>
                </a:solidFill>
              </a:rPr>
              <a:t>Secret Key = 0x89e8f11831b71a05</a:t>
            </a:r>
          </a:p>
        </p:txBody>
      </p:sp>
      <p:grpSp>
        <p:nvGrpSpPr>
          <p:cNvPr id="45" name="Groupe 44"/>
          <p:cNvGrpSpPr/>
          <p:nvPr/>
        </p:nvGrpSpPr>
        <p:grpSpPr>
          <a:xfrm>
            <a:off x="692794" y="1719907"/>
            <a:ext cx="2560529" cy="1182426"/>
            <a:chOff x="2908973" y="1017863"/>
            <a:chExt cx="3410732" cy="1344383"/>
          </a:xfrm>
        </p:grpSpPr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47" name="Image 4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6405"/>
              <a:ext cx="3410732" cy="1331570"/>
            </a:xfrm>
            <a:prstGeom prst="rect">
              <a:avLst/>
            </a:prstGeom>
          </p:spPr>
        </p:pic>
        <p:pic>
          <p:nvPicPr>
            <p:cNvPr id="48" name="Image 4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2134"/>
              <a:ext cx="3410732" cy="1331570"/>
            </a:xfrm>
            <a:prstGeom prst="rect">
              <a:avLst/>
            </a:prstGeom>
          </p:spPr>
        </p:pic>
        <p:pic>
          <p:nvPicPr>
            <p:cNvPr id="49" name="Image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50" name="Image 4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17863"/>
              <a:ext cx="3410732" cy="1331570"/>
            </a:xfrm>
            <a:prstGeom prst="rect">
              <a:avLst/>
            </a:prstGeom>
          </p:spPr>
        </p:pic>
      </p:grpSp>
      <p:grpSp>
        <p:nvGrpSpPr>
          <p:cNvPr id="4" name="Groupe 3"/>
          <p:cNvGrpSpPr/>
          <p:nvPr/>
        </p:nvGrpSpPr>
        <p:grpSpPr>
          <a:xfrm>
            <a:off x="660883" y="1721507"/>
            <a:ext cx="2624349" cy="1167955"/>
            <a:chOff x="4827749" y="1135929"/>
            <a:chExt cx="2624349" cy="1167955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753" y="1135929"/>
              <a:ext cx="2624345" cy="1167955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752" y="1135929"/>
              <a:ext cx="2624345" cy="1167955"/>
            </a:xfrm>
            <a:prstGeom prst="rect">
              <a:avLst/>
            </a:prstGeom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751" y="1135929"/>
              <a:ext cx="2624345" cy="1167955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750" y="1135929"/>
              <a:ext cx="2624345" cy="1167955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749" y="1135929"/>
              <a:ext cx="2624345" cy="1167955"/>
            </a:xfrm>
            <a:prstGeom prst="rect">
              <a:avLst/>
            </a:prstGeom>
          </p:spPr>
        </p:pic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686" y="2530894"/>
            <a:ext cx="871439" cy="871439"/>
          </a:xfrm>
          <a:prstGeom prst="rect">
            <a:avLst/>
          </a:prstGeom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31</a:t>
            </a:fld>
            <a:endParaRPr lang="fr-FR"/>
          </a:p>
        </p:txBody>
      </p:sp>
      <p:grpSp>
        <p:nvGrpSpPr>
          <p:cNvPr id="16" name="Groupe 15"/>
          <p:cNvGrpSpPr/>
          <p:nvPr/>
        </p:nvGrpSpPr>
        <p:grpSpPr>
          <a:xfrm>
            <a:off x="699449" y="1721507"/>
            <a:ext cx="2592441" cy="1233045"/>
            <a:chOff x="151595" y="2939967"/>
            <a:chExt cx="3408784" cy="1338474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595" y="2939967"/>
              <a:ext cx="3408784" cy="1330962"/>
            </a:xfrm>
            <a:prstGeom prst="rect">
              <a:avLst/>
            </a:prstGeom>
          </p:spPr>
        </p:pic>
        <p:pic>
          <p:nvPicPr>
            <p:cNvPr id="62" name="Image 6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595" y="2943723"/>
              <a:ext cx="3408784" cy="1330962"/>
            </a:xfrm>
            <a:prstGeom prst="rect">
              <a:avLst/>
            </a:prstGeom>
          </p:spPr>
        </p:pic>
        <p:pic>
          <p:nvPicPr>
            <p:cNvPr id="63" name="Image 6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595" y="2947479"/>
              <a:ext cx="3408784" cy="1330962"/>
            </a:xfrm>
            <a:prstGeom prst="rect">
              <a:avLst/>
            </a:prstGeom>
          </p:spPr>
        </p:pic>
        <p:pic>
          <p:nvPicPr>
            <p:cNvPr id="64" name="Image 6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595" y="2943740"/>
              <a:ext cx="3408784" cy="1330962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9674225" y="4338320"/>
            <a:ext cx="474689" cy="10566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8495021" y="3952240"/>
            <a:ext cx="474689" cy="14427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10250170" y="4775200"/>
            <a:ext cx="474689" cy="6197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10814695" y="5201920"/>
            <a:ext cx="474022" cy="193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Rectangle 39"/>
          <p:cNvSpPr/>
          <p:nvPr/>
        </p:nvSpPr>
        <p:spPr>
          <a:xfrm>
            <a:off x="9089566" y="4113849"/>
            <a:ext cx="474689" cy="12801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059" y="4338320"/>
            <a:ext cx="355484" cy="35548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498" y="3560507"/>
            <a:ext cx="356400" cy="356400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684" y="3941045"/>
            <a:ext cx="356400" cy="356400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838" y="4789640"/>
            <a:ext cx="356400" cy="356400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710" y="3694889"/>
            <a:ext cx="356400" cy="35640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B9286EC4-A19E-4078-B1AE-0A303F379008}"/>
              </a:ext>
            </a:extLst>
          </p:cNvPr>
          <p:cNvSpPr/>
          <p:nvPr/>
        </p:nvSpPr>
        <p:spPr>
          <a:xfrm>
            <a:off x="8495021" y="4581524"/>
            <a:ext cx="474689" cy="81343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0DBE5CE-383D-4102-83FC-11F83F22DB4A}"/>
              </a:ext>
            </a:extLst>
          </p:cNvPr>
          <p:cNvSpPr/>
          <p:nvPr/>
        </p:nvSpPr>
        <p:spPr>
          <a:xfrm>
            <a:off x="10250170" y="4476750"/>
            <a:ext cx="474689" cy="91820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4C64B88-0706-41EB-B677-66B6AD197EEC}"/>
              </a:ext>
            </a:extLst>
          </p:cNvPr>
          <p:cNvSpPr/>
          <p:nvPr/>
        </p:nvSpPr>
        <p:spPr>
          <a:xfrm>
            <a:off x="9093138" y="4154579"/>
            <a:ext cx="474689" cy="12396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AB570BB-6A41-48D2-8136-6D8D4E994AE6}"/>
              </a:ext>
            </a:extLst>
          </p:cNvPr>
          <p:cNvSpPr/>
          <p:nvPr/>
        </p:nvSpPr>
        <p:spPr>
          <a:xfrm>
            <a:off x="9088234" y="5012678"/>
            <a:ext cx="474689" cy="3813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6F60D76-D02C-4D2F-AF13-ABC49FF3DE67}"/>
              </a:ext>
            </a:extLst>
          </p:cNvPr>
          <p:cNvSpPr/>
          <p:nvPr/>
        </p:nvSpPr>
        <p:spPr>
          <a:xfrm>
            <a:off x="10248838" y="5026024"/>
            <a:ext cx="474689" cy="3651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3C91F6F-7AF1-4021-B8D5-D654F810771A}"/>
              </a:ext>
            </a:extLst>
          </p:cNvPr>
          <p:cNvSpPr/>
          <p:nvPr/>
        </p:nvSpPr>
        <p:spPr>
          <a:xfrm>
            <a:off x="9677231" y="4944430"/>
            <a:ext cx="474689" cy="4467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E29F20CF-512E-4579-9C1E-473C3FC30618}"/>
              </a:ext>
            </a:extLst>
          </p:cNvPr>
          <p:cNvSpPr txBox="1"/>
          <p:nvPr/>
        </p:nvSpPr>
        <p:spPr>
          <a:xfrm>
            <a:off x="4609994" y="2878939"/>
            <a:ext cx="197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27F93B"/>
                </a:solidFill>
              </a:rPr>
              <a:t>Model </a:t>
            </a:r>
            <a:r>
              <a:rPr lang="fr-FR" b="1" u="sng" dirty="0" err="1">
                <a:solidFill>
                  <a:srgbClr val="27F93B"/>
                </a:solidFill>
              </a:rPr>
              <a:t>Trained</a:t>
            </a:r>
            <a:r>
              <a:rPr lang="fr-FR" b="1" u="sng" dirty="0">
                <a:solidFill>
                  <a:srgbClr val="27F93B"/>
                </a:solidFill>
              </a:rPr>
              <a:t> !</a:t>
            </a:r>
          </a:p>
        </p:txBody>
      </p:sp>
      <p:pic>
        <p:nvPicPr>
          <p:cNvPr id="85" name="Image 84">
            <a:extLst>
              <a:ext uri="{FF2B5EF4-FFF2-40B4-BE49-F238E27FC236}">
                <a16:creationId xmlns:a16="http://schemas.microsoft.com/office/drawing/2014/main" id="{A4C3F6E7-0764-4D0D-A5F4-3CA4896EF21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853" y="2869831"/>
            <a:ext cx="323310" cy="310896"/>
          </a:xfrm>
          <a:prstGeom prst="rect">
            <a:avLst/>
          </a:prstGeom>
        </p:spPr>
      </p:pic>
      <p:sp>
        <p:nvSpPr>
          <p:cNvPr id="19" name="Flèche : bas 18">
            <a:extLst>
              <a:ext uri="{FF2B5EF4-FFF2-40B4-BE49-F238E27FC236}">
                <a16:creationId xmlns:a16="http://schemas.microsoft.com/office/drawing/2014/main" id="{1B95F380-37EC-407B-A4FE-88C5E7BC75F8}"/>
              </a:ext>
            </a:extLst>
          </p:cNvPr>
          <p:cNvSpPr/>
          <p:nvPr/>
        </p:nvSpPr>
        <p:spPr>
          <a:xfrm rot="5400000">
            <a:off x="10123859" y="5355237"/>
            <a:ext cx="356400" cy="548614"/>
          </a:xfrm>
          <a:prstGeom prst="downArrow">
            <a:avLst/>
          </a:prstGeom>
          <a:solidFill>
            <a:srgbClr val="27F9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0" name="Flèche : bas 89">
            <a:extLst>
              <a:ext uri="{FF2B5EF4-FFF2-40B4-BE49-F238E27FC236}">
                <a16:creationId xmlns:a16="http://schemas.microsoft.com/office/drawing/2014/main" id="{5E6C0881-9AD9-47F9-80D0-D5034DD287A8}"/>
              </a:ext>
            </a:extLst>
          </p:cNvPr>
          <p:cNvSpPr/>
          <p:nvPr/>
        </p:nvSpPr>
        <p:spPr>
          <a:xfrm rot="16200000">
            <a:off x="11147813" y="5761167"/>
            <a:ext cx="356400" cy="54861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144A67D-2D86-4295-8F79-CBDC40990DB6}"/>
              </a:ext>
            </a:extLst>
          </p:cNvPr>
          <p:cNvSpPr/>
          <p:nvPr/>
        </p:nvSpPr>
        <p:spPr>
          <a:xfrm>
            <a:off x="9672893" y="4407694"/>
            <a:ext cx="474689" cy="9872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AF174EA-4949-4F0D-ACD7-663140AB1A7D}"/>
              </a:ext>
            </a:extLst>
          </p:cNvPr>
          <p:cNvSpPr/>
          <p:nvPr/>
        </p:nvSpPr>
        <p:spPr>
          <a:xfrm>
            <a:off x="9085998" y="4575227"/>
            <a:ext cx="474689" cy="81343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94A3C88-9671-4998-9EA1-C0F4681E9DC1}"/>
              </a:ext>
            </a:extLst>
          </p:cNvPr>
          <p:cNvSpPr/>
          <p:nvPr/>
        </p:nvSpPr>
        <p:spPr>
          <a:xfrm>
            <a:off x="10814695" y="5314950"/>
            <a:ext cx="474022" cy="800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5" name="Titre 1"/>
          <p:cNvSpPr txBox="1">
            <a:spLocks/>
          </p:cNvSpPr>
          <p:nvPr/>
        </p:nvSpPr>
        <p:spPr>
          <a:xfrm>
            <a:off x="8958289" y="307480"/>
            <a:ext cx="3058510" cy="528253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 err="1">
                <a:solidFill>
                  <a:schemeClr val="tx1"/>
                </a:solidFill>
              </a:rPr>
              <a:t>Side</a:t>
            </a:r>
            <a:r>
              <a:rPr lang="fr-FR" sz="2400" b="1" dirty="0">
                <a:solidFill>
                  <a:schemeClr val="tx1"/>
                </a:solidFill>
              </a:rPr>
              <a:t>-Channel</a:t>
            </a:r>
          </a:p>
        </p:txBody>
      </p:sp>
      <p:sp>
        <p:nvSpPr>
          <p:cNvPr id="69" name="Titre 1"/>
          <p:cNvSpPr txBox="1">
            <a:spLocks/>
          </p:cNvSpPr>
          <p:nvPr/>
        </p:nvSpPr>
        <p:spPr>
          <a:xfrm>
            <a:off x="9181194" y="1029045"/>
            <a:ext cx="2612700" cy="439150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 err="1">
                <a:solidFill>
                  <a:schemeClr val="tx1"/>
                </a:solidFill>
              </a:rPr>
              <a:t>Ranking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Loss</a:t>
            </a:r>
            <a:endParaRPr lang="fr-FR" sz="2000" b="1" dirty="0">
              <a:solidFill>
                <a:schemeClr val="tx1"/>
              </a:solidFill>
            </a:endParaRPr>
          </a:p>
        </p:txBody>
      </p:sp>
      <p:pic>
        <p:nvPicPr>
          <p:cNvPr id="70" name="Image 6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546" y="438626"/>
            <a:ext cx="859737" cy="1146083"/>
          </a:xfrm>
          <a:prstGeom prst="rect">
            <a:avLst/>
          </a:prstGeom>
        </p:spPr>
      </p:pic>
      <p:sp>
        <p:nvSpPr>
          <p:cNvPr id="57" name="Flèche : bas 18">
            <a:extLst>
              <a:ext uri="{FF2B5EF4-FFF2-40B4-BE49-F238E27FC236}">
                <a16:creationId xmlns:a16="http://schemas.microsoft.com/office/drawing/2014/main" id="{1B95F380-37EC-407B-A4FE-88C5E7BC75F8}"/>
              </a:ext>
            </a:extLst>
          </p:cNvPr>
          <p:cNvSpPr/>
          <p:nvPr/>
        </p:nvSpPr>
        <p:spPr>
          <a:xfrm rot="5400000">
            <a:off x="9983960" y="5230462"/>
            <a:ext cx="356400" cy="830952"/>
          </a:xfrm>
          <a:prstGeom prst="downArrow">
            <a:avLst/>
          </a:prstGeom>
          <a:solidFill>
            <a:srgbClr val="27F9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Flèche : bas 89">
            <a:extLst>
              <a:ext uri="{FF2B5EF4-FFF2-40B4-BE49-F238E27FC236}">
                <a16:creationId xmlns:a16="http://schemas.microsoft.com/office/drawing/2014/main" id="{5E6C0881-9AD9-47F9-80D0-D5034DD287A8}"/>
              </a:ext>
            </a:extLst>
          </p:cNvPr>
          <p:cNvSpPr/>
          <p:nvPr/>
        </p:nvSpPr>
        <p:spPr>
          <a:xfrm rot="16200000">
            <a:off x="10172120" y="5667789"/>
            <a:ext cx="356400" cy="749077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3" name="Flèche : bas 18">
            <a:extLst>
              <a:ext uri="{FF2B5EF4-FFF2-40B4-BE49-F238E27FC236}">
                <a16:creationId xmlns:a16="http://schemas.microsoft.com/office/drawing/2014/main" id="{1B95F380-37EC-407B-A4FE-88C5E7BC75F8}"/>
              </a:ext>
            </a:extLst>
          </p:cNvPr>
          <p:cNvSpPr/>
          <p:nvPr/>
        </p:nvSpPr>
        <p:spPr>
          <a:xfrm rot="5400000">
            <a:off x="9758818" y="5005320"/>
            <a:ext cx="356400" cy="1281236"/>
          </a:xfrm>
          <a:prstGeom prst="downArrow">
            <a:avLst/>
          </a:prstGeom>
          <a:solidFill>
            <a:srgbClr val="27F9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4" name="Flèche : bas 89">
            <a:extLst>
              <a:ext uri="{FF2B5EF4-FFF2-40B4-BE49-F238E27FC236}">
                <a16:creationId xmlns:a16="http://schemas.microsoft.com/office/drawing/2014/main" id="{5E6C0881-9AD9-47F9-80D0-D5034DD287A8}"/>
              </a:ext>
            </a:extLst>
          </p:cNvPr>
          <p:cNvSpPr/>
          <p:nvPr/>
        </p:nvSpPr>
        <p:spPr>
          <a:xfrm rot="16200000">
            <a:off x="9759162" y="5403321"/>
            <a:ext cx="356400" cy="127801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5" name="Flèche : bas 18">
            <a:extLst>
              <a:ext uri="{FF2B5EF4-FFF2-40B4-BE49-F238E27FC236}">
                <a16:creationId xmlns:a16="http://schemas.microsoft.com/office/drawing/2014/main" id="{1B95F380-37EC-407B-A4FE-88C5E7BC75F8}"/>
              </a:ext>
            </a:extLst>
          </p:cNvPr>
          <p:cNvSpPr/>
          <p:nvPr/>
        </p:nvSpPr>
        <p:spPr>
          <a:xfrm rot="5400000">
            <a:off x="9492118" y="4747876"/>
            <a:ext cx="356400" cy="1814636"/>
          </a:xfrm>
          <a:prstGeom prst="downArrow">
            <a:avLst/>
          </a:prstGeom>
          <a:solidFill>
            <a:srgbClr val="27F9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6" name="Flèche : bas 89">
            <a:extLst>
              <a:ext uri="{FF2B5EF4-FFF2-40B4-BE49-F238E27FC236}">
                <a16:creationId xmlns:a16="http://schemas.microsoft.com/office/drawing/2014/main" id="{5E6C0881-9AD9-47F9-80D0-D5034DD287A8}"/>
              </a:ext>
            </a:extLst>
          </p:cNvPr>
          <p:cNvSpPr/>
          <p:nvPr/>
        </p:nvSpPr>
        <p:spPr>
          <a:xfrm rot="16200000">
            <a:off x="9389665" y="5230609"/>
            <a:ext cx="356400" cy="1609727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7" name="Flèche : bas 18">
            <a:extLst>
              <a:ext uri="{FF2B5EF4-FFF2-40B4-BE49-F238E27FC236}">
                <a16:creationId xmlns:a16="http://schemas.microsoft.com/office/drawing/2014/main" id="{1B95F380-37EC-407B-A4FE-88C5E7BC75F8}"/>
              </a:ext>
            </a:extLst>
          </p:cNvPr>
          <p:cNvSpPr/>
          <p:nvPr/>
        </p:nvSpPr>
        <p:spPr>
          <a:xfrm rot="5400000">
            <a:off x="8916129" y="5387123"/>
            <a:ext cx="356400" cy="548614"/>
          </a:xfrm>
          <a:prstGeom prst="downArrow">
            <a:avLst/>
          </a:prstGeom>
          <a:solidFill>
            <a:srgbClr val="27F9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3" name="Flèche : bas 89">
            <a:extLst>
              <a:ext uri="{FF2B5EF4-FFF2-40B4-BE49-F238E27FC236}">
                <a16:creationId xmlns:a16="http://schemas.microsoft.com/office/drawing/2014/main" id="{5E6C0881-9AD9-47F9-80D0-D5034DD287A8}"/>
              </a:ext>
            </a:extLst>
          </p:cNvPr>
          <p:cNvSpPr/>
          <p:nvPr/>
        </p:nvSpPr>
        <p:spPr>
          <a:xfrm rot="16200000">
            <a:off x="11151040" y="5768923"/>
            <a:ext cx="356400" cy="54861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4" name="Flèche : bas 18">
            <a:extLst>
              <a:ext uri="{FF2B5EF4-FFF2-40B4-BE49-F238E27FC236}">
                <a16:creationId xmlns:a16="http://schemas.microsoft.com/office/drawing/2014/main" id="{1B95F380-37EC-407B-A4FE-88C5E7BC75F8}"/>
              </a:ext>
            </a:extLst>
          </p:cNvPr>
          <p:cNvSpPr/>
          <p:nvPr/>
        </p:nvSpPr>
        <p:spPr>
          <a:xfrm rot="5400000">
            <a:off x="8930176" y="5391880"/>
            <a:ext cx="356400" cy="549884"/>
          </a:xfrm>
          <a:prstGeom prst="downArrow">
            <a:avLst/>
          </a:prstGeom>
          <a:solidFill>
            <a:srgbClr val="27F9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6" name="Flèche : bas 89">
            <a:extLst>
              <a:ext uri="{FF2B5EF4-FFF2-40B4-BE49-F238E27FC236}">
                <a16:creationId xmlns:a16="http://schemas.microsoft.com/office/drawing/2014/main" id="{5E6C0881-9AD9-47F9-80D0-D5034DD287A8}"/>
              </a:ext>
            </a:extLst>
          </p:cNvPr>
          <p:cNvSpPr/>
          <p:nvPr/>
        </p:nvSpPr>
        <p:spPr>
          <a:xfrm rot="16200000">
            <a:off x="10612518" y="5763111"/>
            <a:ext cx="356400" cy="54633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7" name="Flèche : bas 18">
            <a:extLst>
              <a:ext uri="{FF2B5EF4-FFF2-40B4-BE49-F238E27FC236}">
                <a16:creationId xmlns:a16="http://schemas.microsoft.com/office/drawing/2014/main" id="{1B95F380-37EC-407B-A4FE-88C5E7BC75F8}"/>
              </a:ext>
            </a:extLst>
          </p:cNvPr>
          <p:cNvSpPr/>
          <p:nvPr/>
        </p:nvSpPr>
        <p:spPr>
          <a:xfrm rot="5400000">
            <a:off x="8931870" y="5381676"/>
            <a:ext cx="356400" cy="543145"/>
          </a:xfrm>
          <a:prstGeom prst="downArrow">
            <a:avLst/>
          </a:prstGeom>
          <a:solidFill>
            <a:srgbClr val="27F9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8" name="Flèche : bas 89">
            <a:extLst>
              <a:ext uri="{FF2B5EF4-FFF2-40B4-BE49-F238E27FC236}">
                <a16:creationId xmlns:a16="http://schemas.microsoft.com/office/drawing/2014/main" id="{5E6C0881-9AD9-47F9-80D0-D5034DD287A8}"/>
              </a:ext>
            </a:extLst>
          </p:cNvPr>
          <p:cNvSpPr/>
          <p:nvPr/>
        </p:nvSpPr>
        <p:spPr>
          <a:xfrm rot="16200000">
            <a:off x="10131307" y="5765631"/>
            <a:ext cx="356400" cy="540215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5" name="Flèche : bas 18">
            <a:extLst>
              <a:ext uri="{FF2B5EF4-FFF2-40B4-BE49-F238E27FC236}">
                <a16:creationId xmlns:a16="http://schemas.microsoft.com/office/drawing/2014/main" id="{1B95F380-37EC-407B-A4FE-88C5E7BC75F8}"/>
              </a:ext>
            </a:extLst>
          </p:cNvPr>
          <p:cNvSpPr/>
          <p:nvPr/>
        </p:nvSpPr>
        <p:spPr>
          <a:xfrm rot="5400000">
            <a:off x="8817604" y="5258100"/>
            <a:ext cx="356400" cy="770408"/>
          </a:xfrm>
          <a:prstGeom prst="downArrow">
            <a:avLst/>
          </a:prstGeom>
          <a:solidFill>
            <a:srgbClr val="27F9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6" name="Flèche : bas 89">
            <a:extLst>
              <a:ext uri="{FF2B5EF4-FFF2-40B4-BE49-F238E27FC236}">
                <a16:creationId xmlns:a16="http://schemas.microsoft.com/office/drawing/2014/main" id="{5E6C0881-9AD9-47F9-80D0-D5034DD287A8}"/>
              </a:ext>
            </a:extLst>
          </p:cNvPr>
          <p:cNvSpPr/>
          <p:nvPr/>
        </p:nvSpPr>
        <p:spPr>
          <a:xfrm rot="16200000">
            <a:off x="8984965" y="5610616"/>
            <a:ext cx="356400" cy="81466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97" name="Groupe 96"/>
          <p:cNvGrpSpPr/>
          <p:nvPr/>
        </p:nvGrpSpPr>
        <p:grpSpPr>
          <a:xfrm>
            <a:off x="150193" y="5890732"/>
            <a:ext cx="6577970" cy="867069"/>
            <a:chOff x="2778962" y="4909433"/>
            <a:chExt cx="7203238" cy="930907"/>
          </a:xfrm>
        </p:grpSpPr>
        <p:pic>
          <p:nvPicPr>
            <p:cNvPr id="98" name="Image 9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967" y="4909433"/>
              <a:ext cx="7203233" cy="930907"/>
            </a:xfrm>
            <a:prstGeom prst="rect">
              <a:avLst/>
            </a:prstGeom>
          </p:spPr>
        </p:pic>
        <p:pic>
          <p:nvPicPr>
            <p:cNvPr id="99" name="Image 9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966" y="4909433"/>
              <a:ext cx="7203233" cy="930907"/>
            </a:xfrm>
            <a:prstGeom prst="rect">
              <a:avLst/>
            </a:prstGeom>
          </p:spPr>
        </p:pic>
        <p:pic>
          <p:nvPicPr>
            <p:cNvPr id="100" name="Image 9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965" y="4909433"/>
              <a:ext cx="7203233" cy="930907"/>
            </a:xfrm>
            <a:prstGeom prst="rect">
              <a:avLst/>
            </a:prstGeom>
          </p:spPr>
        </p:pic>
        <p:pic>
          <p:nvPicPr>
            <p:cNvPr id="101" name="Image 10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964" y="4909433"/>
              <a:ext cx="7203233" cy="930907"/>
            </a:xfrm>
            <a:prstGeom prst="rect">
              <a:avLst/>
            </a:prstGeom>
          </p:spPr>
        </p:pic>
        <p:pic>
          <p:nvPicPr>
            <p:cNvPr id="102" name="Image 10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963" y="4909433"/>
              <a:ext cx="7203233" cy="930907"/>
            </a:xfrm>
            <a:prstGeom prst="rect">
              <a:avLst/>
            </a:prstGeom>
          </p:spPr>
        </p:pic>
        <p:pic>
          <p:nvPicPr>
            <p:cNvPr id="103" name="Image 10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962" y="4909433"/>
              <a:ext cx="7203233" cy="9309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96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9 -0.02431 L 0.00299 -0.02431 C 0.0013 -0.01505 -0.00143 -0.00579 -0.00195 0.00393 C -0.00234 0.01064 -0.00261 0.01713 -0.00326 0.02361 C -0.00339 0.02592 -0.00417 0.028 -0.00443 0.03032 C -0.01068 0.07453 -0.00339 0.02824 -0.00938 0.06527 C -0.01016 0.09074 -0.01081 0.1162 -0.01185 0.14166 C -0.01211 0.14838 -0.01302 0.16574 -0.0155 0.17245 L -0.01797 0.17893 C -0.01836 0.18101 -0.01888 0.18333 -0.01927 0.18541 C -0.01966 0.18842 -0.01953 0.19166 -0.02044 0.19421 C -0.02123 0.19652 -0.02292 0.19722 -0.02409 0.19861 C -0.025 0.20509 -0.02591 0.2118 -0.02656 0.21828 C -0.02708 0.22268 -0.02734 0.22708 -0.02787 0.23148 C -0.02852 0.23726 -0.02995 0.24143 -0.03151 0.24675 C -0.03216 0.25115 -0.03529 0.27453 -0.03646 0.27963 C -0.03698 0.28194 -0.03802 0.28379 -0.03893 0.28611 C -0.03932 0.29259 -0.03945 0.2993 -0.04011 0.30578 C -0.04037 0.3081 -0.04102 0.31018 -0.04141 0.31226 C -0.0418 0.31597 -0.04219 0.31967 -0.04258 0.32314 C -0.04388 0.35972 -0.04375 0.34652 -0.04375 0.36273 " pathEditMode="relative" ptsTypes="AAAAAAAAAAAAAAAAAAAAA">
                                      <p:cBhvr>
                                        <p:cTn id="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02801 L -0.0043 -0.02801 C -0.00482 -0.01366 -0.00495 0.00116 -0.0056 0.01551 C -0.00573 0.01852 -0.00612 0.02153 -0.00677 0.02431 C -0.00742 0.02685 -0.00846 0.0287 -0.00925 0.03079 C -0.01016 0.0382 -0.01107 0.04537 -0.01172 0.05278 C -0.01615 0.10208 -0.01055 0.05139 -0.01419 0.08333 C -0.01498 0.09861 -0.01537 0.11412 -0.01667 0.12917 C -0.01706 0.1338 -0.01849 0.13796 -0.01914 0.14236 C -0.02227 0.16134 -0.02044 0.15278 -0.02409 0.16852 C -0.02448 0.17361 -0.02474 0.17894 -0.02526 0.1838 C -0.02552 0.18611 -0.02617 0.1882 -0.02656 0.19051 C -0.02748 0.19699 -0.02839 0.20347 -0.02904 0.21019 C -0.03281 0.25232 -0.02813 0.23357 -0.03386 0.25394 C -0.03438 0.25741 -0.03464 0.26111 -0.03516 0.26482 C -0.03581 0.26921 -0.03698 0.27338 -0.03763 0.27778 C -0.03802 0.28079 -0.03828 0.2838 -0.0388 0.28658 C -0.03945 0.28958 -0.0405 0.29236 -0.04128 0.29537 C -0.04219 0.30116 -0.0431 0.30695 -0.04375 0.31296 C -0.04466 0.32037 -0.04505 0.32523 -0.04623 0.33264 C -0.04662 0.33472 -0.04701 0.33681 -0.0474 0.33912 C -0.04701 0.3412 -0.04701 0.34375 -0.04623 0.3456 C -0.04531 0.34769 -0.04375 0.34838 -0.04258 0.35 C -0.04206 0.3507 -0.04167 0.35139 -0.04128 0.35232 " pathEditMode="relative" ptsTypes="AAAAAAAAAAAAAAAAAAAAAAAA">
                                      <p:cBhvr>
                                        <p:cTn id="10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7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8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5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xit" presetSubtype="1" fill="hold" grpId="1" nodeType="withEffect">
                                  <p:stCondLst>
                                    <p:cond delay="6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1" dur="1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2" presetClass="exit" presetSubtype="1" fill="hold" grpId="1" nodeType="withEffect">
                                  <p:stCondLst>
                                    <p:cond delay="6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4" dur="6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2" presetClass="exit" presetSubtype="1" fill="hold" grpId="1" nodeType="withEffect">
                                  <p:stCondLst>
                                    <p:cond delay="6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7" dur="9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5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3.75E-6 4.81481E-6 L -0.09545 -0.00093 " pathEditMode="relative" rAng="0" ptsTypes="AA">
                                      <p:cBhvr>
                                        <p:cTn id="1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9" y="-46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35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4.79167E-6 -4.81481E-6 L -0.0948 -0.03425 " pathEditMode="relative" rAng="0" ptsTypes="AA">
                                      <p:cBhvr>
                                        <p:cTn id="1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-1713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35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3.75E-6 4.07407E-6 L -0.09545 -0.00116 " pathEditMode="relative" rAng="0" ptsTypes="AA">
                                      <p:cBhvr>
                                        <p:cTn id="20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9" y="-69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35" presetClass="path" presetSubtype="0" accel="5000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6.25E-7 -7.40741E-7 L -0.09661 -7.40741E-7 " pathEditMode="relative" rAng="0" ptsTypes="AA">
                                      <p:cBhvr>
                                        <p:cTn id="20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31" y="0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35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2.5E-6 -4.44444E-6 L -0.09765 0.01389 " pathEditMode="relative" rAng="0" ptsTypes="AA">
                                      <p:cBhvr>
                                        <p:cTn id="2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694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35" presetClass="path" presetSubtype="0" accel="5000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16667E-7 -3.33333E-6 L -0.09687 0.00116 " pathEditMode="relative" rAng="0" ptsTypes="AA">
                                      <p:cBhvr>
                                        <p:cTn id="20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46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63" presetClass="path" presetSubtype="0" accel="5000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4.16667E-6 -1.48148E-6 L 0.09687 0.00093 " pathEditMode="relative" rAng="0" ptsTypes="AA">
                                      <p:cBhvr>
                                        <p:cTn id="20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46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63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3.95833E-6 1.11111E-6 L 0.09778 0.09028 " pathEditMode="relative" rAng="0" ptsTypes="AA">
                                      <p:cBhvr>
                                        <p:cTn id="2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4514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63" presetClass="path" presetSubtype="0" accel="5000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27 -0.01157 L 0.097 -0.00069 " pathEditMode="relative" rAng="0" ptsTypes="AA">
                                      <p:cBhvr>
                                        <p:cTn id="2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0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63" presetClass="path" presetSubtype="0" accel="5000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3.95833E-6 4.44444E-6 L 0.09532 -0.00024 " pathEditMode="relative" rAng="0" ptsTypes="AA">
                                      <p:cBhvr>
                                        <p:cTn id="2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-23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63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3.95833E-6 -3.33333E-6 L 0.09467 0.1338 " pathEditMode="relative" rAng="0" ptsTypes="AA">
                                      <p:cBhvr>
                                        <p:cTn id="2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6690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63" presetClass="path" presetSubtype="0" accel="5000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3.75E-6 3.7037E-6 L 0.09519 -0.00024 " pathEditMode="relative" rAng="0" ptsTypes="AA">
                                      <p:cBhvr>
                                        <p:cTn id="2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2593 L -0.04492 0.35185 " pathEditMode="relative" ptsTypes="AA">
                                      <p:cBhvr>
                                        <p:cTn id="2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5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7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500"/>
                            </p:stCondLst>
                            <p:childTnLst>
                              <p:par>
                                <p:cTn id="2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"/>
                            </p:stCondLst>
                            <p:childTnLst>
                              <p:par>
                                <p:cTn id="2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500"/>
                            </p:stCondLst>
                            <p:childTnLst>
                              <p:par>
                                <p:cTn id="2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500"/>
                            </p:stCondLst>
                            <p:childTnLst>
                              <p:par>
                                <p:cTn id="312" presetID="2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4" dur="9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22" presetClass="exit" presetSubtype="1" fill="hold" grpId="1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315"/>
                                    </p:cond>
                                  </p:endCondLst>
                                  <p:childTnLst>
                                    <p:animEffect transition="out" filter="wipe(up)">
                                      <p:cBhvr>
                                        <p:cTn id="316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22" presetClass="exit" presetSubtype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22" presetClass="exit" presetSubtype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22" presetClass="exit" presetSubtype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42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16667E-7 4.44444E-6 L -0.00013 0.02314 " pathEditMode="relative" rAng="0" ptsTypes="AA">
                                      <p:cBhvr>
                                        <p:cTn id="33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157"/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42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9467 0.1338 L 0.09532 0.14074 " pathEditMode="relative" rAng="0" ptsTypes="AA">
                                      <p:cBhvr>
                                        <p:cTn id="33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47"/>
                                    </p:animMotion>
                                  </p:childTnLst>
                                </p:cTn>
                              </p:par>
                              <p:par>
                                <p:cTn id="337" presetID="42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9778 0.09028 L 0.09752 0.14676 " pathEditMode="relative" rAng="0" ptsTypes="AA">
                                      <p:cBhvr>
                                        <p:cTn id="3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824"/>
                                    </p:animMotion>
                                  </p:childTnLst>
                                </p:cTn>
                              </p:par>
                              <p:par>
                                <p:cTn id="339" presetID="42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9765 0.01389 L -0.04791 0.04098 " pathEditMode="relative" rAng="0" ptsTypes="AA">
                                      <p:cBhvr>
                                        <p:cTn id="34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1389"/>
                                    </p:animMotion>
                                  </p:childTnLst>
                                </p:cTn>
                              </p:par>
                              <p:par>
                                <p:cTn id="341" presetID="35" presetClass="path" presetSubtype="0" accel="5000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9545 -0.00093 L -0.14388 0.00046 " pathEditMode="relative" rAng="0" ptsTypes="AA">
                                      <p:cBhvr>
                                        <p:cTn id="34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2" y="69"/>
                                    </p:animMotion>
                                  </p:childTnLst>
                                </p:cTn>
                              </p:par>
                              <p:par>
                                <p:cTn id="343" presetID="35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948 -0.03425 L -0.14415 -0.08217 " pathEditMode="relative" rAng="0" ptsTypes="AA">
                                      <p:cBhvr>
                                        <p:cTn id="3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4" y="-2407"/>
                                    </p:animMotion>
                                  </p:childTnLst>
                                </p:cTn>
                              </p:par>
                              <p:par>
                                <p:cTn id="345" presetID="35" presetClass="path" presetSubtype="0" accel="5000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9545 -0.00116 L -0.14427 -0.00394 " pathEditMode="relative" rAng="0" ptsTypes="AA">
                                      <p:cBhvr>
                                        <p:cTn id="34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2" y="0"/>
                                    </p:animMotion>
                                  </p:childTnLst>
                                </p:cTn>
                              </p:par>
                              <p:par>
                                <p:cTn id="347" presetID="35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375E-6 -4.81481E-6 L -0.04895 0.00024 " pathEditMode="relative" rAng="0" ptsTypes="AA">
                                      <p:cBhvr>
                                        <p:cTn id="34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8" y="0"/>
                                    </p:animMotion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00"/>
                            </p:stCondLst>
                            <p:childTnLst>
                              <p:par>
                                <p:cTn id="3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58" grpId="2" animBg="1"/>
      <p:bldP spid="60" grpId="0" animBg="1"/>
      <p:bldP spid="60" grpId="1" animBg="1"/>
      <p:bldP spid="60" grpId="2" animBg="1"/>
      <p:bldP spid="67" grpId="0" animBg="1"/>
      <p:bldP spid="67" grpId="1" animBg="1"/>
      <p:bldP spid="7" grpId="0" animBg="1"/>
      <p:bldP spid="7" grpId="1" animBg="1"/>
      <p:bldP spid="7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40" grpId="0" animBg="1"/>
      <p:bldP spid="40" grpId="1" animBg="1"/>
      <p:bldP spid="40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4" grpId="3" animBg="1"/>
      <p:bldP spid="61" grpId="0" animBg="1"/>
      <p:bldP spid="61" grpId="1" animBg="1"/>
      <p:bldP spid="56" grpId="0" animBg="1"/>
      <p:bldP spid="56" grpId="1" animBg="1"/>
      <p:bldP spid="56" grpId="2" animBg="1"/>
      <p:bldP spid="66" grpId="0" animBg="1"/>
      <p:bldP spid="68" grpId="0" animBg="1"/>
      <p:bldP spid="79" grpId="0"/>
      <p:bldP spid="19" grpId="0" animBg="1"/>
      <p:bldP spid="19" grpId="1" animBg="1"/>
      <p:bldP spid="90" grpId="0" animBg="1"/>
      <p:bldP spid="90" grpId="1" animBg="1"/>
      <p:bldP spid="92" grpId="0" animBg="1"/>
      <p:bldP spid="92" grpId="1" animBg="1"/>
      <p:bldP spid="92" grpId="2" animBg="1"/>
      <p:bldP spid="93" grpId="0" animBg="1"/>
      <p:bldP spid="94" grpId="0" animBg="1"/>
      <p:bldP spid="65" grpId="0" animBg="1"/>
      <p:bldP spid="65" grpId="1" animBg="1"/>
      <p:bldP spid="69" grpId="0" animBg="1"/>
      <p:bldP spid="69" grpId="1" animBg="1"/>
      <p:bldP spid="57" grpId="0" animBg="1"/>
      <p:bldP spid="57" grpId="1" animBg="1"/>
      <p:bldP spid="59" grpId="0" animBg="1"/>
      <p:bldP spid="59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83" grpId="0" animBg="1"/>
      <p:bldP spid="83" grpId="1" animBg="1"/>
      <p:bldP spid="84" grpId="0" animBg="1"/>
      <p:bldP spid="84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95" grpId="0" animBg="1"/>
      <p:bldP spid="95" grpId="1" animBg="1"/>
      <p:bldP spid="96" grpId="0" animBg="1"/>
      <p:bldP spid="9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91" y="3339737"/>
            <a:ext cx="6769956" cy="31046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264" y="3334924"/>
            <a:ext cx="6790943" cy="311423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13" y="3337653"/>
            <a:ext cx="6779044" cy="3108773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03" y="3339692"/>
            <a:ext cx="6779044" cy="3108776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09" y="290208"/>
            <a:ext cx="1082412" cy="1442920"/>
          </a:xfrm>
          <a:prstGeom prst="rect">
            <a:avLst/>
          </a:prstGeom>
        </p:spPr>
      </p:pic>
      <p:grpSp>
        <p:nvGrpSpPr>
          <p:cNvPr id="45" name="Groupe 44"/>
          <p:cNvGrpSpPr/>
          <p:nvPr/>
        </p:nvGrpSpPr>
        <p:grpSpPr>
          <a:xfrm>
            <a:off x="692794" y="1719907"/>
            <a:ext cx="2560529" cy="1182426"/>
            <a:chOff x="2908973" y="1017863"/>
            <a:chExt cx="3410732" cy="1344383"/>
          </a:xfrm>
        </p:grpSpPr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47" name="Image 4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6405"/>
              <a:ext cx="3410732" cy="1331570"/>
            </a:xfrm>
            <a:prstGeom prst="rect">
              <a:avLst/>
            </a:prstGeom>
          </p:spPr>
        </p:pic>
        <p:pic>
          <p:nvPicPr>
            <p:cNvPr id="48" name="Image 4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2134"/>
              <a:ext cx="3410732" cy="1331570"/>
            </a:xfrm>
            <a:prstGeom prst="rect">
              <a:avLst/>
            </a:prstGeom>
          </p:spPr>
        </p:pic>
        <p:pic>
          <p:nvPicPr>
            <p:cNvPr id="49" name="Image 4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50" name="Image 4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17863"/>
              <a:ext cx="3410732" cy="1331570"/>
            </a:xfrm>
            <a:prstGeom prst="rect">
              <a:avLst/>
            </a:prstGeom>
          </p:spPr>
        </p:pic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713" y="3598170"/>
            <a:ext cx="1139951" cy="274776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192" y="2527698"/>
            <a:ext cx="1070472" cy="107047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424" y="3598171"/>
            <a:ext cx="982668" cy="274776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331" y="4903316"/>
            <a:ext cx="448368" cy="448368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544" y="2527698"/>
            <a:ext cx="1070472" cy="1070472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188" y="194456"/>
            <a:ext cx="746454" cy="308169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660883" y="1946917"/>
            <a:ext cx="2624349" cy="1167955"/>
            <a:chOff x="4827749" y="1135929"/>
            <a:chExt cx="2624349" cy="1167955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753" y="1135929"/>
              <a:ext cx="2624345" cy="1167955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752" y="1135929"/>
              <a:ext cx="2624345" cy="1167955"/>
            </a:xfrm>
            <a:prstGeom prst="rect">
              <a:avLst/>
            </a:prstGeom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751" y="1135929"/>
              <a:ext cx="2624345" cy="1167955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750" y="1135929"/>
              <a:ext cx="2624345" cy="1167955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749" y="1135929"/>
              <a:ext cx="2624345" cy="1167955"/>
            </a:xfrm>
            <a:prstGeom prst="rect">
              <a:avLst/>
            </a:prstGeom>
          </p:spPr>
        </p:pic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586" y="2373866"/>
            <a:ext cx="871439" cy="871439"/>
          </a:xfrm>
          <a:prstGeom prst="rect">
            <a:avLst/>
          </a:prstGeom>
        </p:spPr>
      </p:pic>
      <p:sp>
        <p:nvSpPr>
          <p:cNvPr id="68" name="Bulle ronde 67"/>
          <p:cNvSpPr/>
          <p:nvPr/>
        </p:nvSpPr>
        <p:spPr>
          <a:xfrm>
            <a:off x="2945759" y="-29860"/>
            <a:ext cx="4860765" cy="2225526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>
                <a:solidFill>
                  <a:schemeClr val="tx1"/>
                </a:solidFill>
              </a:rPr>
              <a:t>Plaintext</a:t>
            </a:r>
            <a:r>
              <a:rPr lang="fr-FR" b="1" dirty="0">
                <a:solidFill>
                  <a:schemeClr val="tx1"/>
                </a:solidFill>
              </a:rPr>
              <a:t> = 0x13c635b1ab74bab0</a:t>
            </a:r>
          </a:p>
          <a:p>
            <a:r>
              <a:rPr lang="fr-FR" b="1" dirty="0">
                <a:solidFill>
                  <a:schemeClr val="tx1"/>
                </a:solidFill>
              </a:rPr>
              <a:t>Secret Key = ?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537467" y="1851291"/>
            <a:ext cx="2663292" cy="1039773"/>
            <a:chOff x="8588012" y="881666"/>
            <a:chExt cx="2663292" cy="1039773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74"/>
              <a:ext cx="2663292" cy="1039765"/>
            </a:xfrm>
            <a:prstGeom prst="rect">
              <a:avLst/>
            </a:prstGeom>
          </p:spPr>
        </p:pic>
        <p:pic>
          <p:nvPicPr>
            <p:cNvPr id="69" name="Image 6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73"/>
              <a:ext cx="2663292" cy="1039765"/>
            </a:xfrm>
            <a:prstGeom prst="rect">
              <a:avLst/>
            </a:prstGeom>
          </p:spPr>
        </p:pic>
        <p:pic>
          <p:nvPicPr>
            <p:cNvPr id="70" name="Image 6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72"/>
              <a:ext cx="2663292" cy="1039765"/>
            </a:xfrm>
            <a:prstGeom prst="rect">
              <a:avLst/>
            </a:prstGeom>
          </p:spPr>
        </p:pic>
        <p:pic>
          <p:nvPicPr>
            <p:cNvPr id="71" name="Image 7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71"/>
              <a:ext cx="2663292" cy="1039765"/>
            </a:xfrm>
            <a:prstGeom prst="rect">
              <a:avLst/>
            </a:prstGeom>
          </p:spPr>
        </p:pic>
        <p:pic>
          <p:nvPicPr>
            <p:cNvPr id="72" name="Image 7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70"/>
              <a:ext cx="2663292" cy="1039765"/>
            </a:xfrm>
            <a:prstGeom prst="rect">
              <a:avLst/>
            </a:prstGeom>
          </p:spPr>
        </p:pic>
        <p:pic>
          <p:nvPicPr>
            <p:cNvPr id="73" name="Image 7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69"/>
              <a:ext cx="2663292" cy="1039765"/>
            </a:xfrm>
            <a:prstGeom prst="rect">
              <a:avLst/>
            </a:prstGeom>
          </p:spPr>
        </p:pic>
        <p:pic>
          <p:nvPicPr>
            <p:cNvPr id="74" name="Image 7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68"/>
              <a:ext cx="2663292" cy="1039765"/>
            </a:xfrm>
            <a:prstGeom prst="rect">
              <a:avLst/>
            </a:prstGeom>
          </p:spPr>
        </p:pic>
        <p:pic>
          <p:nvPicPr>
            <p:cNvPr id="75" name="Image 7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67"/>
              <a:ext cx="2663292" cy="1039765"/>
            </a:xfrm>
            <a:prstGeom prst="rect">
              <a:avLst/>
            </a:prstGeom>
          </p:spPr>
        </p:pic>
        <p:pic>
          <p:nvPicPr>
            <p:cNvPr id="76" name="Image 7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66"/>
              <a:ext cx="2663292" cy="1039765"/>
            </a:xfrm>
            <a:prstGeom prst="rect">
              <a:avLst/>
            </a:prstGeom>
          </p:spPr>
        </p:pic>
      </p:grpSp>
      <p:grpSp>
        <p:nvGrpSpPr>
          <p:cNvPr id="77" name="Groupe 76"/>
          <p:cNvGrpSpPr/>
          <p:nvPr/>
        </p:nvGrpSpPr>
        <p:grpSpPr>
          <a:xfrm>
            <a:off x="537467" y="1847535"/>
            <a:ext cx="2663292" cy="1039773"/>
            <a:chOff x="8588012" y="881666"/>
            <a:chExt cx="2663292" cy="1039773"/>
          </a:xfrm>
        </p:grpSpPr>
        <p:pic>
          <p:nvPicPr>
            <p:cNvPr id="78" name="Image 7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74"/>
              <a:ext cx="2663292" cy="1039765"/>
            </a:xfrm>
            <a:prstGeom prst="rect">
              <a:avLst/>
            </a:prstGeom>
          </p:spPr>
        </p:pic>
        <p:pic>
          <p:nvPicPr>
            <p:cNvPr id="79" name="Image 7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73"/>
              <a:ext cx="2663292" cy="1039765"/>
            </a:xfrm>
            <a:prstGeom prst="rect">
              <a:avLst/>
            </a:prstGeom>
          </p:spPr>
        </p:pic>
        <p:pic>
          <p:nvPicPr>
            <p:cNvPr id="80" name="Image 7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72"/>
              <a:ext cx="2663292" cy="1039765"/>
            </a:xfrm>
            <a:prstGeom prst="rect">
              <a:avLst/>
            </a:prstGeom>
          </p:spPr>
        </p:pic>
        <p:pic>
          <p:nvPicPr>
            <p:cNvPr id="81" name="Image 8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71"/>
              <a:ext cx="2663292" cy="1039765"/>
            </a:xfrm>
            <a:prstGeom prst="rect">
              <a:avLst/>
            </a:prstGeom>
          </p:spPr>
        </p:pic>
        <p:pic>
          <p:nvPicPr>
            <p:cNvPr id="82" name="Image 8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70"/>
              <a:ext cx="2663292" cy="1039765"/>
            </a:xfrm>
            <a:prstGeom prst="rect">
              <a:avLst/>
            </a:prstGeom>
          </p:spPr>
        </p:pic>
        <p:pic>
          <p:nvPicPr>
            <p:cNvPr id="83" name="Image 8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69"/>
              <a:ext cx="2663292" cy="1039765"/>
            </a:xfrm>
            <a:prstGeom prst="rect">
              <a:avLst/>
            </a:prstGeom>
          </p:spPr>
        </p:pic>
        <p:pic>
          <p:nvPicPr>
            <p:cNvPr id="84" name="Image 8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68"/>
              <a:ext cx="2663292" cy="1039765"/>
            </a:xfrm>
            <a:prstGeom prst="rect">
              <a:avLst/>
            </a:prstGeom>
          </p:spPr>
        </p:pic>
        <p:pic>
          <p:nvPicPr>
            <p:cNvPr id="85" name="Image 8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67"/>
              <a:ext cx="2663292" cy="1039765"/>
            </a:xfrm>
            <a:prstGeom prst="rect">
              <a:avLst/>
            </a:prstGeom>
          </p:spPr>
        </p:pic>
        <p:pic>
          <p:nvPicPr>
            <p:cNvPr id="86" name="Image 8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66"/>
              <a:ext cx="2663292" cy="1039765"/>
            </a:xfrm>
            <a:prstGeom prst="rect">
              <a:avLst/>
            </a:prstGeom>
          </p:spPr>
        </p:pic>
      </p:grpSp>
      <p:sp>
        <p:nvSpPr>
          <p:cNvPr id="87" name="Bulle ronde 86"/>
          <p:cNvSpPr/>
          <p:nvPr/>
        </p:nvSpPr>
        <p:spPr>
          <a:xfrm>
            <a:off x="2945759" y="-26248"/>
            <a:ext cx="4860765" cy="2225526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>
                <a:solidFill>
                  <a:schemeClr val="tx1"/>
                </a:solidFill>
              </a:rPr>
              <a:t>Plaintext</a:t>
            </a:r>
            <a:r>
              <a:rPr lang="fr-FR" b="1" dirty="0">
                <a:solidFill>
                  <a:schemeClr val="tx1"/>
                </a:solidFill>
              </a:rPr>
              <a:t> = 0x5e44a0b8cd0e4c5f</a:t>
            </a:r>
          </a:p>
          <a:p>
            <a:r>
              <a:rPr lang="fr-FR" b="1" dirty="0">
                <a:solidFill>
                  <a:schemeClr val="tx1"/>
                </a:solidFill>
              </a:rPr>
              <a:t>Secret Key = ?</a:t>
            </a:r>
          </a:p>
        </p:txBody>
      </p:sp>
      <p:pic>
        <p:nvPicPr>
          <p:cNvPr id="88" name="Image 8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785" y="1081227"/>
            <a:ext cx="520115" cy="520115"/>
          </a:xfrm>
          <a:prstGeom prst="rect">
            <a:avLst/>
          </a:prstGeom>
        </p:spPr>
      </p:pic>
      <p:sp>
        <p:nvSpPr>
          <p:cNvPr id="89" name="Bulle ronde 88"/>
          <p:cNvSpPr/>
          <p:nvPr/>
        </p:nvSpPr>
        <p:spPr>
          <a:xfrm>
            <a:off x="2945759" y="-31536"/>
            <a:ext cx="4860765" cy="2225526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>
                <a:solidFill>
                  <a:schemeClr val="tx1"/>
                </a:solidFill>
              </a:rPr>
              <a:t>Plaintext</a:t>
            </a:r>
            <a:r>
              <a:rPr lang="fr-FR" b="1" dirty="0">
                <a:solidFill>
                  <a:schemeClr val="tx1"/>
                </a:solidFill>
              </a:rPr>
              <a:t> = 0x5e44a0b8cd0e4c5f</a:t>
            </a:r>
          </a:p>
          <a:p>
            <a:r>
              <a:rPr lang="fr-FR" b="1" dirty="0">
                <a:solidFill>
                  <a:schemeClr val="tx1"/>
                </a:solidFill>
              </a:rPr>
              <a:t>Secret Key = 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5427895" y="2624919"/>
            <a:ext cx="174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Model </a:t>
            </a:r>
            <a:r>
              <a:rPr lang="fr-FR" b="1" u="sng" dirty="0" err="1"/>
              <a:t>Trained</a:t>
            </a:r>
            <a:r>
              <a:rPr lang="fr-FR" b="1" u="sng" dirty="0"/>
              <a:t> !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4</a:t>
            </a:fld>
            <a:endParaRPr lang="fr-FR"/>
          </a:p>
        </p:txBody>
      </p:sp>
      <p:pic>
        <p:nvPicPr>
          <p:cNvPr id="55" name="Image 5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281" y="4243101"/>
            <a:ext cx="1070472" cy="1070472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918" y="4246245"/>
            <a:ext cx="1070472" cy="1070472"/>
          </a:xfrm>
          <a:prstGeom prst="rect">
            <a:avLst/>
          </a:prstGeom>
        </p:spPr>
      </p:pic>
      <p:sp>
        <p:nvSpPr>
          <p:cNvPr id="56" name="Titre 1"/>
          <p:cNvSpPr>
            <a:spLocks noGrp="1"/>
          </p:cNvSpPr>
          <p:nvPr>
            <p:ph type="title"/>
          </p:nvPr>
        </p:nvSpPr>
        <p:spPr>
          <a:xfrm>
            <a:off x="8958289" y="290208"/>
            <a:ext cx="3058510" cy="528253"/>
          </a:xfrm>
          <a:noFill/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2400" b="1" dirty="0" err="1">
                <a:solidFill>
                  <a:schemeClr val="tx1"/>
                </a:solidFill>
              </a:rPr>
              <a:t>Profiling</a:t>
            </a:r>
            <a:r>
              <a:rPr lang="fr-FR" sz="2400" b="1" dirty="0">
                <a:solidFill>
                  <a:schemeClr val="tx1"/>
                </a:solidFill>
              </a:rPr>
              <a:t> phase</a:t>
            </a:r>
          </a:p>
        </p:txBody>
      </p:sp>
      <p:sp>
        <p:nvSpPr>
          <p:cNvPr id="57" name="Titre 1"/>
          <p:cNvSpPr txBox="1">
            <a:spLocks/>
          </p:cNvSpPr>
          <p:nvPr/>
        </p:nvSpPr>
        <p:spPr>
          <a:xfrm>
            <a:off x="8958289" y="307480"/>
            <a:ext cx="3058510" cy="528253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>
                <a:solidFill>
                  <a:schemeClr val="tx1"/>
                </a:solidFill>
              </a:rPr>
              <a:t>Attack phase</a:t>
            </a:r>
          </a:p>
        </p:txBody>
      </p:sp>
      <p:sp>
        <p:nvSpPr>
          <p:cNvPr id="58" name="Bulle ronde 57"/>
          <p:cNvSpPr/>
          <p:nvPr/>
        </p:nvSpPr>
        <p:spPr>
          <a:xfrm>
            <a:off x="2945758" y="-24883"/>
            <a:ext cx="4860765" cy="2225526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>
                <a:solidFill>
                  <a:schemeClr val="tx1"/>
                </a:solidFill>
              </a:rPr>
              <a:t>Plaintext</a:t>
            </a:r>
            <a:r>
              <a:rPr lang="fr-FR" b="1" dirty="0">
                <a:solidFill>
                  <a:schemeClr val="tx1"/>
                </a:solidFill>
              </a:rPr>
              <a:t> = 0xda1294ddc28b466b</a:t>
            </a:r>
          </a:p>
          <a:p>
            <a:r>
              <a:rPr lang="fr-FR" b="1" dirty="0">
                <a:solidFill>
                  <a:srgbClr val="FFFF00"/>
                </a:solidFill>
              </a:rPr>
              <a:t>Secret Key = 0x89e8f11831b71a05</a:t>
            </a:r>
          </a:p>
        </p:txBody>
      </p:sp>
      <p:sp>
        <p:nvSpPr>
          <p:cNvPr id="59" name="Bulle ronde 58"/>
          <p:cNvSpPr/>
          <p:nvPr/>
        </p:nvSpPr>
        <p:spPr>
          <a:xfrm>
            <a:off x="2945758" y="-29008"/>
            <a:ext cx="4860765" cy="2225526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>
                <a:solidFill>
                  <a:schemeClr val="tx1"/>
                </a:solidFill>
              </a:rPr>
              <a:t>Plaintext</a:t>
            </a:r>
            <a:r>
              <a:rPr lang="fr-FR" b="1" dirty="0">
                <a:solidFill>
                  <a:schemeClr val="tx1"/>
                </a:solidFill>
              </a:rPr>
              <a:t> = 0x17130198f8adb9ab</a:t>
            </a:r>
          </a:p>
          <a:p>
            <a:r>
              <a:rPr lang="fr-FR" b="1" dirty="0">
                <a:solidFill>
                  <a:srgbClr val="00FFFF"/>
                </a:solidFill>
              </a:rPr>
              <a:t>Secret Key = 0x25404f9d6bcc3c68</a:t>
            </a:r>
          </a:p>
        </p:txBody>
      </p:sp>
    </p:spTree>
    <p:extLst>
      <p:ext uri="{BB962C8B-B14F-4D97-AF65-F5344CB8AC3E}">
        <p14:creationId xmlns:p14="http://schemas.microsoft.com/office/powerpoint/2010/main" val="87960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1.25E-6 0.00023 C -0.0043 0.00486 -0.00925 0.0081 -0.01276 0.01458 C -0.01458 0.01736 -0.01628 0.0206 -0.0181 0.02361 C -0.01927 0.02546 -0.0207 0.02731 -0.02188 0.02916 C -0.02292 0.03101 -0.02357 0.03402 -0.02487 0.03564 C -0.02617 0.03796 -0.028 0.03888 -0.0293 0.0412 C -0.03047 0.04282 -0.03125 0.04583 -0.03229 0.04768 L -0.04362 0.06759 C -0.04453 0.06944 -0.0457 0.07106 -0.04662 0.07314 C -0.05625 0.09351 -0.04401 0.06828 -0.05482 0.08888 C -0.06276 0.10439 -0.05456 0.08888 -0.06159 0.10763 C -0.06237 0.10972 -0.06354 0.11111 -0.06458 0.11296 C -0.06836 0.1331 -0.06367 0.10787 -0.06758 0.13032 C -0.06797 0.1331 -0.06836 0.13588 -0.06901 0.13842 C -0.06992 0.14166 -0.07123 0.14444 -0.07201 0.14768 C -0.07331 0.153 -0.07422 0.16388 -0.07513 0.16898 C -0.07539 0.17129 -0.07604 0.17338 -0.07656 0.17569 C -0.07734 0.1831 -0.07774 0.19097 -0.07878 0.19838 C -0.07995 0.20671 -0.0793 0.20185 -0.08112 0.21296 C -0.0819 0.22638 -0.08255 0.23078 -0.08112 0.24629 C -0.08073 0.24953 -0.07956 0.25254 -0.07878 0.25555 C -0.07852 0.25694 -0.07826 0.25833 -0.07813 0.25972 C -0.078 0.26157 -0.07774 0.28518 -0.07578 0.29027 C -0.07487 0.29305 -0.0737 0.2956 -0.07279 0.29838 C -0.07175 0.30185 -0.07136 0.30625 -0.06979 0.30902 C -0.0681 0.31203 -0.06706 0.31319 -0.06602 0.31689 C -0.06576 0.31828 -0.06563 0.31967 -0.06537 0.32106 C -0.06237 0.3331 -0.06498 0.31805 -0.06237 0.33703 L -0.06159 0.34236 C -0.06133 0.34421 -0.06107 0.34606 -0.06081 0.34768 C -0.06055 0.35254 -0.06068 0.3574 -0.06003 0.36226 C -0.0599 0.36388 -0.05899 0.36504 -0.05859 0.3662 C -0.05781 0.36851 -0.05703 0.37083 -0.05638 0.37291 C -0.05586 0.3743 -0.05547 0.37592 -0.05482 0.37708 C -0.05352 0.37939 -0.05208 0.38009 -0.05026 0.38101 L -0.04727 0.3824 C -0.04076 0.39004 -0.0513 0.378 -0.04063 0.38773 C -0.03958 0.38842 -0.03854 0.38958 -0.03763 0.39027 C -0.03607 0.39143 -0.03438 0.39143 -0.03307 0.39305 C -0.02995 0.39675 -0.03151 0.39444 -0.02852 0.39953 C -0.02761 0.40463 -0.0405 0.39768 -0.03828 0.39976 " pathEditMode="relative" rAng="0" ptsTypes="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2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5.18519E-6 L -1.04167E-6 5.18519E-6 C -0.00234 0.00024 -0.00469 0.00047 -0.0069 0.00116 C -0.00781 0.0014 -0.00846 0.00232 -0.00924 0.00255 C -0.01224 0.00417 -0.01536 0.00533 -0.01849 0.00672 L -0.02148 0.00811 L -0.02461 0.0095 C -0.03112 0.01714 -0.02279 0.00788 -0.02917 0.01343 C -0.03503 0.01876 -0.02799 0.01413 -0.03372 0.0176 C -0.03451 0.01945 -0.03516 0.02153 -0.03607 0.02292 C -0.03672 0.02408 -0.03763 0.02477 -0.03828 0.0257 C -0.03919 0.02709 -0.03984 0.02848 -0.04063 0.02987 C -0.04193 0.03172 -0.04323 0.03334 -0.0444 0.03519 C -0.04557 0.03704 -0.04635 0.03936 -0.04753 0.04075 C -0.04987 0.04352 -0.0526 0.04515 -0.05521 0.04746 C -0.05625 0.04839 -0.05729 0.04908 -0.0582 0.05024 C -0.05898 0.05116 -0.05977 0.05186 -0.06055 0.05302 C -0.06107 0.05371 -0.06146 0.0551 -0.06211 0.05579 C -0.06276 0.05649 -0.06354 0.05649 -0.06432 0.05695 C -0.0651 0.05927 -0.06589 0.06158 -0.06667 0.0639 C -0.06784 0.06714 -0.06875 0.06968 -0.07044 0.072 C -0.07161 0.07362 -0.07305 0.07477 -0.07435 0.07616 C -0.07513 0.07802 -0.07565 0.0801 -0.07656 0.08149 C -0.07799 0.0838 -0.07969 0.08519 -0.08125 0.08704 C -0.08229 0.0882 -0.08333 0.08959 -0.08424 0.09098 C -0.08503 0.09237 -0.08568 0.09399 -0.08659 0.09515 C -0.08802 0.09723 -0.09115 0.1007 -0.09115 0.1007 C -0.09167 0.10186 -0.09232 0.10325 -0.09271 0.10464 C -0.09492 0.11552 -0.09219 0.10765 -0.09427 0.11552 C -0.09518 0.11922 -0.09727 0.1264 -0.09727 0.1264 C -0.10104 0.15302 -0.09727 0.12524 -0.09961 0.14422 C -0.09974 0.14607 -0.10013 0.14769 -0.10039 0.14954 C -0.10065 0.15325 -0.10091 0.15695 -0.10104 0.16042 C -0.10091 0.17686 -0.10065 0.19306 -0.10039 0.2095 C -0.10026 0.21413 -0.09961 0.24283 -0.09883 0.25163 C -0.09844 0.25533 -0.09792 0.25903 -0.09727 0.26251 L -0.09427 0.27894 C -0.09401 0.28033 -0.09362 0.28149 -0.09349 0.28288 C -0.09297 0.28612 -0.09258 0.28936 -0.09193 0.29237 C -0.09154 0.29399 -0.09089 0.29515 -0.09036 0.29653 C -0.08984 0.29931 -0.0888 0.30556 -0.08815 0.30741 C -0.0875 0.30903 -0.08659 0.31019 -0.08581 0.31158 C -0.08529 0.3139 -0.0849 0.31621 -0.08424 0.31829 C -0.08385 0.31945 -0.08307 0.31991 -0.08268 0.32107 C -0.08216 0.32315 -0.08268 0.32593 -0.08203 0.32778 C -0.08099 0.33056 -0.07917 0.33218 -0.07813 0.33473 C -0.07734 0.33658 -0.07409 0.34468 -0.07279 0.34561 L -0.07044 0.347 C -0.06745 0.35487 -0.07083 0.34746 -0.06589 0.35371 C -0.06497 0.35487 -0.06445 0.35649 -0.06354 0.35788 C -0.06159 0.36089 -0.06068 0.36089 -0.0582 0.3632 C -0.05742 0.36413 -0.05677 0.36528 -0.05599 0.36598 C -0.05443 0.36714 -0.05286 0.36783 -0.0513 0.36876 C -0.05052 0.36922 -0.04974 0.36922 -0.04909 0.37015 C -0.04831 0.37107 -0.04766 0.37223 -0.04674 0.37269 C -0.03867 0.37802 -0.04297 0.37269 -0.03763 0.37825 C -0.03672 0.37894 -0.03607 0.3801 -0.03529 0.38102 C -0.03451 0.38149 -0.03294 0.38241 -0.03294 0.38241 " pathEditMode="relative" ptsTypes="AAAAAAAAAAAAAAAAAAAAAAAAAAAAAAAAAAAAAAAAAAAAAAAAAAAAAAAAAA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6.2963E-6 L -2.08333E-6 6.2963E-6 C -0.00104 0.0044 -0.00209 0.00879 -0.00313 0.01343 C -0.00352 0.01528 -0.00417 0.0169 -0.00456 0.01876 C -0.00521 0.0213 -0.00547 0.02431 -0.00612 0.02686 C -0.00677 0.02964 -0.00768 0.03218 -0.00834 0.03496 C -0.00899 0.03704 -0.00912 0.03959 -0.0099 0.04167 C -0.01068 0.04376 -0.01211 0.04491 -0.01289 0.047 C -0.01511 0.05209 -0.01732 0.05741 -0.01901 0.0632 C -0.01979 0.06598 -0.02045 0.06852 -0.02123 0.0713 C -0.02266 0.07593 -0.02448 0.0801 -0.02578 0.08473 C -0.0263 0.08658 -0.02657 0.08866 -0.02735 0.09005 C -0.0375 0.11089 -0.02409 0.07732 -0.0349 0.10348 C -0.03581 0.10579 -0.03633 0.10811 -0.03724 0.11019 C -0.04571 0.13079 -0.04063 0.11714 -0.04558 0.12917 C -0.0461 0.13056 -0.04662 0.13172 -0.04701 0.13311 C -0.04766 0.13496 -0.04779 0.13727 -0.04857 0.13866 C -0.04909 0.13959 -0.05 0.13959 -0.05078 0.13982 C -0.05339 0.14908 -0.053 0.1463 -0.05391 0.16158 C -0.05391 0.16343 -0.0543 0.17616 -0.05534 0.18033 C -0.05599 0.18264 -0.0569 0.18473 -0.05768 0.18704 C -0.05873 0.19051 -0.05938 0.19445 -0.06068 0.19792 C -0.06172 0.20047 -0.06276 0.20325 -0.06367 0.20579 C -0.06953 0.22292 -0.06146 0.20139 -0.06667 0.21528 C -0.06693 0.21667 -0.06719 0.21806 -0.06745 0.21945 C -0.06797 0.22153 -0.06862 0.22385 -0.06901 0.22616 C -0.0694 0.22917 -0.0694 0.23241 -0.06979 0.23542 C -0.06992 0.23727 -0.07032 0.23913 -0.07058 0.24098 C -0.07084 0.24422 -0.07123 0.2507 -0.07201 0.2544 C -0.0724 0.25626 -0.07305 0.25788 -0.07357 0.25973 C -0.07552 0.27362 -0.07292 0.25649 -0.07578 0.27061 C -0.07617 0.27223 -0.07617 0.27408 -0.07657 0.27593 C -0.07696 0.27778 -0.07774 0.2794 -0.07813 0.28126 C -0.08021 0.29121 -0.07735 0.28264 -0.08034 0.29075 L -0.0819 0.30417 C -0.08216 0.30649 -0.08242 0.30857 -0.08268 0.31089 L -0.08334 0.32038 C -0.08321 0.32894 -0.08347 0.33751 -0.08268 0.34584 C -0.08242 0.34815 -0.08125 0.34954 -0.08034 0.35139 C -0.07943 0.35325 -0.07826 0.35487 -0.07735 0.35672 C -0.07396 0.36366 -0.07787 0.35834 -0.07357 0.36343 C -0.07214 0.36737 -0.06849 0.37709 -0.06745 0.37825 L -0.06524 0.38102 C -0.06367 0.39214 -0.06563 0.39098 -0.06146 0.39306 C -0.06042 0.39352 -0.05938 0.39399 -0.05834 0.39445 C -0.05534 0.39538 -0.04935 0.39723 -0.04935 0.39723 C -0.04375 0.39676 -0.03815 0.397 -0.03268 0.39584 C -0.02943 0.39514 -0.02956 0.39468 -0.02956 0.39167 " pathEditMode="relative" ptsTypes="AAAAAAAAAAAAAAAAAAAAAAAAAAAAAAAAAAAAAAAAAAAAAAAA">
                                      <p:cBhvr>
                                        <p:cTn id="1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022E-16 L 0.09636 0.0016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69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4.79167E-6 0.00023 C -0.00105 0.0044 -0.00209 0.0088 -0.00313 0.01342 C -0.00352 0.01528 -0.00417 0.0169 -0.00456 0.01875 C -0.00521 0.0213 -0.00547 0.0243 -0.00612 0.02685 C -0.00678 0.02963 -0.00769 0.03217 -0.00834 0.03495 C -0.00899 0.03704 -0.00912 0.03958 -0.0099 0.04167 C -0.01068 0.04375 -0.01211 0.04491 -0.0129 0.04699 C -0.01511 0.05208 -0.01732 0.05741 -0.01902 0.06319 C -0.0198 0.06597 -0.02045 0.06852 -0.02123 0.0713 C -0.02266 0.07592 -0.02448 0.08009 -0.02579 0.08472 C -0.02631 0.08657 -0.02657 0.08866 -0.02735 0.09005 C -0.0375 0.11088 -0.02409 0.07731 -0.0349 0.10347 C -0.03581 0.10579 -0.03633 0.1081 -0.03724 0.11018 C -0.04571 0.13079 -0.04063 0.11713 -0.04558 0.12917 C -0.0461 0.13055 -0.04662 0.13171 -0.04701 0.1331 C -0.04766 0.13495 -0.04779 0.13727 -0.04857 0.13866 C -0.04909 0.13958 -0.05 0.13958 -0.05079 0.13981 C -0.05339 0.14907 -0.053 0.1463 -0.05391 0.16157 C -0.05391 0.16342 -0.0543 0.17616 -0.05534 0.18032 C -0.05599 0.18264 -0.05691 0.18472 -0.05769 0.18704 C -0.05873 0.19051 -0.05938 0.19444 -0.06068 0.19792 C -0.06172 0.20046 -0.06277 0.20324 -0.06368 0.20579 C -0.06954 0.22292 -0.06146 0.20139 -0.06667 0.21528 C -0.06693 0.21667 -0.06719 0.21805 -0.06745 0.21944 C -0.06797 0.22153 -0.06862 0.22384 -0.06902 0.22616 C -0.06941 0.22917 -0.06941 0.23241 -0.0698 0.23542 C -0.06993 0.23727 -0.07032 0.23912 -0.07058 0.24097 C -0.07084 0.24421 -0.07123 0.25069 -0.07201 0.2544 C -0.0724 0.25625 -0.07305 0.25787 -0.07357 0.25972 C -0.07553 0.27361 -0.07292 0.25648 -0.07579 0.2706 C -0.07618 0.27222 -0.07618 0.27407 -0.07657 0.27592 C -0.07696 0.27778 -0.07774 0.2794 -0.07813 0.28125 C -0.08021 0.2912 -0.07735 0.28264 -0.08034 0.29074 L -0.08191 0.30417 C -0.08217 0.30648 -0.08243 0.30856 -0.08269 0.31088 L -0.08334 0.32037 C -0.08321 0.32893 -0.08347 0.3375 -0.08269 0.34583 C -0.08243 0.34815 -0.08125 0.34954 -0.08034 0.35139 C -0.07943 0.35324 -0.07826 0.35486 -0.07735 0.35671 C -0.07396 0.36366 -0.07787 0.35833 -0.07357 0.36342 C -0.07214 0.36736 -0.06849 0.37708 -0.06745 0.37824 L -0.06524 0.38102 C -0.06368 0.39213 -0.06563 0.39097 -0.06146 0.39305 C -0.06042 0.39352 -0.05938 0.39398 -0.05834 0.39444 C -0.05534 0.39537 -0.04935 0.39722 -0.04935 0.39745 C -0.04375 0.39676 -0.03816 0.39699 -0.03269 0.39583 C -0.02943 0.39514 -0.02956 0.39467 -0.02956 0.39167 " pathEditMode="relative" rAng="0" ptsTypes="AAAAAAAAAAAAAAAAAAAAAAAAAAAAAAAAAAAAAAAAAAAAAAAA">
                                      <p:cBhvr>
                                        <p:cTn id="16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8" grpId="1" animBg="1"/>
      <p:bldP spid="68" grpId="2" animBg="1"/>
      <p:bldP spid="87" grpId="0" animBg="1"/>
      <p:bldP spid="87" grpId="1" animBg="1"/>
      <p:bldP spid="87" grpId="2" animBg="1"/>
      <p:bldP spid="89" grpId="0" animBg="1"/>
      <p:bldP spid="37" grpId="0"/>
      <p:bldP spid="37" grpId="1"/>
      <p:bldP spid="56" grpId="0" animBg="1"/>
      <p:bldP spid="56" grpId="1" animBg="1"/>
      <p:bldP spid="57" grpId="0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4192" y="1737361"/>
            <a:ext cx="10515600" cy="3355848"/>
          </a:xfrm>
        </p:spPr>
        <p:txBody>
          <a:bodyPr>
            <a:normAutofit/>
          </a:bodyPr>
          <a:lstStyle/>
          <a:p>
            <a:pPr algn="ctr"/>
            <a:r>
              <a:rPr lang="fr-FR" b="1" dirty="0" err="1"/>
              <a:t>What</a:t>
            </a:r>
            <a:r>
              <a:rPr lang="fr-FR" b="1" dirty="0"/>
              <a:t> </a:t>
            </a:r>
            <a:r>
              <a:rPr lang="fr-FR" b="1" dirty="0" err="1"/>
              <a:t>is</a:t>
            </a:r>
            <a:r>
              <a:rPr lang="fr-FR" b="1" dirty="0"/>
              <a:t> the </a:t>
            </a:r>
            <a:r>
              <a:rPr lang="fr-FR" b="1" dirty="0" err="1"/>
              <a:t>classical</a:t>
            </a:r>
            <a:r>
              <a:rPr lang="fr-FR" b="1" dirty="0"/>
              <a:t> </a:t>
            </a:r>
            <a:r>
              <a:rPr lang="fr-FR" b="1" dirty="0" err="1"/>
              <a:t>learning</a:t>
            </a:r>
            <a:r>
              <a:rPr lang="fr-FR" b="1" dirty="0"/>
              <a:t> </a:t>
            </a:r>
            <a:r>
              <a:rPr lang="fr-FR" b="1" dirty="0" err="1"/>
              <a:t>metric</a:t>
            </a:r>
            <a:r>
              <a:rPr lang="fr-FR" b="1" dirty="0"/>
              <a:t> </a:t>
            </a:r>
            <a:r>
              <a:rPr lang="fr-FR" b="1" dirty="0" err="1"/>
              <a:t>used</a:t>
            </a:r>
            <a:r>
              <a:rPr lang="fr-FR" b="1" dirty="0"/>
              <a:t> in DL-SCA?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635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 79">
            <a:extLst>
              <a:ext uri="{FF2B5EF4-FFF2-40B4-BE49-F238E27FC236}">
                <a16:creationId xmlns:a16="http://schemas.microsoft.com/office/drawing/2014/main" id="{532B105B-22D3-4154-B64F-590757A83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1864" y="3517642"/>
            <a:ext cx="5129524" cy="2352327"/>
          </a:xfrm>
          <a:prstGeom prst="rect">
            <a:avLst/>
          </a:prstGeom>
        </p:spPr>
      </p:pic>
      <p:pic>
        <p:nvPicPr>
          <p:cNvPr id="81" name="Image 80">
            <a:extLst>
              <a:ext uri="{FF2B5EF4-FFF2-40B4-BE49-F238E27FC236}">
                <a16:creationId xmlns:a16="http://schemas.microsoft.com/office/drawing/2014/main" id="{31B4C631-9E91-4035-98D8-B8B5A82A5B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4699" y="3510720"/>
            <a:ext cx="5129523" cy="2352327"/>
          </a:xfrm>
          <a:prstGeom prst="rect">
            <a:avLst/>
          </a:prstGeom>
        </p:spPr>
      </p:pic>
      <p:pic>
        <p:nvPicPr>
          <p:cNvPr id="82" name="Image 81">
            <a:extLst>
              <a:ext uri="{FF2B5EF4-FFF2-40B4-BE49-F238E27FC236}">
                <a16:creationId xmlns:a16="http://schemas.microsoft.com/office/drawing/2014/main" id="{65576E2D-A522-4119-8EA5-4EF5347279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8539" y="3517641"/>
            <a:ext cx="5129523" cy="2352326"/>
          </a:xfrm>
          <a:prstGeom prst="rect">
            <a:avLst/>
          </a:prstGeom>
        </p:spPr>
      </p:pic>
      <p:pic>
        <p:nvPicPr>
          <p:cNvPr id="84" name="Image 83">
            <a:extLst>
              <a:ext uri="{FF2B5EF4-FFF2-40B4-BE49-F238E27FC236}">
                <a16:creationId xmlns:a16="http://schemas.microsoft.com/office/drawing/2014/main" id="{EC201EBC-7014-4BAA-AD0C-89ACF62777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4701" y="3524562"/>
            <a:ext cx="5129521" cy="235232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024" y="3517640"/>
            <a:ext cx="5129524" cy="2352329"/>
          </a:xfrm>
          <a:prstGeom prst="rect">
            <a:avLst/>
          </a:prstGeom>
        </p:spPr>
      </p:pic>
      <p:sp>
        <p:nvSpPr>
          <p:cNvPr id="58" name="Bulle ronde 57"/>
          <p:cNvSpPr/>
          <p:nvPr/>
        </p:nvSpPr>
        <p:spPr>
          <a:xfrm>
            <a:off x="3031349" y="58720"/>
            <a:ext cx="4860765" cy="2225526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>
                <a:solidFill>
                  <a:srgbClr val="FFFF00"/>
                </a:solidFill>
              </a:rPr>
              <a:t>Plaintext</a:t>
            </a:r>
            <a:r>
              <a:rPr lang="fr-FR" b="1" dirty="0">
                <a:solidFill>
                  <a:srgbClr val="FFFF00"/>
                </a:solidFill>
              </a:rPr>
              <a:t> = 0xda1294ddc28b466b</a:t>
            </a:r>
          </a:p>
          <a:p>
            <a:r>
              <a:rPr lang="fr-FR" b="1" dirty="0">
                <a:solidFill>
                  <a:schemeClr val="tx1"/>
                </a:solidFill>
              </a:rPr>
              <a:t>Secret Key = 0x89e8f11831b71a05</a:t>
            </a:r>
          </a:p>
        </p:txBody>
      </p:sp>
      <p:sp>
        <p:nvSpPr>
          <p:cNvPr id="60" name="Bulle ronde 59"/>
          <p:cNvSpPr/>
          <p:nvPr/>
        </p:nvSpPr>
        <p:spPr>
          <a:xfrm>
            <a:off x="3018024" y="58720"/>
            <a:ext cx="4860765" cy="2225526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>
                <a:solidFill>
                  <a:srgbClr val="00B0F0"/>
                </a:solidFill>
              </a:rPr>
              <a:t>Plaintext</a:t>
            </a:r>
            <a:r>
              <a:rPr lang="fr-FR" b="1" dirty="0">
                <a:solidFill>
                  <a:srgbClr val="00B0F0"/>
                </a:solidFill>
              </a:rPr>
              <a:t> = 0x17130198f8adb9ab</a:t>
            </a:r>
          </a:p>
          <a:p>
            <a:r>
              <a:rPr lang="fr-FR" b="1" dirty="0">
                <a:solidFill>
                  <a:schemeClr val="tx1"/>
                </a:solidFill>
              </a:rPr>
              <a:t>Secret Key = 0x89e8f11831b71a05</a:t>
            </a:r>
          </a:p>
        </p:txBody>
      </p:sp>
      <p:sp>
        <p:nvSpPr>
          <p:cNvPr id="67" name="Bulle ronde 66"/>
          <p:cNvSpPr/>
          <p:nvPr/>
        </p:nvSpPr>
        <p:spPr>
          <a:xfrm>
            <a:off x="3004699" y="58720"/>
            <a:ext cx="4860765" cy="2225526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>
                <a:solidFill>
                  <a:srgbClr val="F000F0"/>
                </a:solidFill>
              </a:rPr>
              <a:t>Plaintext</a:t>
            </a:r>
            <a:r>
              <a:rPr lang="fr-FR" b="1" dirty="0">
                <a:solidFill>
                  <a:srgbClr val="F000F0"/>
                </a:solidFill>
              </a:rPr>
              <a:t> = 0xac42d64ea1102567</a:t>
            </a:r>
          </a:p>
          <a:p>
            <a:r>
              <a:rPr lang="fr-FR" b="1" dirty="0">
                <a:solidFill>
                  <a:schemeClr val="tx1"/>
                </a:solidFill>
              </a:rPr>
              <a:t>Secret Key = 0x89e8f11831b71a05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546" y="438626"/>
            <a:ext cx="859737" cy="1146083"/>
          </a:xfrm>
          <a:prstGeom prst="rect">
            <a:avLst/>
          </a:prstGeom>
        </p:spPr>
      </p:pic>
      <p:grpSp>
        <p:nvGrpSpPr>
          <p:cNvPr id="45" name="Groupe 44"/>
          <p:cNvGrpSpPr/>
          <p:nvPr/>
        </p:nvGrpSpPr>
        <p:grpSpPr>
          <a:xfrm>
            <a:off x="692794" y="1719907"/>
            <a:ext cx="2560529" cy="1182426"/>
            <a:chOff x="2908973" y="1017863"/>
            <a:chExt cx="3410732" cy="1344383"/>
          </a:xfrm>
        </p:grpSpPr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47" name="Image 4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6405"/>
              <a:ext cx="3410732" cy="1331570"/>
            </a:xfrm>
            <a:prstGeom prst="rect">
              <a:avLst/>
            </a:prstGeom>
          </p:spPr>
        </p:pic>
        <p:pic>
          <p:nvPicPr>
            <p:cNvPr id="48" name="Image 4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2134"/>
              <a:ext cx="3410732" cy="1331570"/>
            </a:xfrm>
            <a:prstGeom prst="rect">
              <a:avLst/>
            </a:prstGeom>
          </p:spPr>
        </p:pic>
        <p:pic>
          <p:nvPicPr>
            <p:cNvPr id="49" name="Image 4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50" name="Image 4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17863"/>
              <a:ext cx="3410732" cy="1331570"/>
            </a:xfrm>
            <a:prstGeom prst="rect">
              <a:avLst/>
            </a:prstGeom>
          </p:spPr>
        </p:pic>
      </p:grpSp>
      <p:grpSp>
        <p:nvGrpSpPr>
          <p:cNvPr id="4" name="Groupe 3"/>
          <p:cNvGrpSpPr/>
          <p:nvPr/>
        </p:nvGrpSpPr>
        <p:grpSpPr>
          <a:xfrm>
            <a:off x="660883" y="1721507"/>
            <a:ext cx="2624349" cy="1167955"/>
            <a:chOff x="4827749" y="1135929"/>
            <a:chExt cx="2624349" cy="1167955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753" y="1135929"/>
              <a:ext cx="2624345" cy="1167955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752" y="1135929"/>
              <a:ext cx="2624345" cy="1167955"/>
            </a:xfrm>
            <a:prstGeom prst="rect">
              <a:avLst/>
            </a:prstGeom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751" y="1135929"/>
              <a:ext cx="2624345" cy="1167955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750" y="1135929"/>
              <a:ext cx="2624345" cy="1167955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749" y="1135929"/>
              <a:ext cx="2624345" cy="1167955"/>
            </a:xfrm>
            <a:prstGeom prst="rect">
              <a:avLst/>
            </a:prstGeom>
          </p:spPr>
        </p:pic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686" y="2530894"/>
            <a:ext cx="871439" cy="871439"/>
          </a:xfrm>
          <a:prstGeom prst="rect">
            <a:avLst/>
          </a:prstGeom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6</a:t>
            </a:fld>
            <a:endParaRPr lang="fr-FR"/>
          </a:p>
        </p:txBody>
      </p:sp>
      <p:grpSp>
        <p:nvGrpSpPr>
          <p:cNvPr id="16" name="Groupe 15"/>
          <p:cNvGrpSpPr/>
          <p:nvPr/>
        </p:nvGrpSpPr>
        <p:grpSpPr>
          <a:xfrm>
            <a:off x="699449" y="1721507"/>
            <a:ext cx="2592441" cy="1233045"/>
            <a:chOff x="151595" y="2939967"/>
            <a:chExt cx="3408784" cy="1338474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595" y="2939967"/>
              <a:ext cx="3408784" cy="1330962"/>
            </a:xfrm>
            <a:prstGeom prst="rect">
              <a:avLst/>
            </a:prstGeom>
          </p:spPr>
        </p:pic>
        <p:pic>
          <p:nvPicPr>
            <p:cNvPr id="62" name="Image 6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595" y="2943723"/>
              <a:ext cx="3408784" cy="1330962"/>
            </a:xfrm>
            <a:prstGeom prst="rect">
              <a:avLst/>
            </a:prstGeom>
          </p:spPr>
        </p:pic>
        <p:pic>
          <p:nvPicPr>
            <p:cNvPr id="63" name="Image 6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595" y="2947479"/>
              <a:ext cx="3408784" cy="1330962"/>
            </a:xfrm>
            <a:prstGeom prst="rect">
              <a:avLst/>
            </a:prstGeom>
          </p:spPr>
        </p:pic>
        <p:pic>
          <p:nvPicPr>
            <p:cNvPr id="64" name="Image 6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595" y="2943740"/>
              <a:ext cx="3408784" cy="1330962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8483600" y="4338320"/>
            <a:ext cx="474689" cy="10566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9056996" y="3952240"/>
            <a:ext cx="474689" cy="14427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9621520" y="4955332"/>
            <a:ext cx="474689" cy="4396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10186045" y="5201920"/>
            <a:ext cx="474022" cy="193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Rectangle 39"/>
          <p:cNvSpPr/>
          <p:nvPr/>
        </p:nvSpPr>
        <p:spPr>
          <a:xfrm>
            <a:off x="10750568" y="4114800"/>
            <a:ext cx="474689" cy="12801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792" y="4543593"/>
            <a:ext cx="355484" cy="35548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473" y="3560507"/>
            <a:ext cx="356400" cy="356400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059" y="3941045"/>
            <a:ext cx="356400" cy="356400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188" y="4789640"/>
            <a:ext cx="356400" cy="356400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712" y="3695840"/>
            <a:ext cx="356400" cy="356400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9BC73640-B310-4F7C-82EE-02156959F7F0}"/>
              </a:ext>
            </a:extLst>
          </p:cNvPr>
          <p:cNvGrpSpPr/>
          <p:nvPr/>
        </p:nvGrpSpPr>
        <p:grpSpPr>
          <a:xfrm>
            <a:off x="648337" y="1747057"/>
            <a:ext cx="2633674" cy="1131882"/>
            <a:chOff x="-5328" y="4338320"/>
            <a:chExt cx="3772427" cy="1470866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E449D103-E1BD-44D6-B6C4-C4CF9EA59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38320"/>
              <a:ext cx="3767099" cy="1470866"/>
            </a:xfrm>
            <a:prstGeom prst="rect">
              <a:avLst/>
            </a:prstGeom>
          </p:spPr>
        </p:pic>
        <p:pic>
          <p:nvPicPr>
            <p:cNvPr id="69" name="Image 68">
              <a:extLst>
                <a:ext uri="{FF2B5EF4-FFF2-40B4-BE49-F238E27FC236}">
                  <a16:creationId xmlns:a16="http://schemas.microsoft.com/office/drawing/2014/main" id="{9DF63E3B-9265-4A2A-A465-56F33C325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32" y="4338320"/>
              <a:ext cx="3767099" cy="1470866"/>
            </a:xfrm>
            <a:prstGeom prst="rect">
              <a:avLst/>
            </a:prstGeom>
          </p:spPr>
        </p:pic>
        <p:pic>
          <p:nvPicPr>
            <p:cNvPr id="70" name="Image 69">
              <a:extLst>
                <a:ext uri="{FF2B5EF4-FFF2-40B4-BE49-F238E27FC236}">
                  <a16:creationId xmlns:a16="http://schemas.microsoft.com/office/drawing/2014/main" id="{58BF58D4-7252-4446-AAF8-3C489D50C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4" y="4338320"/>
              <a:ext cx="3767099" cy="1470866"/>
            </a:xfrm>
            <a:prstGeom prst="rect">
              <a:avLst/>
            </a:prstGeom>
          </p:spPr>
        </p:pic>
        <p:pic>
          <p:nvPicPr>
            <p:cNvPr id="71" name="Image 70">
              <a:extLst>
                <a:ext uri="{FF2B5EF4-FFF2-40B4-BE49-F238E27FC236}">
                  <a16:creationId xmlns:a16="http://schemas.microsoft.com/office/drawing/2014/main" id="{2636BB98-3675-4DAC-A2C1-CB2CC1C17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96" y="4338320"/>
              <a:ext cx="3767099" cy="1470866"/>
            </a:xfrm>
            <a:prstGeom prst="rect">
              <a:avLst/>
            </a:prstGeom>
          </p:spPr>
        </p:pic>
        <p:pic>
          <p:nvPicPr>
            <p:cNvPr id="72" name="Image 71">
              <a:extLst>
                <a:ext uri="{FF2B5EF4-FFF2-40B4-BE49-F238E27FC236}">
                  <a16:creationId xmlns:a16="http://schemas.microsoft.com/office/drawing/2014/main" id="{D9D2AA03-3C8F-453D-973B-962278B32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28" y="4338320"/>
              <a:ext cx="3767099" cy="1470866"/>
            </a:xfrm>
            <a:prstGeom prst="rect">
              <a:avLst/>
            </a:prstGeom>
          </p:spPr>
        </p:pic>
      </p:grpSp>
      <p:sp>
        <p:nvSpPr>
          <p:cNvPr id="73" name="Bulle ronde 66">
            <a:extLst>
              <a:ext uri="{FF2B5EF4-FFF2-40B4-BE49-F238E27FC236}">
                <a16:creationId xmlns:a16="http://schemas.microsoft.com/office/drawing/2014/main" id="{A5F06211-2356-4C52-B3EC-1E3A4DC6DB27}"/>
              </a:ext>
            </a:extLst>
          </p:cNvPr>
          <p:cNvSpPr/>
          <p:nvPr/>
        </p:nvSpPr>
        <p:spPr>
          <a:xfrm>
            <a:off x="2991374" y="32171"/>
            <a:ext cx="4860765" cy="2225526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>
                <a:solidFill>
                  <a:srgbClr val="DC6E98"/>
                </a:solidFill>
              </a:rPr>
              <a:t>Plaintext</a:t>
            </a:r>
            <a:r>
              <a:rPr lang="fr-FR" b="1" dirty="0">
                <a:solidFill>
                  <a:srgbClr val="DC6E98"/>
                </a:solidFill>
              </a:rPr>
              <a:t> = 0xff321a45327864c3</a:t>
            </a:r>
          </a:p>
          <a:p>
            <a:r>
              <a:rPr lang="fr-FR" b="1" dirty="0">
                <a:solidFill>
                  <a:schemeClr val="tx1"/>
                </a:solidFill>
              </a:rPr>
              <a:t>Secret Key = 0x89e8f11831b71a05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E29F20CF-512E-4579-9C1E-473C3FC30618}"/>
              </a:ext>
            </a:extLst>
          </p:cNvPr>
          <p:cNvSpPr txBox="1"/>
          <p:nvPr/>
        </p:nvSpPr>
        <p:spPr>
          <a:xfrm>
            <a:off x="4663259" y="2878939"/>
            <a:ext cx="176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27F93B"/>
                </a:solidFill>
              </a:rPr>
              <a:t>Model </a:t>
            </a:r>
            <a:r>
              <a:rPr lang="fr-FR" b="1" u="sng" dirty="0" err="1">
                <a:solidFill>
                  <a:srgbClr val="27F93B"/>
                </a:solidFill>
              </a:rPr>
              <a:t>Trained</a:t>
            </a:r>
            <a:r>
              <a:rPr lang="fr-FR" b="1" u="sng" dirty="0">
                <a:solidFill>
                  <a:srgbClr val="27F93B"/>
                </a:solidFill>
              </a:rPr>
              <a:t> !</a:t>
            </a:r>
          </a:p>
        </p:txBody>
      </p:sp>
      <p:pic>
        <p:nvPicPr>
          <p:cNvPr id="85" name="Image 84">
            <a:extLst>
              <a:ext uri="{FF2B5EF4-FFF2-40B4-BE49-F238E27FC236}">
                <a16:creationId xmlns:a16="http://schemas.microsoft.com/office/drawing/2014/main" id="{A4C3F6E7-0764-4D0D-A5F4-3CA4896EF21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529" y="2888493"/>
            <a:ext cx="323310" cy="310896"/>
          </a:xfrm>
          <a:prstGeom prst="rect">
            <a:avLst/>
          </a:prstGeom>
        </p:spPr>
      </p:pic>
      <p:sp>
        <p:nvSpPr>
          <p:cNvPr id="19" name="Flèche : bas 18">
            <a:extLst>
              <a:ext uri="{FF2B5EF4-FFF2-40B4-BE49-F238E27FC236}">
                <a16:creationId xmlns:a16="http://schemas.microsoft.com/office/drawing/2014/main" id="{1B95F380-37EC-407B-A4FE-88C5E7BC75F8}"/>
              </a:ext>
            </a:extLst>
          </p:cNvPr>
          <p:cNvSpPr/>
          <p:nvPr/>
        </p:nvSpPr>
        <p:spPr>
          <a:xfrm rot="10800000">
            <a:off x="9680663" y="2845994"/>
            <a:ext cx="356400" cy="548614"/>
          </a:xfrm>
          <a:prstGeom prst="downArrow">
            <a:avLst/>
          </a:prstGeom>
          <a:solidFill>
            <a:srgbClr val="27F9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3" name="Rectangle 82"/>
          <p:cNvSpPr/>
          <p:nvPr/>
        </p:nvSpPr>
        <p:spPr>
          <a:xfrm>
            <a:off x="9059217" y="4052239"/>
            <a:ext cx="471802" cy="13381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7" name="Rectangle 86"/>
          <p:cNvSpPr/>
          <p:nvPr/>
        </p:nvSpPr>
        <p:spPr>
          <a:xfrm>
            <a:off x="8483600" y="4417694"/>
            <a:ext cx="474689" cy="9772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8" name="Rectangle 87"/>
          <p:cNvSpPr/>
          <p:nvPr/>
        </p:nvSpPr>
        <p:spPr>
          <a:xfrm>
            <a:off x="10186045" y="5233035"/>
            <a:ext cx="474022" cy="1573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9" name="Rectangle 88"/>
          <p:cNvSpPr/>
          <p:nvPr/>
        </p:nvSpPr>
        <p:spPr>
          <a:xfrm>
            <a:off x="10749902" y="4206240"/>
            <a:ext cx="474689" cy="1188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0" name="Rectangle 89"/>
          <p:cNvSpPr/>
          <p:nvPr/>
        </p:nvSpPr>
        <p:spPr>
          <a:xfrm>
            <a:off x="8483600" y="4515378"/>
            <a:ext cx="474689" cy="8795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1" name="Rectangle 90"/>
          <p:cNvSpPr/>
          <p:nvPr/>
        </p:nvSpPr>
        <p:spPr>
          <a:xfrm>
            <a:off x="9059217" y="4148681"/>
            <a:ext cx="471802" cy="12485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2" name="Rectangle 91"/>
          <p:cNvSpPr/>
          <p:nvPr/>
        </p:nvSpPr>
        <p:spPr>
          <a:xfrm>
            <a:off x="10186045" y="5284470"/>
            <a:ext cx="474022" cy="1127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3" name="Rectangle 92"/>
          <p:cNvSpPr/>
          <p:nvPr/>
        </p:nvSpPr>
        <p:spPr>
          <a:xfrm>
            <a:off x="10749902" y="4338320"/>
            <a:ext cx="474689" cy="10566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4" name="Rectangle 93"/>
          <p:cNvSpPr/>
          <p:nvPr/>
        </p:nvSpPr>
        <p:spPr>
          <a:xfrm>
            <a:off x="8483600" y="4653915"/>
            <a:ext cx="474689" cy="74330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5" name="Rectangle 94"/>
          <p:cNvSpPr/>
          <p:nvPr/>
        </p:nvSpPr>
        <p:spPr>
          <a:xfrm>
            <a:off x="9059217" y="4338320"/>
            <a:ext cx="471802" cy="10532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6" name="Rectangle 95"/>
          <p:cNvSpPr/>
          <p:nvPr/>
        </p:nvSpPr>
        <p:spPr>
          <a:xfrm>
            <a:off x="10749902" y="4497704"/>
            <a:ext cx="474689" cy="8995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7" name="Rectangle 96"/>
          <p:cNvSpPr/>
          <p:nvPr/>
        </p:nvSpPr>
        <p:spPr>
          <a:xfrm>
            <a:off x="9621518" y="4838701"/>
            <a:ext cx="474689" cy="5566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8" name="Rectangle 97"/>
          <p:cNvSpPr/>
          <p:nvPr/>
        </p:nvSpPr>
        <p:spPr>
          <a:xfrm>
            <a:off x="9621517" y="4629150"/>
            <a:ext cx="474689" cy="76807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9" name="Rectangle 98"/>
          <p:cNvSpPr/>
          <p:nvPr/>
        </p:nvSpPr>
        <p:spPr>
          <a:xfrm>
            <a:off x="9621516" y="4206240"/>
            <a:ext cx="474689" cy="11909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8" name="Titre 1"/>
          <p:cNvSpPr txBox="1">
            <a:spLocks/>
          </p:cNvSpPr>
          <p:nvPr/>
        </p:nvSpPr>
        <p:spPr>
          <a:xfrm>
            <a:off x="8958289" y="307480"/>
            <a:ext cx="3058510" cy="528253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 err="1">
                <a:solidFill>
                  <a:schemeClr val="tx1"/>
                </a:solidFill>
              </a:rPr>
              <a:t>Profiling</a:t>
            </a:r>
            <a:r>
              <a:rPr lang="fr-FR" sz="2400" b="1" dirty="0">
                <a:solidFill>
                  <a:schemeClr val="tx1"/>
                </a:solidFill>
              </a:rPr>
              <a:t> phase</a:t>
            </a:r>
          </a:p>
        </p:txBody>
      </p:sp>
      <p:sp>
        <p:nvSpPr>
          <p:cNvPr id="86" name="Titre 1"/>
          <p:cNvSpPr txBox="1">
            <a:spLocks/>
          </p:cNvSpPr>
          <p:nvPr/>
        </p:nvSpPr>
        <p:spPr>
          <a:xfrm>
            <a:off x="9181194" y="1029045"/>
            <a:ext cx="2612700" cy="439150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>
                <a:solidFill>
                  <a:schemeClr val="tx1"/>
                </a:solidFill>
              </a:rPr>
              <a:t>Cross-</a:t>
            </a:r>
            <a:r>
              <a:rPr lang="fr-FR" sz="2000" b="1" dirty="0" err="1">
                <a:solidFill>
                  <a:schemeClr val="tx1"/>
                </a:solidFill>
              </a:rPr>
              <a:t>Entropy</a:t>
            </a:r>
            <a:endParaRPr lang="fr-FR" sz="2000" b="1" dirty="0">
              <a:solidFill>
                <a:schemeClr val="tx1"/>
              </a:solidFill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2305734" y="5945926"/>
            <a:ext cx="7543800" cy="850564"/>
            <a:chOff x="2595629" y="5956262"/>
            <a:chExt cx="7543800" cy="850564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5629" y="5956262"/>
              <a:ext cx="7543800" cy="850564"/>
            </a:xfrm>
            <a:prstGeom prst="rect">
              <a:avLst/>
            </a:prstGeom>
          </p:spPr>
        </p:pic>
        <p:pic>
          <p:nvPicPr>
            <p:cNvPr id="100" name="Image 9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5629" y="5956262"/>
              <a:ext cx="7543800" cy="850564"/>
            </a:xfrm>
            <a:prstGeom prst="rect">
              <a:avLst/>
            </a:prstGeom>
          </p:spPr>
        </p:pic>
        <p:pic>
          <p:nvPicPr>
            <p:cNvPr id="101" name="Image 10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5629" y="5956262"/>
              <a:ext cx="7543800" cy="850564"/>
            </a:xfrm>
            <a:prstGeom prst="rect">
              <a:avLst/>
            </a:prstGeom>
          </p:spPr>
        </p:pic>
        <p:pic>
          <p:nvPicPr>
            <p:cNvPr id="102" name="Image 10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5629" y="5956262"/>
              <a:ext cx="7543800" cy="850564"/>
            </a:xfrm>
            <a:prstGeom prst="rect">
              <a:avLst/>
            </a:prstGeom>
          </p:spPr>
        </p:pic>
        <p:pic>
          <p:nvPicPr>
            <p:cNvPr id="103" name="Image 10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5629" y="5956262"/>
              <a:ext cx="7543800" cy="850564"/>
            </a:xfrm>
            <a:prstGeom prst="rect">
              <a:avLst/>
            </a:prstGeom>
          </p:spPr>
        </p:pic>
        <p:pic>
          <p:nvPicPr>
            <p:cNvPr id="104" name="Image 10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5629" y="5956262"/>
              <a:ext cx="7543800" cy="850564"/>
            </a:xfrm>
            <a:prstGeom prst="rect">
              <a:avLst/>
            </a:prstGeom>
          </p:spPr>
        </p:pic>
        <p:pic>
          <p:nvPicPr>
            <p:cNvPr id="105" name="Image 10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5629" y="5956262"/>
              <a:ext cx="7543800" cy="8505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765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9 -0.02431 L 0.00299 -0.02431 C 0.0013 -0.01505 -0.00143 -0.00579 -0.00195 0.00393 C -0.00234 0.01064 -0.00261 0.01713 -0.00326 0.02361 C -0.00339 0.02592 -0.00417 0.028 -0.00443 0.03032 C -0.01068 0.07453 -0.00339 0.02824 -0.00938 0.06527 C -0.01016 0.09074 -0.01081 0.1162 -0.01185 0.14166 C -0.01211 0.14838 -0.01302 0.16574 -0.0155 0.17245 L -0.01797 0.17893 C -0.01836 0.18101 -0.01888 0.18333 -0.01927 0.18541 C -0.01966 0.18842 -0.01953 0.19166 -0.02044 0.19421 C -0.02123 0.19652 -0.02292 0.19722 -0.02409 0.19861 C -0.025 0.20509 -0.02591 0.2118 -0.02656 0.21828 C -0.02708 0.22268 -0.02734 0.22708 -0.02787 0.23148 C -0.02852 0.23726 -0.02995 0.24143 -0.03151 0.24675 C -0.03216 0.25115 -0.03529 0.27453 -0.03646 0.27963 C -0.03698 0.28194 -0.03802 0.28379 -0.03893 0.28611 C -0.03932 0.29259 -0.03945 0.2993 -0.04011 0.30578 C -0.04037 0.3081 -0.04102 0.31018 -0.04141 0.31226 C -0.0418 0.31597 -0.04219 0.31967 -0.04258 0.32314 C -0.04388 0.35972 -0.04375 0.34652 -0.04375 0.36273 " pathEditMode="relative" ptsTypes="AAAAAAAAAAAAAAAAAAAAA">
                                      <p:cBhvr>
                                        <p:cTn id="2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02801 L -0.0043 -0.02801 C -0.00482 -0.01366 -0.00495 0.00116 -0.0056 0.01551 C -0.00573 0.01852 -0.00612 0.02153 -0.00677 0.02431 C -0.00742 0.02685 -0.00846 0.0287 -0.00925 0.03079 C -0.01016 0.0382 -0.01107 0.04537 -0.01172 0.05278 C -0.01615 0.10208 -0.01055 0.05139 -0.01419 0.08333 C -0.01498 0.09861 -0.01537 0.11412 -0.01667 0.12917 C -0.01706 0.1338 -0.01849 0.13796 -0.01914 0.14236 C -0.02227 0.16134 -0.02044 0.15278 -0.02409 0.16852 C -0.02448 0.17361 -0.02474 0.17894 -0.02526 0.1838 C -0.02552 0.18611 -0.02617 0.1882 -0.02656 0.19051 C -0.02748 0.19699 -0.02839 0.20347 -0.02904 0.21019 C -0.03281 0.25232 -0.02813 0.23357 -0.03386 0.25394 C -0.03438 0.25741 -0.03464 0.26111 -0.03516 0.26482 C -0.03581 0.26921 -0.03698 0.27338 -0.03763 0.27778 C -0.03802 0.28079 -0.03828 0.2838 -0.0388 0.28658 C -0.03945 0.28958 -0.0405 0.29236 -0.04128 0.29537 C -0.04219 0.30116 -0.0431 0.30695 -0.04375 0.31296 C -0.04466 0.32037 -0.04505 0.32523 -0.04623 0.33264 C -0.04662 0.33472 -0.04701 0.33681 -0.0474 0.33912 C -0.04701 0.3412 -0.04701 0.34375 -0.04623 0.3456 C -0.04531 0.34769 -0.04375 0.34838 -0.04258 0.35 C -0.04206 0.3507 -0.04167 0.35139 -0.04128 0.35232 " pathEditMode="relative" ptsTypes="AAAAAAAAAAAAAAAAAAAAAAAA">
                                      <p:cBhvr>
                                        <p:cTn id="10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7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8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xit" presetSubtype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2" dur="6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xit" presetSubtype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5" dur="6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xit" presetSubtype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8" dur="6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xit" presetSubtype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1" dur="6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animMotion origin="layout" path="M 2.08333E-7 1.11111E-6 L -0.00013 0.01782 " pathEditMode="relative" rAng="0" ptsTypes="AA">
                                      <p:cBhvr>
                                        <p:cTn id="134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88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animMotion origin="layout" path="M 3.75E-6 -4.44444E-6 L 0.00026 0.01644 " pathEditMode="relative" rAng="0" ptsTypes="AA">
                                      <p:cBhvr>
                                        <p:cTn id="136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810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animMotion origin="layout" path="M -1.875E-6 -4.81481E-6 L 0.00026 0.02246 " pathEditMode="relative" rAng="0" ptsTypes="AA">
                                      <p:cBhvr>
                                        <p:cTn id="138" dur="6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111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animMotion origin="layout" path="M 2.08333E-6 4.44444E-6 L -0.00026 0.01273 " pathEditMode="relative" rAng="0" ptsTypes="AA">
                                      <p:cBhvr>
                                        <p:cTn id="140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625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64" presetClass="path" presetSubtype="0" accel="50000" decel="5000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animMotion origin="layout" path="M -2.5E-6 4.07407E-6 L 0.00026 -0.01227 " pathEditMode="relative" rAng="0" ptsTypes="AA">
                                      <p:cBhvr>
                                        <p:cTn id="142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625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6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2593 L -0.04492 0.35185 " pathEditMode="relative" ptsTypes="AA">
                                      <p:cBhvr>
                                        <p:cTn id="1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4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7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xit" presetSubtype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1" dur="6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2" presetClass="exit" presetSubtype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4" dur="6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2" presetClass="exit" presetSubtype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7" dur="6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2" presetClass="exit" presetSubtype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0" dur="6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0026 0.01644 L 3.75E-6 0.03195 " pathEditMode="relative" rAng="0" ptsTypes="AA">
                                      <p:cBhvr>
                                        <p:cTn id="203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764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26 0.01273 L 2.08333E-6 0.02013 " pathEditMode="relative" rAng="0" ptsTypes="AA">
                                      <p:cBhvr>
                                        <p:cTn id="205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486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13 0.01782 L -0.00013 0.03472 " pathEditMode="relative" rAng="0" ptsTypes="AA">
                                      <p:cBhvr>
                                        <p:cTn id="207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0026 0.02246 L 0.00104 0.04375 " pathEditMode="relative" rAng="0" ptsTypes="AA">
                                      <p:cBhvr>
                                        <p:cTn id="209" dur="6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065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64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0026 -0.01227 L 0.00157 -0.04422 " pathEditMode="relative" rAng="0" ptsTypes="AA">
                                      <p:cBhvr>
                                        <p:cTn id="211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736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grpId="4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1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8 -0.02477 L -0.0418 0.34467 " pathEditMode="relative" ptsTypes="AA">
                                      <p:cBhvr>
                                        <p:cTn id="2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7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xit" presetSubtype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58" dur="6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22" presetClass="exit" presetSubtype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1" dur="6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2" presetClass="exit" presetSubtype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4" dur="6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3.75E-6 0.03195 L -0.00013 0.05186 " pathEditMode="relative" rAng="0" ptsTypes="AA">
                                      <p:cBhvr>
                                        <p:cTn id="267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995"/>
                                    </p:animMotion>
                                  </p:childTnLst>
                                </p:cTn>
                              </p:par>
                              <p:par>
                                <p:cTn id="268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13 0.03472 L -0.00052 0.05972 " pathEditMode="relative" rAng="0" ptsTypes="AA">
                                      <p:cBhvr>
                                        <p:cTn id="269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250"/>
                                    </p:animMotion>
                                  </p:childTnLst>
                                </p:cTn>
                              </p:par>
                              <p:par>
                                <p:cTn id="270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0104 0.04375 L 0.00091 0.06413 " pathEditMode="relative" rAng="0" ptsTypes="AA">
                                      <p:cBhvr>
                                        <p:cTn id="271" dur="6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019"/>
                                    </p:animMotion>
                                  </p:childTnLst>
                                </p:cTn>
                              </p:par>
                              <p:par>
                                <p:cTn id="272" presetID="64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0157 -0.04422 L 0.00157 -0.10116 " pathEditMode="relative" rAng="0" ptsTypes="AA">
                                      <p:cBhvr>
                                        <p:cTn id="273" dur="6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47"/>
                                    </p:animMotion>
                                  </p:childTnLst>
                                </p:cTn>
                              </p:par>
                              <p:par>
                                <p:cTn id="274" presetID="22" presetClass="entr" presetSubtype="4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500"/>
                            </p:stCondLst>
                            <p:childTnLst>
                              <p:par>
                                <p:cTn id="2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58" grpId="2" animBg="1"/>
      <p:bldP spid="60" grpId="0" animBg="1"/>
      <p:bldP spid="60" grpId="1" animBg="1"/>
      <p:bldP spid="60" grpId="2" animBg="1"/>
      <p:bldP spid="67" grpId="0" animBg="1"/>
      <p:bldP spid="67" grpId="1" animBg="1"/>
      <p:bldP spid="67" grpId="2" animBg="1"/>
      <p:bldP spid="7" grpId="0" animBg="1"/>
      <p:bldP spid="7" grpId="1" animBg="1"/>
      <p:bldP spid="37" grpId="0" animBg="1"/>
      <p:bldP spid="37" grpId="1" animBg="1"/>
      <p:bldP spid="38" grpId="0" animBg="1"/>
      <p:bldP spid="39" grpId="0" animBg="1"/>
      <p:bldP spid="39" grpId="1" animBg="1"/>
      <p:bldP spid="40" grpId="0" animBg="1"/>
      <p:bldP spid="40" grpId="1" animBg="1"/>
      <p:bldP spid="73" grpId="0" animBg="1"/>
      <p:bldP spid="73" grpId="1" animBg="1"/>
      <p:bldP spid="79" grpId="0"/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19" grpId="6" animBg="1"/>
      <p:bldP spid="19" grpId="7" animBg="1"/>
      <p:bldP spid="83" grpId="0" animBg="1"/>
      <p:bldP spid="83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3" grpId="0" animBg="1"/>
      <p:bldP spid="93" grpId="1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78" grpId="0" animBg="1"/>
      <p:bldP spid="78" grpId="1" animBg="1"/>
      <p:bldP spid="86" grpId="0" animBg="1"/>
      <p:bldP spid="8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396598"/>
              </p:ext>
            </p:extLst>
          </p:nvPr>
        </p:nvGraphicFramePr>
        <p:xfrm>
          <a:off x="571497" y="3600449"/>
          <a:ext cx="11363328" cy="3082253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2840832">
                  <a:extLst>
                    <a:ext uri="{9D8B030D-6E8A-4147-A177-3AD203B41FA5}">
                      <a16:colId xmlns:a16="http://schemas.microsoft.com/office/drawing/2014/main" val="2737768960"/>
                    </a:ext>
                  </a:extLst>
                </a:gridCol>
                <a:gridCol w="2840832">
                  <a:extLst>
                    <a:ext uri="{9D8B030D-6E8A-4147-A177-3AD203B41FA5}">
                      <a16:colId xmlns:a16="http://schemas.microsoft.com/office/drawing/2014/main" val="3273981196"/>
                    </a:ext>
                  </a:extLst>
                </a:gridCol>
                <a:gridCol w="2840832">
                  <a:extLst>
                    <a:ext uri="{9D8B030D-6E8A-4147-A177-3AD203B41FA5}">
                      <a16:colId xmlns:a16="http://schemas.microsoft.com/office/drawing/2014/main" val="554545008"/>
                    </a:ext>
                  </a:extLst>
                </a:gridCol>
                <a:gridCol w="2840832">
                  <a:extLst>
                    <a:ext uri="{9D8B030D-6E8A-4147-A177-3AD203B41FA5}">
                      <a16:colId xmlns:a16="http://schemas.microsoft.com/office/drawing/2014/main" val="4096738544"/>
                    </a:ext>
                  </a:extLst>
                </a:gridCol>
              </a:tblGrid>
              <a:tr h="800101"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214445"/>
                  </a:ext>
                </a:extLst>
              </a:tr>
              <a:tr h="788632">
                <a:tc>
                  <a:txBody>
                    <a:bodyPr/>
                    <a:lstStyle/>
                    <a:p>
                      <a:pPr algn="ctr"/>
                      <a:endParaRPr lang="en-US" b="1" noProof="0" dirty="0"/>
                    </a:p>
                    <a:p>
                      <a:pPr algn="ctr"/>
                      <a:r>
                        <a:rPr lang="en-US" sz="2000" b="1" noProof="0" dirty="0"/>
                        <a:t>Cross-Entropy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  <a:p>
                      <a:pPr algn="ctr"/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0" i="1" noProof="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50429"/>
                  </a:ext>
                </a:extLst>
              </a:tr>
              <a:tr h="788632">
                <a:tc>
                  <a:txBody>
                    <a:bodyPr/>
                    <a:lstStyle/>
                    <a:p>
                      <a:pPr algn="ctr"/>
                      <a:endParaRPr lang="en-US" b="1" noProof="0" dirty="0"/>
                    </a:p>
                    <a:p>
                      <a:pPr algn="ctr"/>
                      <a:endParaRPr lang="en-US" b="1" noProof="0" dirty="0"/>
                    </a:p>
                    <a:p>
                      <a:pPr algn="ctr"/>
                      <a:r>
                        <a:rPr lang="en-US" sz="2000" b="1" noProof="0" dirty="0"/>
                        <a:t>Optimal Solution</a:t>
                      </a:r>
                    </a:p>
                    <a:p>
                      <a:pPr algn="ctr"/>
                      <a:endParaRPr lang="en-US" b="1" noProof="0" dirty="0"/>
                    </a:p>
                    <a:p>
                      <a:pPr algn="ctr"/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1" noProof="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8647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/>
              <p:cNvSpPr txBox="1"/>
              <p:nvPr/>
            </p:nvSpPr>
            <p:spPr>
              <a:xfrm>
                <a:off x="9279367" y="4668445"/>
                <a:ext cx="242177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(    , 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9367" y="4668445"/>
                <a:ext cx="2421778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/>
              <p:cNvSpPr txBox="1"/>
              <p:nvPr/>
            </p:nvSpPr>
            <p:spPr>
              <a:xfrm>
                <a:off x="9395459" y="5704522"/>
                <a:ext cx="230377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𝑀𝐼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(    , 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44" name="ZoneText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5459" y="5704522"/>
                <a:ext cx="2303772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7</a:t>
            </a:fld>
            <a:endParaRPr lang="fr-FR" dirty="0"/>
          </a:p>
        </p:txBody>
      </p:sp>
      <p:sp>
        <p:nvSpPr>
          <p:cNvPr id="14" name="Espace réservé du contenu 3"/>
          <p:cNvSpPr>
            <a:spLocks noGrp="1"/>
          </p:cNvSpPr>
          <p:nvPr>
            <p:ph sz="half" idx="1"/>
          </p:nvPr>
        </p:nvSpPr>
        <p:spPr>
          <a:xfrm>
            <a:off x="269031" y="279918"/>
            <a:ext cx="11532443" cy="1328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u="sng" dirty="0"/>
              <a:t>Cross-</a:t>
            </a:r>
            <a:r>
              <a:rPr lang="fr-FR" b="1" u="sng" dirty="0" err="1"/>
              <a:t>Entropy</a:t>
            </a:r>
            <a:r>
              <a:rPr lang="fr-FR" b="1" u="sng" dirty="0"/>
              <a:t> </a:t>
            </a:r>
            <a:r>
              <a:rPr lang="fr-FR" b="1" u="sng" dirty="0" err="1"/>
              <a:t>interpretation</a:t>
            </a:r>
            <a:r>
              <a:rPr lang="fr-FR" b="1" u="sng" dirty="0"/>
              <a:t> [MDP20]</a:t>
            </a:r>
          </a:p>
          <a:p>
            <a:pPr marL="0" indent="0">
              <a:buNone/>
            </a:pPr>
            <a:r>
              <a:rPr lang="en-US" sz="2400" dirty="0"/>
              <a:t>Minimizing the cross-entropy is asymptotically equivalent to maximizing the perceived information</a:t>
            </a:r>
            <a:r>
              <a:rPr lang="fr-FR" sz="2400" dirty="0"/>
              <a:t> [RSVC+11] </a:t>
            </a:r>
            <a:r>
              <a:rPr lang="en-US" sz="2400" dirty="0"/>
              <a:t>:</a:t>
            </a:r>
            <a:endParaRPr lang="fr-FR" sz="2400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5" y="3740150"/>
            <a:ext cx="615479" cy="544351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536" y="5814827"/>
            <a:ext cx="258918" cy="253891"/>
          </a:xfrm>
          <a:prstGeom prst="rect">
            <a:avLst/>
          </a:prstGeom>
        </p:spPr>
      </p:pic>
      <p:grpSp>
        <p:nvGrpSpPr>
          <p:cNvPr id="36" name="Groupe 35"/>
          <p:cNvGrpSpPr/>
          <p:nvPr/>
        </p:nvGrpSpPr>
        <p:grpSpPr>
          <a:xfrm>
            <a:off x="619125" y="1621542"/>
            <a:ext cx="11229975" cy="935191"/>
            <a:chOff x="619125" y="1621542"/>
            <a:chExt cx="11229975" cy="935191"/>
          </a:xfrm>
        </p:grpSpPr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" y="1621542"/>
              <a:ext cx="11229975" cy="928035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" y="1621542"/>
              <a:ext cx="11229975" cy="928035"/>
            </a:xfrm>
            <a:prstGeom prst="rect">
              <a:avLst/>
            </a:prstGeom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" y="1628698"/>
              <a:ext cx="11229975" cy="928035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" y="1628697"/>
              <a:ext cx="11229975" cy="928035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10144125" y="1721889"/>
            <a:ext cx="1962150" cy="7048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685" y="4776973"/>
            <a:ext cx="260661" cy="255600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3777442" y="3814827"/>
            <a:ext cx="215777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Optimization Error</a:t>
            </a:r>
          </a:p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/>
              <p:cNvSpPr txBox="1"/>
              <p:nvPr/>
            </p:nvSpPr>
            <p:spPr>
              <a:xfrm>
                <a:off x="4310959" y="4395549"/>
                <a:ext cx="1072666" cy="10311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fr-FR" sz="2400" i="1" dirty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fr-FR" sz="2400" i="1" dirty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959" y="4395549"/>
                <a:ext cx="1072666" cy="10311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ZoneTexte 39"/>
          <p:cNvSpPr txBox="1"/>
          <p:nvPr/>
        </p:nvSpPr>
        <p:spPr>
          <a:xfrm>
            <a:off x="3345194" y="5319731"/>
            <a:ext cx="30041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optimization algorithm (</a:t>
            </a:r>
            <a:r>
              <a:rPr lang="en-US" i="1" dirty="0" err="1"/>
              <a:t>eg</a:t>
            </a:r>
            <a:r>
              <a:rPr lang="en-US" dirty="0"/>
              <a:t>. </a:t>
            </a:r>
            <a:r>
              <a:rPr lang="en-US" i="1" dirty="0"/>
              <a:t>Stochastic Gradient Descent</a:t>
            </a:r>
            <a:r>
              <a:rPr lang="en-US" dirty="0"/>
              <a:t>) converges towards the optimal solution</a:t>
            </a:r>
          </a:p>
          <a:p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6763420" y="3818824"/>
            <a:ext cx="191071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Estimation Error</a:t>
            </a:r>
          </a:p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/>
              <p:cNvSpPr txBox="1"/>
              <p:nvPr/>
            </p:nvSpPr>
            <p:spPr>
              <a:xfrm>
                <a:off x="7069840" y="4374985"/>
                <a:ext cx="1273747" cy="1044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dirty="0"/>
              </a:p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</a:rPr>
                        <m:t>&lt;∞</m:t>
                      </m:r>
                    </m:oMath>
                  </m:oMathPara>
                </a14:m>
                <a:endParaRPr lang="en-US" sz="2400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42" name="ZoneText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840" y="4374985"/>
                <a:ext cx="1273747" cy="10441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/>
              <p:cNvSpPr txBox="1"/>
              <p:nvPr/>
            </p:nvSpPr>
            <p:spPr>
              <a:xfrm>
                <a:off x="6926593" y="5705443"/>
                <a:ext cx="1560238" cy="767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US" sz="2400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43" name="ZoneText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593" y="5705443"/>
                <a:ext cx="1560238" cy="7671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ZoneTexte 45"/>
          <p:cNvSpPr txBox="1"/>
          <p:nvPr/>
        </p:nvSpPr>
        <p:spPr>
          <a:xfrm>
            <a:off x="9347925" y="3816039"/>
            <a:ext cx="236859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Approximation Error</a:t>
            </a:r>
          </a:p>
          <a:p>
            <a:endParaRPr lang="fr-FR" dirty="0"/>
          </a:p>
        </p:txBody>
      </p:sp>
      <p:sp>
        <p:nvSpPr>
          <p:cNvPr id="48" name="Rectangle à coins arrondis 47"/>
          <p:cNvSpPr/>
          <p:nvPr/>
        </p:nvSpPr>
        <p:spPr>
          <a:xfrm>
            <a:off x="9111007" y="3333749"/>
            <a:ext cx="2712000" cy="3463309"/>
          </a:xfrm>
          <a:prstGeom prst="roundRect">
            <a:avLst/>
          </a:prstGeom>
          <a:noFill/>
          <a:ln w="76200">
            <a:solidFill>
              <a:srgbClr val="362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25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4" grpId="0"/>
      <p:bldP spid="28" grpId="0" animBg="1"/>
      <p:bldP spid="28" grpId="1" animBg="1"/>
      <p:bldP spid="38" grpId="0"/>
      <p:bldP spid="39" grpId="0"/>
      <p:bldP spid="40" grpId="0"/>
      <p:bldP spid="41" grpId="0"/>
      <p:bldP spid="42" grpId="0"/>
      <p:bldP spid="43" grpId="0"/>
      <p:bldP spid="46" grpId="0"/>
      <p:bldP spid="48" grpId="0" animBg="1"/>
      <p:bldP spid="4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4192" y="1737361"/>
            <a:ext cx="10515600" cy="3355848"/>
          </a:xfrm>
        </p:spPr>
        <p:txBody>
          <a:bodyPr>
            <a:normAutofit/>
          </a:bodyPr>
          <a:lstStyle/>
          <a:p>
            <a:pPr algn="ctr"/>
            <a:r>
              <a:rPr lang="fr-FR" b="1" dirty="0" err="1"/>
              <a:t>Ranking</a:t>
            </a:r>
            <a:r>
              <a:rPr lang="fr-FR" b="1" dirty="0"/>
              <a:t> </a:t>
            </a:r>
            <a:r>
              <a:rPr lang="fr-FR" b="1" dirty="0" err="1"/>
              <a:t>Loss</a:t>
            </a:r>
            <a:r>
              <a:rPr lang="fr-FR" b="1" dirty="0"/>
              <a:t>: </a:t>
            </a:r>
            <a:r>
              <a:rPr lang="fr-FR" b="1" dirty="0" err="1"/>
              <a:t>Maximizing</a:t>
            </a:r>
            <a:r>
              <a:rPr lang="fr-FR" b="1" dirty="0"/>
              <a:t> the </a:t>
            </a:r>
            <a:r>
              <a:rPr lang="fr-FR" b="1" dirty="0" err="1"/>
              <a:t>Success</a:t>
            </a:r>
            <a:r>
              <a:rPr lang="fr-FR" b="1" dirty="0"/>
              <a:t> Rate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702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9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366" y="531845"/>
            <a:ext cx="3750022" cy="277916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366" y="3759712"/>
            <a:ext cx="3750067" cy="2779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Espace réservé du contenu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69032" y="279918"/>
                <a:ext cx="7224334" cy="13289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b="1" u="sng" dirty="0"/>
                  <a:t>Goal</a:t>
                </a:r>
              </a:p>
              <a:p>
                <a:pPr marL="0" indent="0">
                  <a:buNone/>
                </a:pPr>
                <a:r>
                  <a:rPr lang="fr-FR" sz="2400" dirty="0" err="1"/>
                  <a:t>Find</a:t>
                </a:r>
                <a:r>
                  <a:rPr lang="fr-FR" sz="2400" dirty="0"/>
                  <a:t> a model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fr-FR" sz="2400" dirty="0"/>
                  <a:t> </a:t>
                </a:r>
                <a:r>
                  <a:rPr lang="fr-FR" sz="2400" dirty="0" err="1"/>
                  <a:t>that</a:t>
                </a:r>
                <a:r>
                  <a:rPr lang="fr-FR" sz="2400" dirty="0"/>
                  <a:t> </a:t>
                </a:r>
                <a:r>
                  <a:rPr lang="fr-FR" sz="2400" dirty="0" err="1"/>
                  <a:t>maximizes</a:t>
                </a:r>
                <a:r>
                  <a:rPr lang="fr-FR" sz="2400" dirty="0"/>
                  <a:t> the </a:t>
                </a:r>
                <a:r>
                  <a:rPr lang="fr-FR" sz="2400" dirty="0" err="1"/>
                  <a:t>Success</a:t>
                </a:r>
                <a:r>
                  <a:rPr lang="fr-FR" sz="2400" dirty="0"/>
                  <a:t> Rate for a minimum </a:t>
                </a:r>
                <a:r>
                  <a:rPr lang="fr-FR" sz="2400" dirty="0" err="1"/>
                  <a:t>number</a:t>
                </a:r>
                <a:r>
                  <a:rPr lang="fr-FR" sz="24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fr-FR" sz="2400" dirty="0"/>
                  <a:t> traces:</a:t>
                </a:r>
              </a:p>
            </p:txBody>
          </p:sp>
        </mc:Choice>
        <mc:Fallback xmlns="">
          <p:sp>
            <p:nvSpPr>
              <p:cNvPr id="14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69032" y="279918"/>
                <a:ext cx="7224334" cy="1328923"/>
              </a:xfrm>
              <a:blipFill>
                <a:blip r:embed="rId5"/>
                <a:stretch>
                  <a:fillRect l="-1688" t="-7798" b="-55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e 27"/>
          <p:cNvGrpSpPr/>
          <p:nvPr/>
        </p:nvGrpSpPr>
        <p:grpSpPr>
          <a:xfrm>
            <a:off x="269032" y="1608836"/>
            <a:ext cx="7046168" cy="1041310"/>
            <a:chOff x="269032" y="1608836"/>
            <a:chExt cx="7046168" cy="1041310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32" y="1608841"/>
              <a:ext cx="7046168" cy="1041305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32" y="1608840"/>
              <a:ext cx="7046168" cy="1041305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32" y="1608839"/>
              <a:ext cx="7046168" cy="1041305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32" y="1608838"/>
              <a:ext cx="7046168" cy="1041305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32" y="1608837"/>
              <a:ext cx="7046168" cy="1041305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32" y="1608836"/>
              <a:ext cx="7046168" cy="1041305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3713584" y="1561211"/>
            <a:ext cx="3536302" cy="723817"/>
          </a:xfrm>
          <a:prstGeom prst="rect">
            <a:avLst/>
          </a:prstGeom>
          <a:noFill/>
          <a:ln w="38100">
            <a:solidFill>
              <a:srgbClr val="27F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avec flèche 30"/>
          <p:cNvCxnSpPr>
            <a:stCxn id="29" idx="2"/>
            <a:endCxn id="39" idx="0"/>
          </p:cNvCxnSpPr>
          <p:nvPr/>
        </p:nvCxnSpPr>
        <p:spPr>
          <a:xfrm rot="5400000">
            <a:off x="3427852" y="2649293"/>
            <a:ext cx="2418149" cy="1689619"/>
          </a:xfrm>
          <a:prstGeom prst="bentConnector3">
            <a:avLst>
              <a:gd name="adj1" fmla="val 50000"/>
            </a:avLst>
          </a:prstGeom>
          <a:ln w="57150">
            <a:solidFill>
              <a:srgbClr val="27F9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e 39"/>
          <p:cNvGrpSpPr/>
          <p:nvPr/>
        </p:nvGrpSpPr>
        <p:grpSpPr>
          <a:xfrm>
            <a:off x="736341" y="4703177"/>
            <a:ext cx="6111550" cy="892254"/>
            <a:chOff x="736341" y="4703177"/>
            <a:chExt cx="6111550" cy="892254"/>
          </a:xfrm>
        </p:grpSpPr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341" y="4703192"/>
              <a:ext cx="6111550" cy="892239"/>
            </a:xfrm>
            <a:prstGeom prst="rect">
              <a:avLst/>
            </a:prstGeom>
          </p:spPr>
        </p:pic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341" y="4703187"/>
              <a:ext cx="6111550" cy="892239"/>
            </a:xfrm>
            <a:prstGeom prst="rect">
              <a:avLst/>
            </a:prstGeom>
          </p:spPr>
        </p:pic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341" y="4703182"/>
              <a:ext cx="6111550" cy="892239"/>
            </a:xfrm>
            <a:prstGeom prst="rect">
              <a:avLst/>
            </a:prstGeom>
          </p:spPr>
        </p:pic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341" y="4703177"/>
              <a:ext cx="6111550" cy="892239"/>
            </a:xfrm>
            <a:prstGeom prst="rect">
              <a:avLst/>
            </a:prstGeom>
          </p:spPr>
        </p:pic>
      </p:grpSp>
      <p:sp>
        <p:nvSpPr>
          <p:cNvPr id="45" name="ZoneTexte 44"/>
          <p:cNvSpPr txBox="1"/>
          <p:nvPr/>
        </p:nvSpPr>
        <p:spPr>
          <a:xfrm>
            <a:off x="3553851" y="3090395"/>
            <a:ext cx="1989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27F93B"/>
                </a:solidFill>
              </a:rPr>
              <a:t>Estimation [QLL10]</a:t>
            </a:r>
          </a:p>
        </p:txBody>
      </p:sp>
    </p:spTree>
    <p:extLst>
      <p:ext uri="{BB962C8B-B14F-4D97-AF65-F5344CB8AC3E}">
        <p14:creationId xmlns:p14="http://schemas.microsoft.com/office/powerpoint/2010/main" val="97773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45" grpId="0" build="allAtOnce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8265</TotalTime>
  <Words>1906</Words>
  <Application>Microsoft Macintosh PowerPoint</Application>
  <PresentationFormat>Grand écran</PresentationFormat>
  <Paragraphs>306</Paragraphs>
  <Slides>31</Slides>
  <Notes>29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Century Gothic (En-têtes)</vt:lpstr>
      <vt:lpstr>Wingdings</vt:lpstr>
      <vt:lpstr>Thème Office</vt:lpstr>
      <vt:lpstr>Présentation PowerPoint</vt:lpstr>
      <vt:lpstr>What is a Side-Channel Attack? </vt:lpstr>
      <vt:lpstr>Présentation PowerPoint</vt:lpstr>
      <vt:lpstr>Profiling phase</vt:lpstr>
      <vt:lpstr>What is the classical learning metric used in DL-SCA?</vt:lpstr>
      <vt:lpstr>Présentation PowerPoint</vt:lpstr>
      <vt:lpstr>Présentation PowerPoint</vt:lpstr>
      <vt:lpstr>Ranking Loss: Maximizing the Success Rate</vt:lpstr>
      <vt:lpstr>Présentation PowerPoint</vt:lpstr>
      <vt:lpstr>Présentation PowerPoint</vt:lpstr>
      <vt:lpstr>Cross-Entropy vs. Ranking Loss</vt:lpstr>
      <vt:lpstr>Présentation PowerPoint</vt:lpstr>
      <vt:lpstr>Présentation PowerPoint</vt:lpstr>
      <vt:lpstr>Experimental Results</vt:lpstr>
      <vt:lpstr>Datasets</vt:lpstr>
      <vt:lpstr>Présentation PowerPoint</vt:lpstr>
      <vt:lpstr>Chipwhisperer: A Partial Exploitation of the Leakages</vt:lpstr>
      <vt:lpstr>Profiling phase</vt:lpstr>
      <vt:lpstr>Présentation PowerPoint</vt:lpstr>
      <vt:lpstr>Présentation PowerPoint</vt:lpstr>
      <vt:lpstr>ASCAD: A Total Exploitation of the Leakages</vt:lpstr>
      <vt:lpstr>Présentation PowerPoint</vt:lpstr>
      <vt:lpstr>MERCI !</vt:lpstr>
      <vt:lpstr>Présentation PowerPoint</vt:lpstr>
      <vt:lpstr>Présentation PowerPoint</vt:lpstr>
      <vt:lpstr>Présentation PowerPoint</vt:lpstr>
      <vt:lpstr>Why is DL interesting for performing SCA?</vt:lpstr>
      <vt:lpstr>Learning to Rank in DLSCA</vt:lpstr>
      <vt:lpstr>Présentation PowerPoint</vt:lpstr>
      <vt:lpstr>Présentation PowerPoint</vt:lpstr>
      <vt:lpstr>Présentation PowerPoint</vt:lpstr>
    </vt:vector>
  </TitlesOfParts>
  <Company>Thales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Gabriel ZAID</dc:creator>
  <cp:lastModifiedBy>Microsoft Office User</cp:lastModifiedBy>
  <cp:revision>359</cp:revision>
  <dcterms:created xsi:type="dcterms:W3CDTF">2020-08-17T10:59:01Z</dcterms:created>
  <dcterms:modified xsi:type="dcterms:W3CDTF">2024-11-24T15:02:57Z</dcterms:modified>
</cp:coreProperties>
</file>