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4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62" r:id="rId3"/>
  </p:sldMasterIdLst>
  <p:notesMasterIdLst>
    <p:notesMasterId r:id="rId70"/>
  </p:notesMasterIdLst>
  <p:handoutMasterIdLst>
    <p:handoutMasterId r:id="rId71"/>
  </p:handoutMasterIdLst>
  <p:sldIdLst>
    <p:sldId id="309" r:id="rId4"/>
    <p:sldId id="407" r:id="rId5"/>
    <p:sldId id="408" r:id="rId6"/>
    <p:sldId id="401" r:id="rId7"/>
    <p:sldId id="400" r:id="rId8"/>
    <p:sldId id="419" r:id="rId9"/>
    <p:sldId id="409" r:id="rId10"/>
    <p:sldId id="410" r:id="rId11"/>
    <p:sldId id="420" r:id="rId12"/>
    <p:sldId id="411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13" r:id="rId24"/>
    <p:sldId id="414" r:id="rId25"/>
    <p:sldId id="431" r:id="rId26"/>
    <p:sldId id="432" r:id="rId27"/>
    <p:sldId id="417" r:id="rId28"/>
    <p:sldId id="433" r:id="rId29"/>
    <p:sldId id="434" r:id="rId30"/>
    <p:sldId id="435" r:id="rId31"/>
    <p:sldId id="402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6" r:id="rId42"/>
    <p:sldId id="447" r:id="rId43"/>
    <p:sldId id="448" r:id="rId44"/>
    <p:sldId id="449" r:id="rId45"/>
    <p:sldId id="450" r:id="rId46"/>
    <p:sldId id="451" r:id="rId47"/>
    <p:sldId id="452" r:id="rId48"/>
    <p:sldId id="453" r:id="rId49"/>
    <p:sldId id="454" r:id="rId50"/>
    <p:sldId id="403" r:id="rId51"/>
    <p:sldId id="406" r:id="rId52"/>
    <p:sldId id="456" r:id="rId53"/>
    <p:sldId id="455" r:id="rId54"/>
    <p:sldId id="399" r:id="rId55"/>
    <p:sldId id="404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319" r:id="rId69"/>
  </p:sldIdLst>
  <p:sldSz cx="9144000" cy="5143500" type="screen16x9"/>
  <p:notesSz cx="6858000" cy="9144000"/>
  <p:custDataLst>
    <p:tags r:id="rId72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 Anto" initials="SA" lastIdx="4" clrIdx="0"/>
  <p:cmAuthor id="2" name="Sudarsun Mohan" initials="SM" lastIdx="3" clrIdx="1">
    <p:extLst>
      <p:ext uri="{19B8F6BF-5375-455C-9EA6-DF929625EA0E}">
        <p15:presenceInfo xmlns:p15="http://schemas.microsoft.com/office/powerpoint/2012/main" userId="Sudarsun Mo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00FF"/>
    <a:srgbClr val="EE2737"/>
    <a:srgbClr val="33FF00"/>
    <a:srgbClr val="00FF00"/>
    <a:srgbClr val="93E2FF"/>
    <a:srgbClr val="00B050"/>
    <a:srgbClr val="09A7B8"/>
    <a:srgbClr val="10244A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0" autoAdjust="0"/>
    <p:restoredTop sz="82836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35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gs" Target="tags/tag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0B8B-A43C-4501-A8F8-B4C33AB27A87}" type="datetimeFigureOut">
              <a:rPr lang="fr-FR" smtClean="0"/>
              <a:t>10/07/2025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C62A-4C26-488A-BEDC-E10BF4CFC8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D25B-F017-4933-BBC0-A4D25F26A4BD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0B1E-F010-4695-B8B2-0B3C301462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5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31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/>
              <a:t>Introduire les notions</a:t>
            </a:r>
            <a:r>
              <a:rPr lang="fr-FR" baseline="0" dirty="0" smtClean="0"/>
              <a:t> « </a:t>
            </a:r>
            <a:r>
              <a:rPr lang="fr-FR" baseline="0" dirty="0" err="1" smtClean="0"/>
              <a:t>logits</a:t>
            </a:r>
            <a:r>
              <a:rPr lang="fr-FR" baseline="0" dirty="0" smtClean="0"/>
              <a:t>  »…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Corrèle le code de la fonction</a:t>
            </a:r>
            <a:r>
              <a:rPr lang="fr-FR" baseline="0" dirty="0" smtClean="0"/>
              <a:t> avec le rayonnement électromagnétique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 smtClean="0"/>
              <a:t>Comme pour la crypto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43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7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70.sv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302050" y="4781016"/>
            <a:ext cx="3112790" cy="2036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_Diapositive de titre - Security (Air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Diapositive de titr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9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51" name="Forme libre 50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52" name="Forme libre 51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6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6" y="11968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</a:t>
            </a:r>
            <a:br>
              <a:rPr lang="fr-FR" noProof="0" dirty="0"/>
            </a:br>
            <a:r>
              <a:rPr lang="fr-FR" noProof="0" dirty="0"/>
              <a:t>réservé ou cliquer sur l'icône pour l'ajouter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4363409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8275" indent="-168275"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  <a:endParaRPr lang="en-GB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8" y="1229181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8" y="3396031"/>
            <a:ext cx="2916868" cy="11188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5491373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227132" y="1439420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227132" y="3554187"/>
            <a:ext cx="2916868" cy="96066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1"/>
            <a:ext cx="5491373" cy="3848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grpSp>
        <p:nvGrpSpPr>
          <p:cNvPr id="28" name="Grouper 27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9" name="Forme libre 28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0" name="Forme libre 29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4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0" y="3396030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69" y="865130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7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4552718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</a:t>
            </a:r>
            <a:br>
              <a:rPr lang="fr-FR" noProof="0" dirty="0" smtClean="0"/>
            </a:br>
            <a:r>
              <a:rPr lang="fr-FR" noProof="0" dirty="0" smtClean="0"/>
              <a:t>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D83604-B191-A644-942F-6FA49884D2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6" y="695325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B1094EA-38B3-6F41-ADEE-8524CBE85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6" y="1977189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C8D42-C402-E948-A946-DAB1F3061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6" y="3259053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548D4E-778F-3543-B3CE-80726C414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9838" y="1964218"/>
            <a:ext cx="1502469" cy="2550633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81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E10B83-C4BE-A544-854C-AC7DED98FD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0" y="-9526"/>
            <a:ext cx="3647433" cy="5153026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accent2"/>
              </a:buClr>
              <a:buSzPct val="90000"/>
              <a:buFontTx/>
              <a:buNone/>
              <a:tabLst>
                <a:tab pos="739379" algn="l"/>
              </a:tabLst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Titre et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du texte </a:t>
            </a:r>
            <a:br>
              <a:rPr lang="fr-FR" noProof="0" dirty="0" smtClean="0"/>
            </a:br>
            <a:r>
              <a:rPr lang="fr-FR" noProof="0" dirty="0" smtClean="0"/>
              <a:t>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66751"/>
            <a:ext cx="3431610" cy="3848100"/>
          </a:xfrm>
        </p:spPr>
        <p:txBody>
          <a:bodyPr anchor="ctr" anchorCtr="0"/>
          <a:lstStyle>
            <a:lvl1pPr marL="0" indent="0" algn="r">
              <a:buFontTx/>
              <a:buNone/>
              <a:defRPr sz="1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37491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76999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7559505" cy="13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344553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019650"/>
            <a:ext cx="4918023" cy="215444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50" y="2502958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200847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35867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890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edit Master</a:t>
            </a:r>
            <a:br>
              <a:rPr lang="en-GB" noProof="0" dirty="0" smtClean="0"/>
            </a:br>
            <a:r>
              <a:rPr lang="en-GB" noProof="0" dirty="0" smtClean="0"/>
              <a:t>title style</a:t>
            </a:r>
            <a:endParaRPr lang="en-GB" noProof="0" dirty="0"/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60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6"/>
          <a:srcRect l="46193" t="23181" r="15395" b="2887"/>
          <a:stretch/>
        </p:blipFill>
        <p:spPr>
          <a:xfrm>
            <a:off x="4161184" y="16863"/>
            <a:ext cx="4975941" cy="5126637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4384" y="0"/>
            <a:ext cx="8869615" cy="4514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586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1"/>
            <a:ext cx="8877299" cy="4514850"/>
          </a:xfrm>
          <a:solidFill>
            <a:schemeClr val="bg1"/>
          </a:solidFill>
        </p:spPr>
        <p:txBody>
          <a:bodyPr bIns="822960" anchor="ctr" anchorCtr="1"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Faire glisser 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6724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if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 smtClean="0"/>
              <a:t>Enregistrement des modifications et approbation</a:t>
            </a:r>
            <a:endParaRPr lang="fr-FR" noProof="0" dirty="0"/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4142346"/>
              </p:ext>
            </p:extLst>
          </p:nvPr>
        </p:nvGraphicFramePr>
        <p:xfrm>
          <a:off x="957797" y="1060008"/>
          <a:ext cx="7292618" cy="146304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Révisions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Date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001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002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003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354472"/>
              </p:ext>
            </p:extLst>
          </p:nvPr>
        </p:nvGraphicFramePr>
        <p:xfrm>
          <a:off x="957798" y="3010099"/>
          <a:ext cx="7292617" cy="146460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Acteurs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Nom et qualité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Signature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 smtClean="0">
                          <a:solidFill>
                            <a:schemeClr val="bg1"/>
                          </a:solidFill>
                        </a:rPr>
                        <a:t>Date </a:t>
                      </a:r>
                      <a:endParaRPr lang="fr-FR" sz="13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Rédigé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Vérifié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 smtClean="0">
                          <a:solidFill>
                            <a:schemeClr val="tx1"/>
                          </a:solidFill>
                        </a:rPr>
                        <a:t>Approuvé par</a:t>
                      </a:r>
                      <a:endParaRPr lang="fr-FR" sz="11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5"/>
          <p:cNvSpPr txBox="1">
            <a:spLocks noChangeArrowheads="1"/>
          </p:cNvSpPr>
          <p:nvPr userDrawn="1"/>
        </p:nvSpPr>
        <p:spPr bwMode="auto">
          <a:xfrm>
            <a:off x="957797" y="69292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fr-FR" sz="1600" b="1" kern="0" noProof="0" dirty="0" smtClean="0"/>
              <a:t>Enregistrement des modifications</a:t>
            </a:r>
            <a:endParaRPr lang="fr-FR" sz="1600" b="1" kern="0" noProof="0" dirty="0"/>
          </a:p>
        </p:txBody>
      </p:sp>
      <p:sp>
        <p:nvSpPr>
          <p:cNvPr id="6" name="ZoneTexte 6"/>
          <p:cNvSpPr txBox="1">
            <a:spLocks noChangeArrowheads="1"/>
          </p:cNvSpPr>
          <p:nvPr userDrawn="1"/>
        </p:nvSpPr>
        <p:spPr bwMode="auto">
          <a:xfrm>
            <a:off x="957797" y="264301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Approbation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Diapositive de titre - Aerospace (IF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Diapositive de titre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Diapositive de titre -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0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Diapositive de titre - Defence (L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 smtClean="0"/>
              <a:t>Cliquez et</a:t>
            </a:r>
            <a:br>
              <a:rPr lang="fr-FR" noProof="0" dirty="0" smtClean="0"/>
            </a:br>
            <a:r>
              <a:rPr lang="fr-FR" noProof="0" dirty="0" smtClean="0"/>
              <a:t>modifiez le titre</a:t>
            </a:r>
            <a:endParaRPr lang="fr-FR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fr-FR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_Diapositive de titre - Security (Cyb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0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792" y="666750"/>
            <a:ext cx="8677656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  <a:endParaRPr lang="fr-FR" noProof="0" dirty="0"/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857201" y="2468964"/>
            <a:ext cx="3964249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Ce document ne peut être reproduit, modifié, adapté, publié, traduit, d'une quelconque façon, en tout ou partie, </a:t>
            </a:r>
            <a:b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</a:b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ni divulgué à un tiers sans l'accord préalable et écrit de 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THALES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  -  © 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2021</a:t>
            </a:r>
            <a:r>
              <a:rPr lang="fr-FR" sz="540" kern="1200" baseline="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THALES</a:t>
            </a:r>
            <a:r>
              <a:rPr lang="fr-FR" sz="54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Tous Droits réservés.</a:t>
            </a: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754860"/>
            <a:ext cx="331048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smtClean="0">
                <a:solidFill>
                  <a:srgbClr val="969696"/>
                </a:solidFill>
              </a:rPr>
              <a:t>REF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 smtClean="0">
                <a:solidFill>
                  <a:srgbClr val="969696"/>
                </a:solidFill>
              </a:rPr>
              <a:t>xxxxxxxxxxxx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 smtClean="0">
                <a:solidFill>
                  <a:srgbClr val="969696"/>
                </a:solidFill>
              </a:rPr>
              <a:t>rev</a:t>
            </a:r>
            <a:r>
              <a:rPr lang="fr-FR" sz="600" baseline="0" noProof="0" dirty="0" smtClean="0">
                <a:solidFill>
                  <a:srgbClr val="969696"/>
                </a:solidFill>
              </a:rPr>
              <a:t> xxx – date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smtClean="0">
                <a:solidFill>
                  <a:srgbClr val="969696"/>
                </a:solidFill>
              </a:rPr>
              <a:t>Nom de la société / Modèle : </a:t>
            </a:r>
            <a:r>
              <a:rPr lang="fr-FR" sz="600" kern="1200" baseline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87211168-DOC-GRP-FR-006</a:t>
            </a:r>
            <a:endParaRPr lang="fr-FR" sz="600" kern="1200" baseline="0" noProof="0" dirty="0">
              <a:solidFill>
                <a:srgbClr val="9696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7714"/>
          </a:xfrm>
          <a:prstGeom prst="rect">
            <a:avLst/>
          </a:prstGeom>
        </p:spPr>
      </p:pic>
      <p:sp>
        <p:nvSpPr>
          <p:cNvPr id="4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50" r:id="rId3"/>
    <p:sldLayoutId id="2147483752" r:id="rId4"/>
    <p:sldLayoutId id="2147483737" r:id="rId5"/>
    <p:sldLayoutId id="2147483744" r:id="rId6"/>
    <p:sldLayoutId id="2147483739" r:id="rId7"/>
    <p:sldLayoutId id="2147483740" r:id="rId8"/>
    <p:sldLayoutId id="2147483745" r:id="rId9"/>
    <p:sldLayoutId id="2147483746" r:id="rId10"/>
    <p:sldLayoutId id="2147483736" r:id="rId11"/>
    <p:sldLayoutId id="2147483661" r:id="rId12"/>
    <p:sldLayoutId id="2147483662" r:id="rId13"/>
    <p:sldLayoutId id="2147483742" r:id="rId14"/>
    <p:sldLayoutId id="2147483663" r:id="rId15"/>
    <p:sldLayoutId id="2147483753" r:id="rId16"/>
    <p:sldLayoutId id="2147483754" r:id="rId17"/>
    <p:sldLayoutId id="2147483666" r:id="rId18"/>
    <p:sldLayoutId id="2147483652" r:id="rId19"/>
    <p:sldLayoutId id="2147483730" r:id="rId20"/>
    <p:sldLayoutId id="2147483756" r:id="rId21"/>
    <p:sldLayoutId id="2147483757" r:id="rId22"/>
    <p:sldLayoutId id="2147483761" r:id="rId23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344488" indent="-176213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26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12713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168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2844" userDrawn="1">
          <p15:clr>
            <a:srgbClr val="F26B43"/>
          </p15:clr>
        </p15:guide>
        <p15:guide id="6" orient="horz" pos="348" userDrawn="1">
          <p15:clr>
            <a:srgbClr val="F26B43"/>
          </p15:clr>
        </p15:guide>
        <p15:guide id="7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2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 smtClean="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6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2.png"/><Relationship Id="rId7" Type="http://schemas.openxmlformats.org/officeDocument/2006/relationships/image" Target="../media/image38.gif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26" Type="http://schemas.openxmlformats.org/officeDocument/2006/relationships/image" Target="../media/image122.png"/><Relationship Id="rId3" Type="http://schemas.openxmlformats.org/officeDocument/2006/relationships/image" Target="../media/image54.png"/><Relationship Id="rId21" Type="http://schemas.openxmlformats.org/officeDocument/2006/relationships/image" Target="../media/image117.png"/><Relationship Id="rId34" Type="http://schemas.openxmlformats.org/officeDocument/2006/relationships/image" Target="../media/image130.png"/><Relationship Id="rId25" Type="http://schemas.openxmlformats.org/officeDocument/2006/relationships/image" Target="../media/image121.png"/><Relationship Id="rId33" Type="http://schemas.openxmlformats.org/officeDocument/2006/relationships/image" Target="../media/image129.png"/><Relationship Id="rId2" Type="http://schemas.openxmlformats.org/officeDocument/2006/relationships/image" Target="../media/image2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21.xml"/><Relationship Id="rId24" Type="http://schemas.openxmlformats.org/officeDocument/2006/relationships/image" Target="../media/image120.png"/><Relationship Id="rId32" Type="http://schemas.openxmlformats.org/officeDocument/2006/relationships/image" Target="../media/image128.png"/><Relationship Id="rId23" Type="http://schemas.openxmlformats.org/officeDocument/2006/relationships/image" Target="../media/image119.png"/><Relationship Id="rId28" Type="http://schemas.openxmlformats.org/officeDocument/2006/relationships/image" Target="../media/image124.png"/><Relationship Id="rId31" Type="http://schemas.openxmlformats.org/officeDocument/2006/relationships/image" Target="../media/image127.png"/><Relationship Id="rId22" Type="http://schemas.openxmlformats.org/officeDocument/2006/relationships/image" Target="../media/image118.pn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Relationship Id="rId35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25.png"/><Relationship Id="rId18" Type="http://schemas.openxmlformats.org/officeDocument/2006/relationships/image" Target="../media/image139.png"/><Relationship Id="rId3" Type="http://schemas.openxmlformats.org/officeDocument/2006/relationships/image" Target="../media/image56.png"/><Relationship Id="rId21" Type="http://schemas.openxmlformats.org/officeDocument/2006/relationships/image" Target="../media/image141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17" Type="http://schemas.openxmlformats.org/officeDocument/2006/relationships/image" Target="../media/image138.png"/><Relationship Id="rId25" Type="http://schemas.openxmlformats.org/officeDocument/2006/relationships/image" Target="../media/image116.png"/><Relationship Id="rId2" Type="http://schemas.openxmlformats.org/officeDocument/2006/relationships/image" Target="../media/image2.png"/><Relationship Id="rId16" Type="http://schemas.openxmlformats.org/officeDocument/2006/relationships/image" Target="../media/image137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24" Type="http://schemas.openxmlformats.org/officeDocument/2006/relationships/image" Target="../media/image115.pn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114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tags" Target="../tags/tag4.xml"/><Relationship Id="rId21" Type="http://schemas.openxmlformats.org/officeDocument/2006/relationships/image" Target="../media/image71.png"/><Relationship Id="rId7" Type="http://schemas.openxmlformats.org/officeDocument/2006/relationships/tags" Target="../tags/tag8.xml"/><Relationship Id="rId12" Type="http://schemas.openxmlformats.org/officeDocument/2006/relationships/image" Target="../media/image2.png"/><Relationship Id="rId17" Type="http://schemas.openxmlformats.org/officeDocument/2006/relationships/image" Target="../media/image67.png"/><Relationship Id="rId2" Type="http://schemas.openxmlformats.org/officeDocument/2006/relationships/tags" Target="../tags/tag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21.xml"/><Relationship Id="rId5" Type="http://schemas.openxmlformats.org/officeDocument/2006/relationships/tags" Target="../tags/tag6.xml"/><Relationship Id="rId15" Type="http://schemas.openxmlformats.org/officeDocument/2006/relationships/image" Target="../media/image65.png"/><Relationship Id="rId10" Type="http://schemas.openxmlformats.org/officeDocument/2006/relationships/tags" Target="../tags/tag11.xml"/><Relationship Id="rId19" Type="http://schemas.openxmlformats.org/officeDocument/2006/relationships/image" Target="../media/image6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12.xml"/><Relationship Id="rId39" Type="http://schemas.openxmlformats.org/officeDocument/2006/relationships/tags" Target="../tags/tag14.xml"/><Relationship Id="rId3" Type="http://schemas.openxmlformats.org/officeDocument/2006/relationships/tags" Target="../tags/tag14.xml"/><Relationship Id="rId34" Type="http://schemas.openxmlformats.org/officeDocument/2006/relationships/image" Target="../media/image147.png"/><Relationship Id="rId42" Type="http://schemas.openxmlformats.org/officeDocument/2006/relationships/image" Target="../media/image72.png"/><Relationship Id="rId47" Type="http://schemas.openxmlformats.org/officeDocument/2006/relationships/image" Target="../media/image74.png"/><Relationship Id="rId7" Type="http://schemas.openxmlformats.org/officeDocument/2006/relationships/tags" Target="../tags/tag18.xml"/><Relationship Id="rId12" Type="http://schemas.openxmlformats.org/officeDocument/2006/relationships/image" Target="../media/image70.png"/><Relationship Id="rId38" Type="http://schemas.openxmlformats.org/officeDocument/2006/relationships/image" Target="../media/image155.png"/><Relationship Id="rId46" Type="http://schemas.openxmlformats.org/officeDocument/2006/relationships/image" Target="../media/image2.png"/><Relationship Id="rId2" Type="http://schemas.openxmlformats.org/officeDocument/2006/relationships/tags" Target="../tags/tag13.xml"/><Relationship Id="rId41" Type="http://schemas.openxmlformats.org/officeDocument/2006/relationships/tags" Target="../tags/tag15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21.xml"/><Relationship Id="rId40" Type="http://schemas.openxmlformats.org/officeDocument/2006/relationships/image" Target="../media/image156.png"/><Relationship Id="rId45" Type="http://schemas.openxmlformats.org/officeDocument/2006/relationships/image" Target="../media/image157.png"/><Relationship Id="rId37" Type="http://schemas.openxmlformats.org/officeDocument/2006/relationships/image" Target="../media/image149.png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4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43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" Type="http://schemas.openxmlformats.org/officeDocument/2006/relationships/image" Target="../media/image2.png"/><Relationship Id="rId21" Type="http://schemas.openxmlformats.org/officeDocument/2006/relationships/image" Target="../media/image169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2" Type="http://schemas.openxmlformats.org/officeDocument/2006/relationships/image" Target="../media/image70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21.xml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56.png"/><Relationship Id="rId14" Type="http://schemas.openxmlformats.org/officeDocument/2006/relationships/image" Target="../media/image162.png"/><Relationship Id="rId22" Type="http://schemas.openxmlformats.org/officeDocument/2006/relationships/image" Target="../media/image170.png"/><Relationship Id="rId27" Type="http://schemas.openxmlformats.org/officeDocument/2006/relationships/image" Target="../media/image1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77.png"/><Relationship Id="rId39" Type="http://schemas.openxmlformats.org/officeDocument/2006/relationships/image" Target="../media/image191.png"/><Relationship Id="rId3" Type="http://schemas.openxmlformats.org/officeDocument/2006/relationships/tags" Target="../tags/tag24.xml"/><Relationship Id="rId34" Type="http://schemas.openxmlformats.org/officeDocument/2006/relationships/tags" Target="../tags/tag25.xml"/><Relationship Id="rId42" Type="http://schemas.openxmlformats.org/officeDocument/2006/relationships/tags" Target="../tags/tag28.xml"/><Relationship Id="rId7" Type="http://schemas.openxmlformats.org/officeDocument/2006/relationships/tags" Target="../tags/tag28.xml"/><Relationship Id="rId12" Type="http://schemas.openxmlformats.org/officeDocument/2006/relationships/image" Target="../media/image76.png"/><Relationship Id="rId17" Type="http://schemas.openxmlformats.org/officeDocument/2006/relationships/tags" Target="../tags/tag22.xml"/><Relationship Id="rId33" Type="http://schemas.openxmlformats.org/officeDocument/2006/relationships/image" Target="../media/image188.png"/><Relationship Id="rId38" Type="http://schemas.openxmlformats.org/officeDocument/2006/relationships/tags" Target="../tags/tag27.xml"/><Relationship Id="rId25" Type="http://schemas.openxmlformats.org/officeDocument/2006/relationships/image" Target="../media/image182.png"/><Relationship Id="rId46" Type="http://schemas.openxmlformats.org/officeDocument/2006/relationships/image" Target="../media/image810.png"/><Relationship Id="rId2" Type="http://schemas.openxmlformats.org/officeDocument/2006/relationships/tags" Target="../tags/tag23.xml"/><Relationship Id="rId16" Type="http://schemas.openxmlformats.org/officeDocument/2006/relationships/image" Target="../media/image80.png"/><Relationship Id="rId29" Type="http://schemas.openxmlformats.org/officeDocument/2006/relationships/image" Target="../media/image186.png"/><Relationship Id="rId41" Type="http://schemas.openxmlformats.org/officeDocument/2006/relationships/image" Target="../media/image8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75.png"/><Relationship Id="rId32" Type="http://schemas.openxmlformats.org/officeDocument/2006/relationships/tags" Target="../tags/tag24.xml"/><Relationship Id="rId37" Type="http://schemas.openxmlformats.org/officeDocument/2006/relationships/image" Target="../media/image190.png"/><Relationship Id="rId40" Type="http://schemas.openxmlformats.org/officeDocument/2006/relationships/image" Target="../media/image81.png"/><Relationship Id="rId45" Type="http://schemas.openxmlformats.org/officeDocument/2006/relationships/image" Target="../media/image193.png"/><Relationship Id="rId5" Type="http://schemas.openxmlformats.org/officeDocument/2006/relationships/tags" Target="../tags/tag26.xml"/><Relationship Id="rId15" Type="http://schemas.openxmlformats.org/officeDocument/2006/relationships/image" Target="../media/image79.png"/><Relationship Id="rId36" Type="http://schemas.openxmlformats.org/officeDocument/2006/relationships/tags" Target="../tags/tag26.xml"/><Relationship Id="rId10" Type="http://schemas.openxmlformats.org/officeDocument/2006/relationships/image" Target="../media/image2.png"/><Relationship Id="rId31" Type="http://schemas.openxmlformats.org/officeDocument/2006/relationships/image" Target="../media/image187.png"/><Relationship Id="rId44" Type="http://schemas.openxmlformats.org/officeDocument/2006/relationships/image" Target="../media/image192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8.png"/><Relationship Id="rId30" Type="http://schemas.openxmlformats.org/officeDocument/2006/relationships/tags" Target="../tags/tag23.xml"/><Relationship Id="rId35" Type="http://schemas.openxmlformats.org/officeDocument/2006/relationships/image" Target="../media/image189.png"/><Relationship Id="rId43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2.png"/><Relationship Id="rId18" Type="http://schemas.openxmlformats.org/officeDocument/2006/relationships/tags" Target="../tags/tag33.xml"/><Relationship Id="rId3" Type="http://schemas.openxmlformats.org/officeDocument/2006/relationships/tags" Target="../tags/tag32.xml"/><Relationship Id="rId21" Type="http://schemas.openxmlformats.org/officeDocument/2006/relationships/tags" Target="../tags/tag34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30.xml"/><Relationship Id="rId17" Type="http://schemas.openxmlformats.org/officeDocument/2006/relationships/image" Target="../media/image197.png"/><Relationship Id="rId2" Type="http://schemas.openxmlformats.org/officeDocument/2006/relationships/tags" Target="../tags/tag31.xml"/><Relationship Id="rId16" Type="http://schemas.openxmlformats.org/officeDocument/2006/relationships/tags" Target="../tags/tag32.xml"/><Relationship Id="rId20" Type="http://schemas.openxmlformats.org/officeDocument/2006/relationships/image" Target="../media/image83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82.png"/><Relationship Id="rId24" Type="http://schemas.openxmlformats.org/officeDocument/2006/relationships/image" Target="../media/image200.png"/><Relationship Id="rId5" Type="http://schemas.openxmlformats.org/officeDocument/2006/relationships/tags" Target="../tags/tag34.xml"/><Relationship Id="rId15" Type="http://schemas.openxmlformats.org/officeDocument/2006/relationships/image" Target="../media/image192.png"/><Relationship Id="rId23" Type="http://schemas.openxmlformats.org/officeDocument/2006/relationships/tags" Target="../tags/tag35.xml"/><Relationship Id="rId10" Type="http://schemas.openxmlformats.org/officeDocument/2006/relationships/image" Target="../media/image81.png"/><Relationship Id="rId19" Type="http://schemas.openxmlformats.org/officeDocument/2006/relationships/image" Target="../media/image29.png"/><Relationship Id="rId4" Type="http://schemas.openxmlformats.org/officeDocument/2006/relationships/tags" Target="../tags/tag33.xml"/><Relationship Id="rId9" Type="http://schemas.openxmlformats.org/officeDocument/2006/relationships/image" Target="../media/image75.png"/><Relationship Id="rId14" Type="http://schemas.openxmlformats.org/officeDocument/2006/relationships/tags" Target="../tags/tag31.xml"/><Relationship Id="rId22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831.png"/><Relationship Id="rId18" Type="http://schemas.openxmlformats.org/officeDocument/2006/relationships/image" Target="../media/image830.png"/><Relationship Id="rId26" Type="http://schemas.openxmlformats.org/officeDocument/2006/relationships/image" Target="../media/image78.png"/><Relationship Id="rId39" Type="http://schemas.openxmlformats.org/officeDocument/2006/relationships/tags" Target="../tags/tag44.xml"/><Relationship Id="rId3" Type="http://schemas.openxmlformats.org/officeDocument/2006/relationships/tags" Target="../tags/tag38.xml"/><Relationship Id="rId21" Type="http://schemas.openxmlformats.org/officeDocument/2006/relationships/tags" Target="../tags/tag38.xml"/><Relationship Id="rId34" Type="http://schemas.openxmlformats.org/officeDocument/2006/relationships/image" Target="../media/image92.png"/><Relationship Id="rId42" Type="http://schemas.openxmlformats.org/officeDocument/2006/relationships/image" Target="../media/image96.png"/><Relationship Id="rId7" Type="http://schemas.openxmlformats.org/officeDocument/2006/relationships/tags" Target="../tags/tag42.xml"/><Relationship Id="rId12" Type="http://schemas.openxmlformats.org/officeDocument/2006/relationships/image" Target="../media/image2.png"/><Relationship Id="rId17" Type="http://schemas.openxmlformats.org/officeDocument/2006/relationships/tags" Target="../tags/tag36.xml"/><Relationship Id="rId25" Type="http://schemas.openxmlformats.org/officeDocument/2006/relationships/image" Target="../media/image76.png"/><Relationship Id="rId33" Type="http://schemas.openxmlformats.org/officeDocument/2006/relationships/tags" Target="../tags/tag41.xml"/><Relationship Id="rId38" Type="http://schemas.openxmlformats.org/officeDocument/2006/relationships/image" Target="../media/image94.png"/><Relationship Id="rId2" Type="http://schemas.openxmlformats.org/officeDocument/2006/relationships/tags" Target="../tags/tag37.xml"/><Relationship Id="rId16" Type="http://schemas.openxmlformats.org/officeDocument/2006/relationships/image" Target="../media/image77.png"/><Relationship Id="rId20" Type="http://schemas.openxmlformats.org/officeDocument/2006/relationships/image" Target="../media/image84.png"/><Relationship Id="rId29" Type="http://schemas.openxmlformats.org/officeDocument/2006/relationships/image" Target="../media/image89.png"/><Relationship Id="rId41" Type="http://schemas.openxmlformats.org/officeDocument/2006/relationships/tags" Target="../tags/tag45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86.png"/><Relationship Id="rId32" Type="http://schemas.openxmlformats.org/officeDocument/2006/relationships/image" Target="../media/image91.png"/><Relationship Id="rId37" Type="http://schemas.openxmlformats.org/officeDocument/2006/relationships/tags" Target="../tags/tag43.xml"/><Relationship Id="rId40" Type="http://schemas.openxmlformats.org/officeDocument/2006/relationships/image" Target="../media/image95.png"/><Relationship Id="rId5" Type="http://schemas.openxmlformats.org/officeDocument/2006/relationships/tags" Target="../tags/tag40.xml"/><Relationship Id="rId15" Type="http://schemas.openxmlformats.org/officeDocument/2006/relationships/image" Target="../media/image41.png"/><Relationship Id="rId23" Type="http://schemas.openxmlformats.org/officeDocument/2006/relationships/tags" Target="../tags/tag39.xml"/><Relationship Id="rId28" Type="http://schemas.openxmlformats.org/officeDocument/2006/relationships/image" Target="../media/image88.png"/><Relationship Id="rId36" Type="http://schemas.openxmlformats.org/officeDocument/2006/relationships/image" Target="../media/image93.png"/><Relationship Id="rId10" Type="http://schemas.openxmlformats.org/officeDocument/2006/relationships/tags" Target="../tags/tag45.xml"/><Relationship Id="rId19" Type="http://schemas.openxmlformats.org/officeDocument/2006/relationships/tags" Target="../tags/tag37.xml"/><Relationship Id="rId31" Type="http://schemas.openxmlformats.org/officeDocument/2006/relationships/image" Target="../media/image90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25.png"/><Relationship Id="rId22" Type="http://schemas.openxmlformats.org/officeDocument/2006/relationships/image" Target="../media/image85.png"/><Relationship Id="rId27" Type="http://schemas.openxmlformats.org/officeDocument/2006/relationships/image" Target="../media/image87.png"/><Relationship Id="rId30" Type="http://schemas.openxmlformats.org/officeDocument/2006/relationships/tags" Target="../tags/tag40.xml"/><Relationship Id="rId35" Type="http://schemas.openxmlformats.org/officeDocument/2006/relationships/tags" Target="../tags/tag4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41.png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tags" Target="../tags/tag48.xml"/><Relationship Id="rId21" Type="http://schemas.openxmlformats.org/officeDocument/2006/relationships/tags" Target="../tags/tag49.xml"/><Relationship Id="rId34" Type="http://schemas.openxmlformats.org/officeDocument/2006/relationships/image" Target="../media/image109.png"/><Relationship Id="rId7" Type="http://schemas.openxmlformats.org/officeDocument/2006/relationships/tags" Target="../tags/tag52.xml"/><Relationship Id="rId12" Type="http://schemas.openxmlformats.org/officeDocument/2006/relationships/image" Target="../media/image25.png"/><Relationship Id="rId17" Type="http://schemas.openxmlformats.org/officeDocument/2006/relationships/tags" Target="../tags/tag47.xml"/><Relationship Id="rId25" Type="http://schemas.openxmlformats.org/officeDocument/2006/relationships/image" Target="../media/image102.png"/><Relationship Id="rId33" Type="http://schemas.openxmlformats.org/officeDocument/2006/relationships/tags" Target="../tags/tag52.xml"/><Relationship Id="rId2" Type="http://schemas.openxmlformats.org/officeDocument/2006/relationships/tags" Target="../tags/tag47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openxmlformats.org/officeDocument/2006/relationships/image" Target="../media/image106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97.png"/><Relationship Id="rId24" Type="http://schemas.openxmlformats.org/officeDocument/2006/relationships/image" Target="../media/image78.png"/><Relationship Id="rId32" Type="http://schemas.openxmlformats.org/officeDocument/2006/relationships/image" Target="../media/image108.png"/><Relationship Id="rId37" Type="http://schemas.openxmlformats.org/officeDocument/2006/relationships/image" Target="../media/image111.png"/><Relationship Id="rId5" Type="http://schemas.openxmlformats.org/officeDocument/2006/relationships/tags" Target="../tags/tag50.xml"/><Relationship Id="rId15" Type="http://schemas.openxmlformats.org/officeDocument/2006/relationships/tags" Target="../tags/tag46.xml"/><Relationship Id="rId23" Type="http://schemas.openxmlformats.org/officeDocument/2006/relationships/image" Target="../media/image76.png"/><Relationship Id="rId28" Type="http://schemas.openxmlformats.org/officeDocument/2006/relationships/tags" Target="../tags/tag50.xml"/><Relationship Id="rId36" Type="http://schemas.openxmlformats.org/officeDocument/2006/relationships/image" Target="../media/image110.png"/><Relationship Id="rId10" Type="http://schemas.openxmlformats.org/officeDocument/2006/relationships/image" Target="../media/image2.png"/><Relationship Id="rId19" Type="http://schemas.openxmlformats.org/officeDocument/2006/relationships/tags" Target="../tags/tag48.xml"/><Relationship Id="rId31" Type="http://schemas.openxmlformats.org/officeDocument/2006/relationships/tags" Target="../tags/tag51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77.png"/><Relationship Id="rId22" Type="http://schemas.openxmlformats.org/officeDocument/2006/relationships/image" Target="../media/image101.png"/><Relationship Id="rId27" Type="http://schemas.openxmlformats.org/officeDocument/2006/relationships/image" Target="../media/image105.png"/><Relationship Id="rId30" Type="http://schemas.openxmlformats.org/officeDocument/2006/relationships/image" Target="../media/image107.png"/><Relationship Id="rId35" Type="http://schemas.openxmlformats.org/officeDocument/2006/relationships/tags" Target="../tags/tag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5.xml"/><Relationship Id="rId6" Type="http://schemas.openxmlformats.org/officeDocument/2006/relationships/image" Target="../media/image133.png"/><Relationship Id="rId5" Type="http://schemas.openxmlformats.org/officeDocument/2006/relationships/image" Target="../media/image112.png"/><Relationship Id="rId4" Type="http://schemas.openxmlformats.org/officeDocument/2006/relationships/image" Target="../media/image10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13" Type="http://schemas.openxmlformats.org/officeDocument/2006/relationships/tags" Target="../tags/tag59.xml"/><Relationship Id="rId18" Type="http://schemas.openxmlformats.org/officeDocument/2006/relationships/image" Target="../media/image150.png"/><Relationship Id="rId3" Type="http://schemas.openxmlformats.org/officeDocument/2006/relationships/tags" Target="../tags/tag58.xml"/><Relationship Id="rId7" Type="http://schemas.openxmlformats.org/officeDocument/2006/relationships/image" Target="../media/image2.png"/><Relationship Id="rId12" Type="http://schemas.openxmlformats.org/officeDocument/2006/relationships/image" Target="../media/image143.png"/><Relationship Id="rId17" Type="http://schemas.openxmlformats.org/officeDocument/2006/relationships/image" Target="../media/image146.png"/><Relationship Id="rId2" Type="http://schemas.openxmlformats.org/officeDocument/2006/relationships/tags" Target="../tags/tag57.xml"/><Relationship Id="rId16" Type="http://schemas.openxmlformats.org/officeDocument/2006/relationships/image" Target="../media/image145.png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42.png"/><Relationship Id="rId5" Type="http://schemas.openxmlformats.org/officeDocument/2006/relationships/tags" Target="../tags/tag60.xml"/><Relationship Id="rId15" Type="http://schemas.openxmlformats.org/officeDocument/2006/relationships/tags" Target="../tags/tag60.xml"/><Relationship Id="rId10" Type="http://schemas.openxmlformats.org/officeDocument/2006/relationships/image" Target="../media/image136.png"/><Relationship Id="rId4" Type="http://schemas.openxmlformats.org/officeDocument/2006/relationships/tags" Target="../tags/tag59.xml"/><Relationship Id="rId9" Type="http://schemas.openxmlformats.org/officeDocument/2006/relationships/image" Target="../media/image134.png"/><Relationship Id="rId1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13" Type="http://schemas.openxmlformats.org/officeDocument/2006/relationships/image" Target="../media/image1520.png"/><Relationship Id="rId18" Type="http://schemas.openxmlformats.org/officeDocument/2006/relationships/tags" Target="../tags/tag64.xml"/><Relationship Id="rId3" Type="http://schemas.openxmlformats.org/officeDocument/2006/relationships/tags" Target="../tags/tag63.xml"/><Relationship Id="rId21" Type="http://schemas.openxmlformats.org/officeDocument/2006/relationships/image" Target="../media/image178.png"/><Relationship Id="rId7" Type="http://schemas.openxmlformats.org/officeDocument/2006/relationships/image" Target="../media/image1440.png"/><Relationship Id="rId12" Type="http://schemas.openxmlformats.org/officeDocument/2006/relationships/tags" Target="../tags/tag61.xml"/><Relationship Id="rId17" Type="http://schemas.openxmlformats.org/officeDocument/2006/relationships/image" Target="../media/image154.png"/><Relationship Id="rId2" Type="http://schemas.openxmlformats.org/officeDocument/2006/relationships/tags" Target="../tags/tag62.xml"/><Relationship Id="rId16" Type="http://schemas.openxmlformats.org/officeDocument/2006/relationships/tags" Target="../tags/tag63.xml"/><Relationship Id="rId20" Type="http://schemas.openxmlformats.org/officeDocument/2006/relationships/image" Target="../media/image177.png"/><Relationship Id="rId1" Type="http://schemas.openxmlformats.org/officeDocument/2006/relationships/tags" Target="../tags/tag61.xml"/><Relationship Id="rId6" Type="http://schemas.openxmlformats.org/officeDocument/2006/relationships/image" Target="../media/image2.png"/><Relationship Id="rId11" Type="http://schemas.openxmlformats.org/officeDocument/2006/relationships/image" Target="../media/image152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30.png"/><Relationship Id="rId10" Type="http://schemas.openxmlformats.org/officeDocument/2006/relationships/image" Target="../media/image151.png"/><Relationship Id="rId19" Type="http://schemas.openxmlformats.org/officeDocument/2006/relationships/image" Target="../media/image176.png"/><Relationship Id="rId4" Type="http://schemas.openxmlformats.org/officeDocument/2006/relationships/tags" Target="../tags/tag64.xml"/><Relationship Id="rId9" Type="http://schemas.openxmlformats.org/officeDocument/2006/relationships/image" Target="../media/image148.png"/><Relationship Id="rId14" Type="http://schemas.openxmlformats.org/officeDocument/2006/relationships/tags" Target="../tags/tag6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1440.png"/><Relationship Id="rId18" Type="http://schemas.openxmlformats.org/officeDocument/2006/relationships/image" Target="../media/image180.png"/><Relationship Id="rId26" Type="http://schemas.openxmlformats.org/officeDocument/2006/relationships/image" Target="../media/image195.png"/><Relationship Id="rId3" Type="http://schemas.openxmlformats.org/officeDocument/2006/relationships/tags" Target="../tags/tag67.xml"/><Relationship Id="rId21" Type="http://schemas.openxmlformats.org/officeDocument/2006/relationships/tags" Target="../tags/tag68.xml"/><Relationship Id="rId34" Type="http://schemas.openxmlformats.org/officeDocument/2006/relationships/image" Target="../media/image202.png"/><Relationship Id="rId7" Type="http://schemas.openxmlformats.org/officeDocument/2006/relationships/tags" Target="../tags/tag71.xml"/><Relationship Id="rId12" Type="http://schemas.openxmlformats.org/officeDocument/2006/relationships/image" Target="../media/image2.png"/><Relationship Id="rId17" Type="http://schemas.openxmlformats.org/officeDocument/2006/relationships/tags" Target="../tags/tag66.xml"/><Relationship Id="rId25" Type="http://schemas.openxmlformats.org/officeDocument/2006/relationships/tags" Target="../tags/tag69.xml"/><Relationship Id="rId33" Type="http://schemas.openxmlformats.org/officeDocument/2006/relationships/tags" Target="../tags/tag73.xml"/><Relationship Id="rId2" Type="http://schemas.openxmlformats.org/officeDocument/2006/relationships/tags" Target="../tags/tag66.xml"/><Relationship Id="rId16" Type="http://schemas.openxmlformats.org/officeDocument/2006/relationships/image" Target="../media/image179.png"/><Relationship Id="rId20" Type="http://schemas.openxmlformats.org/officeDocument/2006/relationships/image" Target="../media/image181.png"/><Relationship Id="rId29" Type="http://schemas.openxmlformats.org/officeDocument/2006/relationships/image" Target="../media/image185.pn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184.png"/><Relationship Id="rId32" Type="http://schemas.openxmlformats.org/officeDocument/2006/relationships/tags" Target="../tags/tag72.xml"/><Relationship Id="rId5" Type="http://schemas.openxmlformats.org/officeDocument/2006/relationships/tags" Target="../tags/tag69.xml"/><Relationship Id="rId15" Type="http://schemas.openxmlformats.org/officeDocument/2006/relationships/tags" Target="../tags/tag65.xml"/><Relationship Id="rId23" Type="http://schemas.openxmlformats.org/officeDocument/2006/relationships/image" Target="../media/image153.png"/><Relationship Id="rId28" Type="http://schemas.openxmlformats.org/officeDocument/2006/relationships/image" Target="../media/image196.png"/><Relationship Id="rId36" Type="http://schemas.openxmlformats.org/officeDocument/2006/relationships/image" Target="../media/image203.png"/><Relationship Id="rId10" Type="http://schemas.openxmlformats.org/officeDocument/2006/relationships/tags" Target="../tags/tag74.xml"/><Relationship Id="rId19" Type="http://schemas.openxmlformats.org/officeDocument/2006/relationships/tags" Target="../tags/tag67.xml"/><Relationship Id="rId31" Type="http://schemas.openxmlformats.org/officeDocument/2006/relationships/image" Target="../media/image201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image" Target="../media/image152.png"/><Relationship Id="rId22" Type="http://schemas.openxmlformats.org/officeDocument/2006/relationships/image" Target="../media/image183.png"/><Relationship Id="rId27" Type="http://schemas.openxmlformats.org/officeDocument/2006/relationships/tags" Target="../tags/tag70.xml"/><Relationship Id="rId30" Type="http://schemas.openxmlformats.org/officeDocument/2006/relationships/tags" Target="../tags/tag71.xml"/><Relationship Id="rId35" Type="http://schemas.openxmlformats.org/officeDocument/2006/relationships/tags" Target="../tags/tag7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tags" Target="../tags/tag79.xml"/><Relationship Id="rId3" Type="http://schemas.openxmlformats.org/officeDocument/2006/relationships/tags" Target="../tags/tag79.xml"/><Relationship Id="rId7" Type="http://schemas.openxmlformats.org/officeDocument/2006/relationships/image" Target="../media/image1440.png"/><Relationship Id="rId12" Type="http://schemas.openxmlformats.org/officeDocument/2006/relationships/image" Target="../media/image205.png"/><Relationship Id="rId17" Type="http://schemas.openxmlformats.org/officeDocument/2006/relationships/image" Target="../media/image208.png"/><Relationship Id="rId2" Type="http://schemas.openxmlformats.org/officeDocument/2006/relationships/tags" Target="../tags/tag78.xml"/><Relationship Id="rId16" Type="http://schemas.openxmlformats.org/officeDocument/2006/relationships/image" Target="../media/image207.png"/><Relationship Id="rId1" Type="http://schemas.openxmlformats.org/officeDocument/2006/relationships/tags" Target="../tags/tag77.xml"/><Relationship Id="rId6" Type="http://schemas.openxmlformats.org/officeDocument/2006/relationships/image" Target="../media/image2.png"/><Relationship Id="rId11" Type="http://schemas.openxmlformats.org/officeDocument/2006/relationships/tags" Target="../tags/tag78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80.xml"/><Relationship Id="rId10" Type="http://schemas.openxmlformats.org/officeDocument/2006/relationships/image" Target="../media/image204.png"/><Relationship Id="rId4" Type="http://schemas.openxmlformats.org/officeDocument/2006/relationships/tags" Target="../tags/tag80.xml"/><Relationship Id="rId9" Type="http://schemas.openxmlformats.org/officeDocument/2006/relationships/tags" Target="../tags/tag77.xml"/><Relationship Id="rId14" Type="http://schemas.openxmlformats.org/officeDocument/2006/relationships/image" Target="../media/image20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210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88.xml"/><Relationship Id="rId2" Type="http://schemas.openxmlformats.org/officeDocument/2006/relationships/tags" Target="../tags/tag84.xml"/><Relationship Id="rId16" Type="http://schemas.openxmlformats.org/officeDocument/2006/relationships/image" Target="../media/image194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image" Target="../media/image1440.png"/><Relationship Id="rId10" Type="http://schemas.openxmlformats.org/officeDocument/2006/relationships/tags" Target="../tags/tag92.xml"/><Relationship Id="rId19" Type="http://schemas.openxmlformats.org/officeDocument/2006/relationships/image" Target="../media/image82.pn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97.xml"/><Relationship Id="rId7" Type="http://schemas.openxmlformats.org/officeDocument/2006/relationships/image" Target="../media/image134.png"/><Relationship Id="rId12" Type="http://schemas.openxmlformats.org/officeDocument/2006/relationships/image" Target="../media/image214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070.png"/><Relationship Id="rId11" Type="http://schemas.openxmlformats.org/officeDocument/2006/relationships/image" Target="../media/image213.png"/><Relationship Id="rId5" Type="http://schemas.openxmlformats.org/officeDocument/2006/relationships/image" Target="../media/image2.png"/><Relationship Id="rId10" Type="http://schemas.openxmlformats.org/officeDocument/2006/relationships/image" Target="../media/image21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8.xml"/><Relationship Id="rId6" Type="http://schemas.openxmlformats.org/officeDocument/2006/relationships/image" Target="../media/image133.png"/><Relationship Id="rId5" Type="http://schemas.openxmlformats.org/officeDocument/2006/relationships/image" Target="../media/image112.png"/><Relationship Id="rId4" Type="http://schemas.openxmlformats.org/officeDocument/2006/relationships/image" Target="../media/image10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tags" Target="../tags/tag102.xml"/><Relationship Id="rId3" Type="http://schemas.openxmlformats.org/officeDocument/2006/relationships/tags" Target="../tags/tag101.xml"/><Relationship Id="rId7" Type="http://schemas.openxmlformats.org/officeDocument/2006/relationships/image" Target="../media/image209.png"/><Relationship Id="rId12" Type="http://schemas.openxmlformats.org/officeDocument/2006/relationships/image" Target="../media/image21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.png"/><Relationship Id="rId11" Type="http://schemas.openxmlformats.org/officeDocument/2006/relationships/image" Target="../media/image217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77.png"/><Relationship Id="rId10" Type="http://schemas.openxmlformats.org/officeDocument/2006/relationships/image" Target="../media/image215.png"/><Relationship Id="rId4" Type="http://schemas.openxmlformats.org/officeDocument/2006/relationships/tags" Target="../tags/tag102.xml"/><Relationship Id="rId9" Type="http://schemas.openxmlformats.org/officeDocument/2006/relationships/image" Target="../media/image198.png"/><Relationship Id="rId14" Type="http://schemas.openxmlformats.org/officeDocument/2006/relationships/image" Target="../media/image2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tags" Target="../tags/tag106.xml"/><Relationship Id="rId18" Type="http://schemas.openxmlformats.org/officeDocument/2006/relationships/image" Target="../media/image220.png"/><Relationship Id="rId3" Type="http://schemas.openxmlformats.org/officeDocument/2006/relationships/tags" Target="../tags/tag106.xml"/><Relationship Id="rId7" Type="http://schemas.openxmlformats.org/officeDocument/2006/relationships/image" Target="../media/image2150.png"/><Relationship Id="rId12" Type="http://schemas.openxmlformats.org/officeDocument/2006/relationships/image" Target="../media/image222.png"/><Relationship Id="rId17" Type="http://schemas.openxmlformats.org/officeDocument/2006/relationships/image" Target="../media/image226.png"/><Relationship Id="rId2" Type="http://schemas.openxmlformats.org/officeDocument/2006/relationships/tags" Target="../tags/tag105.xml"/><Relationship Id="rId16" Type="http://schemas.openxmlformats.org/officeDocument/2006/relationships/image" Target="../media/image224.png"/><Relationship Id="rId1" Type="http://schemas.openxmlformats.org/officeDocument/2006/relationships/tags" Target="../tags/tag103.xml"/><Relationship Id="rId6" Type="http://schemas.openxmlformats.org/officeDocument/2006/relationships/image" Target="../media/image2.png"/><Relationship Id="rId11" Type="http://schemas.openxmlformats.org/officeDocument/2006/relationships/tags" Target="../tags/tag105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107.xml"/><Relationship Id="rId10" Type="http://schemas.openxmlformats.org/officeDocument/2006/relationships/image" Target="../media/image221.png"/><Relationship Id="rId4" Type="http://schemas.openxmlformats.org/officeDocument/2006/relationships/tags" Target="../tags/tag107.xml"/><Relationship Id="rId9" Type="http://schemas.openxmlformats.org/officeDocument/2006/relationships/tags" Target="../tags/tag103.xml"/><Relationship Id="rId14" Type="http://schemas.openxmlformats.org/officeDocument/2006/relationships/image" Target="../media/image2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181.png"/><Relationship Id="rId18" Type="http://schemas.openxmlformats.org/officeDocument/2006/relationships/image" Target="../media/image231.png"/><Relationship Id="rId26" Type="http://schemas.openxmlformats.org/officeDocument/2006/relationships/image" Target="../media/image239.png"/><Relationship Id="rId3" Type="http://schemas.openxmlformats.org/officeDocument/2006/relationships/tags" Target="../tags/tag111.xml"/><Relationship Id="rId21" Type="http://schemas.openxmlformats.org/officeDocument/2006/relationships/image" Target="../media/image234.png"/><Relationship Id="rId7" Type="http://schemas.openxmlformats.org/officeDocument/2006/relationships/image" Target="../media/image151.png"/><Relationship Id="rId12" Type="http://schemas.openxmlformats.org/officeDocument/2006/relationships/tags" Target="../tags/tag111.xml"/><Relationship Id="rId17" Type="http://schemas.openxmlformats.org/officeDocument/2006/relationships/image" Target="../media/image230.png"/><Relationship Id="rId25" Type="http://schemas.openxmlformats.org/officeDocument/2006/relationships/image" Target="../media/image238.png"/><Relationship Id="rId2" Type="http://schemas.openxmlformats.org/officeDocument/2006/relationships/tags" Target="../tags/tag110.xml"/><Relationship Id="rId16" Type="http://schemas.openxmlformats.org/officeDocument/2006/relationships/image" Target="../media/image228.png"/><Relationship Id="rId20" Type="http://schemas.openxmlformats.org/officeDocument/2006/relationships/image" Target="../media/image229.png"/><Relationship Id="rId29" Type="http://schemas.openxmlformats.org/officeDocument/2006/relationships/image" Target="../media/image241.png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22.png"/><Relationship Id="rId24" Type="http://schemas.openxmlformats.org/officeDocument/2006/relationships/image" Target="../media/image237.png"/><Relationship Id="rId5" Type="http://schemas.openxmlformats.org/officeDocument/2006/relationships/tags" Target="../tags/tag113.xml"/><Relationship Id="rId15" Type="http://schemas.openxmlformats.org/officeDocument/2006/relationships/image" Target="../media/image225.png"/><Relationship Id="rId23" Type="http://schemas.openxmlformats.org/officeDocument/2006/relationships/image" Target="../media/image236.png"/><Relationship Id="rId28" Type="http://schemas.openxmlformats.org/officeDocument/2006/relationships/image" Target="../media/image240.png"/><Relationship Id="rId10" Type="http://schemas.openxmlformats.org/officeDocument/2006/relationships/tags" Target="../tags/tag110.xml"/><Relationship Id="rId19" Type="http://schemas.openxmlformats.org/officeDocument/2006/relationships/image" Target="../media/image216.png"/><Relationship Id="rId4" Type="http://schemas.openxmlformats.org/officeDocument/2006/relationships/tags" Target="../tags/tag112.xml"/><Relationship Id="rId9" Type="http://schemas.openxmlformats.org/officeDocument/2006/relationships/image" Target="../media/image227.png"/><Relationship Id="rId14" Type="http://schemas.openxmlformats.org/officeDocument/2006/relationships/tags" Target="../tags/tag112.xml"/><Relationship Id="rId22" Type="http://schemas.openxmlformats.org/officeDocument/2006/relationships/image" Target="../media/image235.png"/><Relationship Id="rId27" Type="http://schemas.openxmlformats.org/officeDocument/2006/relationships/image" Target="../media/image232.png"/><Relationship Id="rId30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242.png"/><Relationship Id="rId18" Type="http://schemas.openxmlformats.org/officeDocument/2006/relationships/image" Target="../media/image222.png"/><Relationship Id="rId26" Type="http://schemas.openxmlformats.org/officeDocument/2006/relationships/tags" Target="../tags/tag122.xml"/><Relationship Id="rId3" Type="http://schemas.openxmlformats.org/officeDocument/2006/relationships/tags" Target="../tags/tag119.xml"/><Relationship Id="rId21" Type="http://schemas.openxmlformats.org/officeDocument/2006/relationships/tags" Target="../tags/tag120.xml"/><Relationship Id="rId7" Type="http://schemas.openxmlformats.org/officeDocument/2006/relationships/tags" Target="../tags/tag123.xml"/><Relationship Id="rId12" Type="http://schemas.openxmlformats.org/officeDocument/2006/relationships/image" Target="../media/image2150.png"/><Relationship Id="rId17" Type="http://schemas.openxmlformats.org/officeDocument/2006/relationships/tags" Target="../tags/tag118.xml"/><Relationship Id="rId25" Type="http://schemas.openxmlformats.org/officeDocument/2006/relationships/image" Target="../media/image185.png"/><Relationship Id="rId33" Type="http://schemas.openxmlformats.org/officeDocument/2006/relationships/image" Target="../media/image244.png"/><Relationship Id="rId2" Type="http://schemas.openxmlformats.org/officeDocument/2006/relationships/tags" Target="../tags/tag118.xml"/><Relationship Id="rId16" Type="http://schemas.openxmlformats.org/officeDocument/2006/relationships/image" Target="../media/image221.png"/><Relationship Id="rId20" Type="http://schemas.openxmlformats.org/officeDocument/2006/relationships/image" Target="../media/image223.png"/><Relationship Id="rId29" Type="http://schemas.openxmlformats.org/officeDocument/2006/relationships/image" Target="../media/image183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2.png"/><Relationship Id="rId24" Type="http://schemas.openxmlformats.org/officeDocument/2006/relationships/image" Target="../media/image204.png"/><Relationship Id="rId32" Type="http://schemas.openxmlformats.org/officeDocument/2006/relationships/tags" Target="../tags/tag125.xml"/><Relationship Id="rId5" Type="http://schemas.openxmlformats.org/officeDocument/2006/relationships/tags" Target="../tags/tag121.xml"/><Relationship Id="rId15" Type="http://schemas.openxmlformats.org/officeDocument/2006/relationships/tags" Target="../tags/tag117.xml"/><Relationship Id="rId23" Type="http://schemas.openxmlformats.org/officeDocument/2006/relationships/tags" Target="../tags/tag121.xml"/><Relationship Id="rId28" Type="http://schemas.openxmlformats.org/officeDocument/2006/relationships/tags" Target="../tags/tag123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119.xml"/><Relationship Id="rId31" Type="http://schemas.openxmlformats.org/officeDocument/2006/relationships/image" Target="../media/image246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image" Target="../media/image151.png"/><Relationship Id="rId22" Type="http://schemas.openxmlformats.org/officeDocument/2006/relationships/image" Target="../media/image224.png"/><Relationship Id="rId27" Type="http://schemas.openxmlformats.org/officeDocument/2006/relationships/image" Target="../media/image154.png"/><Relationship Id="rId30" Type="http://schemas.openxmlformats.org/officeDocument/2006/relationships/tags" Target="../tags/tag124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png"/><Relationship Id="rId18" Type="http://schemas.openxmlformats.org/officeDocument/2006/relationships/tags" Target="../tags/tag132.xml"/><Relationship Id="rId3" Type="http://schemas.openxmlformats.org/officeDocument/2006/relationships/tags" Target="../tags/tag132.xml"/><Relationship Id="rId17" Type="http://schemas.openxmlformats.org/officeDocument/2006/relationships/image" Target="../media/image246.png"/><Relationship Id="rId2" Type="http://schemas.openxmlformats.org/officeDocument/2006/relationships/tags" Target="../tags/tag131.xml"/><Relationship Id="rId16" Type="http://schemas.openxmlformats.org/officeDocument/2006/relationships/tags" Target="../tags/tag131.xml"/><Relationship Id="rId20" Type="http://schemas.openxmlformats.org/officeDocument/2006/relationships/image" Target="../media/image242.png"/><Relationship Id="rId1" Type="http://schemas.openxmlformats.org/officeDocument/2006/relationships/tags" Target="../tags/tag130.xml"/><Relationship Id="rId6" Type="http://schemas.openxmlformats.org/officeDocument/2006/relationships/image" Target="../media/image2150.png"/><Relationship Id="rId5" Type="http://schemas.openxmlformats.org/officeDocument/2006/relationships/image" Target="../media/image2.png"/><Relationship Id="rId15" Type="http://schemas.openxmlformats.org/officeDocument/2006/relationships/image" Target="../media/image243.png"/><Relationship Id="rId19" Type="http://schemas.openxmlformats.org/officeDocument/2006/relationships/image" Target="../media/image247.png"/><Relationship Id="rId4" Type="http://schemas.openxmlformats.org/officeDocument/2006/relationships/slideLayout" Target="../slideLayouts/slideLayout21.xml"/><Relationship Id="rId14" Type="http://schemas.openxmlformats.org/officeDocument/2006/relationships/tags" Target="../tags/tag13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image" Target="../media/image82.png"/><Relationship Id="rId2" Type="http://schemas.openxmlformats.org/officeDocument/2006/relationships/tags" Target="../tags/tag136.xml"/><Relationship Id="rId16" Type="http://schemas.openxmlformats.org/officeDocument/2006/relationships/image" Target="../media/image194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5" Type="http://schemas.openxmlformats.org/officeDocument/2006/relationships/tags" Target="../tags/tag139.xml"/><Relationship Id="rId15" Type="http://schemas.openxmlformats.org/officeDocument/2006/relationships/image" Target="../media/image2460.png"/><Relationship Id="rId10" Type="http://schemas.openxmlformats.org/officeDocument/2006/relationships/tags" Target="../tags/tag144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tags" Target="../tags/tag164.xml"/><Relationship Id="rId26" Type="http://schemas.openxmlformats.org/officeDocument/2006/relationships/tags" Target="../tags/tag172.xml"/><Relationship Id="rId39" Type="http://schemas.openxmlformats.org/officeDocument/2006/relationships/image" Target="../media/image1520.png"/><Relationship Id="rId3" Type="http://schemas.openxmlformats.org/officeDocument/2006/relationships/tags" Target="../tags/tag149.xml"/><Relationship Id="rId21" Type="http://schemas.openxmlformats.org/officeDocument/2006/relationships/tags" Target="../tags/tag167.xml"/><Relationship Id="rId34" Type="http://schemas.openxmlformats.org/officeDocument/2006/relationships/image" Target="../media/image201.png"/><Relationship Id="rId42" Type="http://schemas.openxmlformats.org/officeDocument/2006/relationships/tags" Target="../tags/tag155.xml"/><Relationship Id="rId47" Type="http://schemas.openxmlformats.org/officeDocument/2006/relationships/image" Target="../media/image82.png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tags" Target="../tags/tag163.xml"/><Relationship Id="rId25" Type="http://schemas.openxmlformats.org/officeDocument/2006/relationships/tags" Target="../tags/tag171.xml"/><Relationship Id="rId33" Type="http://schemas.openxmlformats.org/officeDocument/2006/relationships/tags" Target="../tags/tag151.xml"/><Relationship Id="rId38" Type="http://schemas.openxmlformats.org/officeDocument/2006/relationships/tags" Target="../tags/tag153.xml"/><Relationship Id="rId46" Type="http://schemas.openxmlformats.org/officeDocument/2006/relationships/image" Target="../media/image210.png"/><Relationship Id="rId2" Type="http://schemas.openxmlformats.org/officeDocument/2006/relationships/tags" Target="../tags/tag148.xml"/><Relationship Id="rId16" Type="http://schemas.openxmlformats.org/officeDocument/2006/relationships/tags" Target="../tags/tag162.xml"/><Relationship Id="rId20" Type="http://schemas.openxmlformats.org/officeDocument/2006/relationships/tags" Target="../tags/tag166.xml"/><Relationship Id="rId29" Type="http://schemas.openxmlformats.org/officeDocument/2006/relationships/tags" Target="../tags/tag149.xml"/><Relationship Id="rId41" Type="http://schemas.openxmlformats.org/officeDocument/2006/relationships/image" Target="../media/image2470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tags" Target="../tags/tag170.xml"/><Relationship Id="rId32" Type="http://schemas.openxmlformats.org/officeDocument/2006/relationships/image" Target="../media/image222.png"/><Relationship Id="rId37" Type="http://schemas.openxmlformats.org/officeDocument/2006/relationships/image" Target="../media/image152.png"/><Relationship Id="rId40" Type="http://schemas.openxmlformats.org/officeDocument/2006/relationships/tags" Target="../tags/tag154.xml"/><Relationship Id="rId45" Type="http://schemas.openxmlformats.org/officeDocument/2006/relationships/tags" Target="../tags/tag166.xml"/><Relationship Id="rId5" Type="http://schemas.openxmlformats.org/officeDocument/2006/relationships/tags" Target="../tags/tag151.xml"/><Relationship Id="rId15" Type="http://schemas.openxmlformats.org/officeDocument/2006/relationships/tags" Target="../tags/tag161.xml"/><Relationship Id="rId23" Type="http://schemas.openxmlformats.org/officeDocument/2006/relationships/tags" Target="../tags/tag169.xml"/><Relationship Id="rId28" Type="http://schemas.openxmlformats.org/officeDocument/2006/relationships/image" Target="../media/image151.png"/><Relationship Id="rId36" Type="http://schemas.openxmlformats.org/officeDocument/2006/relationships/image" Target="../media/image224.png"/><Relationship Id="rId10" Type="http://schemas.openxmlformats.org/officeDocument/2006/relationships/tags" Target="../tags/tag156.xml"/><Relationship Id="rId19" Type="http://schemas.openxmlformats.org/officeDocument/2006/relationships/tags" Target="../tags/tag165.xml"/><Relationship Id="rId31" Type="http://schemas.openxmlformats.org/officeDocument/2006/relationships/tags" Target="../tags/tag150.xml"/><Relationship Id="rId44" Type="http://schemas.openxmlformats.org/officeDocument/2006/relationships/image" Target="../media/image194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68.xml"/><Relationship Id="rId27" Type="http://schemas.openxmlformats.org/officeDocument/2006/relationships/slideLayout" Target="../slideLayouts/slideLayout21.xml"/><Relationship Id="rId30" Type="http://schemas.openxmlformats.org/officeDocument/2006/relationships/image" Target="../media/image221.png"/><Relationship Id="rId35" Type="http://schemas.openxmlformats.org/officeDocument/2006/relationships/tags" Target="../tags/tag152.xml"/><Relationship Id="rId43" Type="http://schemas.openxmlformats.org/officeDocument/2006/relationships/tags" Target="../tags/tag15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26" Type="http://schemas.openxmlformats.org/officeDocument/2006/relationships/image" Target="../media/image271.png"/><Relationship Id="rId3" Type="http://schemas.openxmlformats.org/officeDocument/2006/relationships/image" Target="../media/image248.png"/><Relationship Id="rId21" Type="http://schemas.openxmlformats.org/officeDocument/2006/relationships/image" Target="../media/image266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5" Type="http://schemas.openxmlformats.org/officeDocument/2006/relationships/image" Target="../media/image270.png"/><Relationship Id="rId2" Type="http://schemas.openxmlformats.org/officeDocument/2006/relationships/image" Target="../media/image2.png"/><Relationship Id="rId16" Type="http://schemas.openxmlformats.org/officeDocument/2006/relationships/image" Target="../media/image261.png"/><Relationship Id="rId20" Type="http://schemas.openxmlformats.org/officeDocument/2006/relationships/image" Target="../media/image265.png"/><Relationship Id="rId29" Type="http://schemas.openxmlformats.org/officeDocument/2006/relationships/image" Target="../media/image2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24" Type="http://schemas.openxmlformats.org/officeDocument/2006/relationships/image" Target="../media/image269.png"/><Relationship Id="rId5" Type="http://schemas.openxmlformats.org/officeDocument/2006/relationships/image" Target="../media/image250.png"/><Relationship Id="rId15" Type="http://schemas.openxmlformats.org/officeDocument/2006/relationships/image" Target="../media/image260.png"/><Relationship Id="rId23" Type="http://schemas.openxmlformats.org/officeDocument/2006/relationships/image" Target="../media/image268.png"/><Relationship Id="rId28" Type="http://schemas.openxmlformats.org/officeDocument/2006/relationships/image" Target="../media/image273.png"/><Relationship Id="rId10" Type="http://schemas.openxmlformats.org/officeDocument/2006/relationships/image" Target="../media/image255.png"/><Relationship Id="rId19" Type="http://schemas.openxmlformats.org/officeDocument/2006/relationships/image" Target="../media/image264.png"/><Relationship Id="rId31" Type="http://schemas.openxmlformats.org/officeDocument/2006/relationships/image" Target="../media/image276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267.png"/><Relationship Id="rId27" Type="http://schemas.openxmlformats.org/officeDocument/2006/relationships/image" Target="../media/image272.png"/><Relationship Id="rId30" Type="http://schemas.openxmlformats.org/officeDocument/2006/relationships/image" Target="../media/image2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78.png"/><Relationship Id="rId3" Type="http://schemas.openxmlformats.org/officeDocument/2006/relationships/tags" Target="../tags/tag175.xml"/><Relationship Id="rId7" Type="http://schemas.openxmlformats.org/officeDocument/2006/relationships/image" Target="../media/image70.png"/><Relationship Id="rId12" Type="http://schemas.openxmlformats.org/officeDocument/2006/relationships/tags" Target="../tags/tag174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248.png"/><Relationship Id="rId11" Type="http://schemas.openxmlformats.org/officeDocument/2006/relationships/image" Target="../media/image277.png"/><Relationship Id="rId5" Type="http://schemas.openxmlformats.org/officeDocument/2006/relationships/image" Target="../media/image2.png"/><Relationship Id="rId15" Type="http://schemas.openxmlformats.org/officeDocument/2006/relationships/image" Target="../media/image279.png"/><Relationship Id="rId10" Type="http://schemas.openxmlformats.org/officeDocument/2006/relationships/tags" Target="../tags/tag17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78.png"/><Relationship Id="rId14" Type="http://schemas.openxmlformats.org/officeDocument/2006/relationships/tags" Target="../tags/tag17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2.png"/><Relationship Id="rId5" Type="http://schemas.openxmlformats.org/officeDocument/2006/relationships/image" Target="../media/image70.png"/><Relationship Id="rId4" Type="http://schemas.openxmlformats.org/officeDocument/2006/relationships/image" Target="../media/image2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AmirMoradi_impsec/playlists" TargetMode="External"/><Relationship Id="rId7" Type="http://schemas.openxmlformats.org/officeDocument/2006/relationships/hyperlink" Target="https://scalib.readthedocs.i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wiley.com/en-us/Embedded+Cryptography+3-p-9781394351923" TargetMode="External"/><Relationship Id="rId5" Type="http://schemas.openxmlformats.org/officeDocument/2006/relationships/hyperlink" Target="https://www.wiley.com/en-us/Embedded+Cryptography+2-p-9781394351893" TargetMode="External"/><Relationship Id="rId4" Type="http://schemas.openxmlformats.org/officeDocument/2006/relationships/hyperlink" Target="https://www.wiley.com/en-fr/Embedded+Cryptography+1-p-9781789452136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4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38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450.png"/><Relationship Id="rId3" Type="http://schemas.openxmlformats.org/officeDocument/2006/relationships/image" Target="../media/image41.png"/><Relationship Id="rId7" Type="http://schemas.openxmlformats.org/officeDocument/2006/relationships/image" Target="../media/image284.png"/><Relationship Id="rId12" Type="http://schemas.openxmlformats.org/officeDocument/2006/relationships/image" Target="../media/image29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1.png"/><Relationship Id="rId11" Type="http://schemas.openxmlformats.org/officeDocument/2006/relationships/image" Target="../media/image42.png"/><Relationship Id="rId5" Type="http://schemas.openxmlformats.org/officeDocument/2006/relationships/image" Target="../media/image290.png"/><Relationship Id="rId10" Type="http://schemas.openxmlformats.org/officeDocument/2006/relationships/image" Target="../media/image38.gif"/><Relationship Id="rId4" Type="http://schemas.openxmlformats.org/officeDocument/2006/relationships/image" Target="../media/image289.png"/><Relationship Id="rId9" Type="http://schemas.openxmlformats.org/officeDocument/2006/relationships/image" Target="../media/image288.png"/><Relationship Id="rId14" Type="http://schemas.openxmlformats.org/officeDocument/2006/relationships/image" Target="../media/image2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29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4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0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0.png"/><Relationship Id="rId2" Type="http://schemas.openxmlformats.org/officeDocument/2006/relationships/image" Target="../media/image296.png"/><Relationship Id="rId16" Type="http://schemas.openxmlformats.org/officeDocument/2006/relationships/image" Target="../media/image59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5" Type="http://schemas.openxmlformats.org/officeDocument/2006/relationships/image" Target="../media/image58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tags" Target="../tags/tag189.xml"/><Relationship Id="rId18" Type="http://schemas.openxmlformats.org/officeDocument/2006/relationships/image" Target="../media/image298.png"/><Relationship Id="rId26" Type="http://schemas.openxmlformats.org/officeDocument/2006/relationships/image" Target="../media/image68.png"/><Relationship Id="rId3" Type="http://schemas.openxmlformats.org/officeDocument/2006/relationships/tags" Target="../tags/tag179.xml"/><Relationship Id="rId21" Type="http://schemas.openxmlformats.org/officeDocument/2006/relationships/image" Target="../media/image299.png"/><Relationship Id="rId7" Type="http://schemas.openxmlformats.org/officeDocument/2006/relationships/tags" Target="../tags/tag183.xml"/><Relationship Id="rId12" Type="http://schemas.openxmlformats.org/officeDocument/2006/relationships/tags" Target="../tags/tag188.xml"/><Relationship Id="rId17" Type="http://schemas.openxmlformats.org/officeDocument/2006/relationships/notesSlide" Target="../notesSlides/notesSlide4.xml"/><Relationship Id="rId25" Type="http://schemas.openxmlformats.org/officeDocument/2006/relationships/image" Target="../media/image67.png"/><Relationship Id="rId2" Type="http://schemas.openxmlformats.org/officeDocument/2006/relationships/tags" Target="../tags/tag178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66.png"/><Relationship Id="rId29" Type="http://schemas.openxmlformats.org/officeDocument/2006/relationships/image" Target="../media/image301.png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24" Type="http://schemas.openxmlformats.org/officeDocument/2006/relationships/image" Target="../media/image300.png"/><Relationship Id="rId5" Type="http://schemas.openxmlformats.org/officeDocument/2006/relationships/tags" Target="../tags/tag181.xml"/><Relationship Id="rId15" Type="http://schemas.openxmlformats.org/officeDocument/2006/relationships/tags" Target="../tags/tag191.xml"/><Relationship Id="rId23" Type="http://schemas.openxmlformats.org/officeDocument/2006/relationships/image" Target="../media/image216.png"/><Relationship Id="rId28" Type="http://schemas.openxmlformats.org/officeDocument/2006/relationships/image" Target="../media/image285.png"/><Relationship Id="rId10" Type="http://schemas.openxmlformats.org/officeDocument/2006/relationships/tags" Target="../tags/tag186.xml"/><Relationship Id="rId19" Type="http://schemas.openxmlformats.org/officeDocument/2006/relationships/image" Target="../media/image65.png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tags" Target="../tags/tag190.xml"/><Relationship Id="rId22" Type="http://schemas.openxmlformats.org/officeDocument/2006/relationships/image" Target="../media/image63.png"/><Relationship Id="rId27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tags" Target="../tags/tag194.xml"/><Relationship Id="rId7" Type="http://schemas.openxmlformats.org/officeDocument/2006/relationships/image" Target="../media/image216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38.gif"/><Relationship Id="rId5" Type="http://schemas.openxmlformats.org/officeDocument/2006/relationships/image" Target="../media/image30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9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303.png"/><Relationship Id="rId3" Type="http://schemas.openxmlformats.org/officeDocument/2006/relationships/image" Target="../media/image41.png"/><Relationship Id="rId7" Type="http://schemas.openxmlformats.org/officeDocument/2006/relationships/image" Target="../media/image284.png"/><Relationship Id="rId12" Type="http://schemas.openxmlformats.org/officeDocument/2006/relationships/image" Target="../media/image292.png"/><Relationship Id="rId2" Type="http://schemas.openxmlformats.org/officeDocument/2006/relationships/image" Target="../media/image40.png"/><Relationship Id="rId16" Type="http://schemas.openxmlformats.org/officeDocument/2006/relationships/image" Target="../media/image30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1.png"/><Relationship Id="rId11" Type="http://schemas.openxmlformats.org/officeDocument/2006/relationships/image" Target="../media/image42.png"/><Relationship Id="rId5" Type="http://schemas.openxmlformats.org/officeDocument/2006/relationships/image" Target="../media/image290.png"/><Relationship Id="rId15" Type="http://schemas.openxmlformats.org/officeDocument/2006/relationships/image" Target="../media/image305.png"/><Relationship Id="rId10" Type="http://schemas.openxmlformats.org/officeDocument/2006/relationships/image" Target="../media/image38.gif"/><Relationship Id="rId4" Type="http://schemas.openxmlformats.org/officeDocument/2006/relationships/image" Target="../media/image289.png"/><Relationship Id="rId9" Type="http://schemas.openxmlformats.org/officeDocument/2006/relationships/image" Target="../media/image288.png"/><Relationship Id="rId14" Type="http://schemas.openxmlformats.org/officeDocument/2006/relationships/image" Target="../media/image3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0.pn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90.png"/><Relationship Id="rId7" Type="http://schemas.openxmlformats.org/officeDocument/2006/relationships/image" Target="../media/image285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gif"/><Relationship Id="rId5" Type="http://schemas.openxmlformats.org/officeDocument/2006/relationships/image" Target="../media/image288.png"/><Relationship Id="rId10" Type="http://schemas.openxmlformats.org/officeDocument/2006/relationships/image" Target="../media/image287.png"/><Relationship Id="rId4" Type="http://schemas.openxmlformats.org/officeDocument/2006/relationships/image" Target="../media/image284.png"/><Relationship Id="rId9" Type="http://schemas.openxmlformats.org/officeDocument/2006/relationships/image" Target="../media/image72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commoncriteriaportal.org/index.cf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Side-Channel Attacks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Cyber In </a:t>
            </a:r>
            <a:r>
              <a:rPr lang="en-US" sz="1600" dirty="0" err="1" smtClean="0">
                <a:solidFill>
                  <a:schemeClr val="bg1"/>
                </a:solidFill>
              </a:rPr>
              <a:t>Occitanie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1892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smtClean="0"/>
              <a:t>Physical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76" y="2028090"/>
            <a:ext cx="927650" cy="9276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65" y="1982208"/>
            <a:ext cx="1019414" cy="101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>
            <a:stCxn id="5" idx="3"/>
            <a:endCxn id="4" idx="1"/>
          </p:cNvCxnSpPr>
          <p:nvPr/>
        </p:nvCxnSpPr>
        <p:spPr>
          <a:xfrm>
            <a:off x="1286179" y="2491915"/>
            <a:ext cx="998797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24741" y="2192079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Evaluates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9230" y="2901348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Thales ITSEF</a:t>
            </a:r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3597965" y="1762541"/>
            <a:ext cx="5479774" cy="19878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3619744" y="3239789"/>
            <a:ext cx="5479774" cy="19878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98573" y="1559249"/>
            <a:ext cx="1188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smtClean="0">
                <a:solidFill>
                  <a:schemeClr val="bg1"/>
                </a:solidFill>
              </a:rPr>
              <a:t>Invasive </a:t>
            </a:r>
            <a:r>
              <a:rPr lang="fr-FR" sz="1000" b="1" i="1" dirty="0" err="1" smtClean="0">
                <a:solidFill>
                  <a:schemeClr val="bg1"/>
                </a:solidFill>
              </a:rPr>
              <a:t>attacks</a:t>
            </a:r>
            <a:endParaRPr lang="fr-FR" sz="1000" b="1" i="1" dirty="0" smtClean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520352" y="3013446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smtClean="0">
                <a:solidFill>
                  <a:schemeClr val="bg1"/>
                </a:solidFill>
              </a:rPr>
              <a:t>Semi-Invasive </a:t>
            </a:r>
            <a:r>
              <a:rPr lang="fr-FR" sz="1000" b="1" i="1" dirty="0" err="1" smtClean="0">
                <a:solidFill>
                  <a:schemeClr val="bg1"/>
                </a:solidFill>
              </a:rPr>
              <a:t>attacks</a:t>
            </a:r>
            <a:endParaRPr lang="fr-FR" sz="1000" b="1" i="1" dirty="0" smtClean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498573" y="4897279"/>
            <a:ext cx="14959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i="1" dirty="0" smtClean="0">
                <a:solidFill>
                  <a:schemeClr val="bg1"/>
                </a:solidFill>
              </a:rPr>
              <a:t>Non-Invasive </a:t>
            </a:r>
            <a:r>
              <a:rPr lang="fr-FR" sz="1000" b="1" i="1" dirty="0" err="1" smtClean="0">
                <a:solidFill>
                  <a:schemeClr val="bg1"/>
                </a:solidFill>
              </a:rPr>
              <a:t>attacks</a:t>
            </a:r>
            <a:endParaRPr lang="fr-FR" sz="1000" b="1" i="1" dirty="0" smtClean="0">
              <a:solidFill>
                <a:schemeClr val="bg1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18" y="561385"/>
            <a:ext cx="1097506" cy="11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44" y="555860"/>
            <a:ext cx="1000908" cy="112430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399182" y="960201"/>
            <a:ext cx="1251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 smtClean="0">
                <a:solidFill>
                  <a:schemeClr val="bg1"/>
                </a:solidFill>
              </a:rPr>
              <a:t>Reverse </a:t>
            </a:r>
            <a:r>
              <a:rPr lang="fr-FR" sz="800" b="1" i="1" dirty="0" err="1" smtClean="0">
                <a:solidFill>
                  <a:schemeClr val="bg1"/>
                </a:solidFill>
              </a:rPr>
              <a:t>ingineering</a:t>
            </a:r>
            <a:r>
              <a:rPr lang="fr-FR" sz="800" b="1" i="1" dirty="0" smtClean="0">
                <a:solidFill>
                  <a:schemeClr val="bg1"/>
                </a:solidFill>
              </a:rPr>
              <a:t> / </a:t>
            </a:r>
          </a:p>
          <a:p>
            <a:pPr algn="ctr"/>
            <a:r>
              <a:rPr lang="fr-FR" sz="800" b="1" i="1" dirty="0" smtClean="0">
                <a:solidFill>
                  <a:schemeClr val="bg1"/>
                </a:solidFill>
              </a:rPr>
              <a:t>FIB </a:t>
            </a:r>
            <a:r>
              <a:rPr lang="fr-FR" sz="800" b="1" i="1" dirty="0" err="1" smtClean="0">
                <a:solidFill>
                  <a:schemeClr val="bg1"/>
                </a:solidFill>
              </a:rPr>
              <a:t>probing</a:t>
            </a:r>
            <a:r>
              <a:rPr lang="fr-FR" sz="800" b="1" i="1" dirty="0" smtClean="0">
                <a:solidFill>
                  <a:schemeClr val="bg1"/>
                </a:solidFill>
              </a:rPr>
              <a:t> </a:t>
            </a:r>
            <a:r>
              <a:rPr lang="fr-FR" sz="800" b="1" i="1" dirty="0" err="1" smtClean="0">
                <a:solidFill>
                  <a:schemeClr val="bg1"/>
                </a:solidFill>
              </a:rPr>
              <a:t>routing</a:t>
            </a:r>
            <a:endParaRPr lang="fr-FR" sz="800" b="1" i="1" dirty="0" smtClean="0">
              <a:solidFill>
                <a:schemeClr val="bg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20" y="650265"/>
            <a:ext cx="927650" cy="92765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171" y="1010007"/>
            <a:ext cx="205325" cy="2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/>
          <p:cNvSpPr/>
          <p:nvPr/>
        </p:nvSpPr>
        <p:spPr>
          <a:xfrm>
            <a:off x="5074170" y="1010008"/>
            <a:ext cx="205325" cy="209306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5919518" y="555860"/>
            <a:ext cx="1097506" cy="1124308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>
            <a:stCxn id="17" idx="0"/>
          </p:cNvCxnSpPr>
          <p:nvPr/>
        </p:nvCxnSpPr>
        <p:spPr>
          <a:xfrm flipV="1">
            <a:off x="5176833" y="555860"/>
            <a:ext cx="742685" cy="454148"/>
          </a:xfrm>
          <a:prstGeom prst="line">
            <a:avLst/>
          </a:prstGeom>
          <a:ln w="9525" cmpd="sng">
            <a:solidFill>
              <a:srgbClr val="33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7" idx="2"/>
          </p:cNvCxnSpPr>
          <p:nvPr/>
        </p:nvCxnSpPr>
        <p:spPr>
          <a:xfrm>
            <a:off x="5176833" y="1219314"/>
            <a:ext cx="742685" cy="460854"/>
          </a:xfrm>
          <a:prstGeom prst="line">
            <a:avLst/>
          </a:prstGeom>
          <a:ln w="9525" cmpd="sng">
            <a:solidFill>
              <a:srgbClr val="33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à coins arrondis 27"/>
          <p:cNvSpPr/>
          <p:nvPr/>
        </p:nvSpPr>
        <p:spPr>
          <a:xfrm>
            <a:off x="6634366" y="819190"/>
            <a:ext cx="72390" cy="838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7454344" y="552644"/>
            <a:ext cx="1000908" cy="1127523"/>
          </a:xfrm>
          <a:prstGeom prst="roundRect">
            <a:avLst>
              <a:gd name="adj" fmla="val 2202"/>
            </a:avLst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31" name="Connecteur droit 30"/>
          <p:cNvCxnSpPr>
            <a:endCxn id="28" idx="0"/>
          </p:cNvCxnSpPr>
          <p:nvPr/>
        </p:nvCxnSpPr>
        <p:spPr>
          <a:xfrm flipH="1">
            <a:off x="6670561" y="555860"/>
            <a:ext cx="783783" cy="26333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endCxn id="28" idx="2"/>
          </p:cNvCxnSpPr>
          <p:nvPr/>
        </p:nvCxnSpPr>
        <p:spPr>
          <a:xfrm flipH="1" flipV="1">
            <a:off x="6670561" y="903010"/>
            <a:ext cx="783783" cy="777158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46" y="2028090"/>
            <a:ext cx="927650" cy="927650"/>
          </a:xfrm>
          <a:prstGeom prst="rect">
            <a:avLst/>
          </a:prstGeom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32" y="2387262"/>
            <a:ext cx="205325" cy="20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à coins arrondis 39"/>
          <p:cNvSpPr/>
          <p:nvPr/>
        </p:nvSpPr>
        <p:spPr>
          <a:xfrm>
            <a:off x="6359631" y="2387263"/>
            <a:ext cx="205325" cy="209306"/>
          </a:xfrm>
          <a:prstGeom prst="roundRect">
            <a:avLst>
              <a:gd name="adj" fmla="val 0"/>
            </a:avLst>
          </a:prstGeom>
          <a:noFill/>
          <a:ln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326">
            <a:off x="7062029" y="1810341"/>
            <a:ext cx="372236" cy="372236"/>
          </a:xfrm>
          <a:prstGeom prst="rect">
            <a:avLst/>
          </a:prstGeom>
        </p:spPr>
      </p:pic>
      <p:cxnSp>
        <p:nvCxnSpPr>
          <p:cNvPr id="43" name="Connecteur droit 42"/>
          <p:cNvCxnSpPr/>
          <p:nvPr/>
        </p:nvCxnSpPr>
        <p:spPr>
          <a:xfrm flipH="1">
            <a:off x="6488795" y="2148592"/>
            <a:ext cx="550710" cy="362511"/>
          </a:xfrm>
          <a:prstGeom prst="line">
            <a:avLst/>
          </a:prstGeom>
          <a:ln w="38100" cmpd="sng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852" y="1835427"/>
            <a:ext cx="253155" cy="253155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004">
            <a:off x="6696789" y="1939755"/>
            <a:ext cx="148655" cy="591378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283773" y="2301736"/>
            <a:ext cx="195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 err="1" smtClean="0">
                <a:solidFill>
                  <a:schemeClr val="bg1"/>
                </a:solidFill>
              </a:rPr>
              <a:t>Temporarily</a:t>
            </a:r>
            <a:r>
              <a:rPr lang="fr-FR" sz="800" b="1" i="1" dirty="0" smtClean="0">
                <a:solidFill>
                  <a:schemeClr val="bg1"/>
                </a:solidFill>
              </a:rPr>
              <a:t> / </a:t>
            </a:r>
            <a:r>
              <a:rPr lang="fr-FR" sz="800" b="1" i="1" dirty="0" err="1" smtClean="0">
                <a:solidFill>
                  <a:schemeClr val="bg1"/>
                </a:solidFill>
              </a:rPr>
              <a:t>Permanently</a:t>
            </a:r>
            <a:r>
              <a:rPr lang="fr-FR" sz="800" b="1" i="1" dirty="0" smtClean="0">
                <a:solidFill>
                  <a:schemeClr val="bg1"/>
                </a:solidFill>
              </a:rPr>
              <a:t> perturbations</a:t>
            </a:r>
          </a:p>
          <a:p>
            <a:pPr algn="ctr"/>
            <a:r>
              <a:rPr lang="fr-FR" sz="800" b="1" i="1" dirty="0" smtClean="0">
                <a:solidFill>
                  <a:schemeClr val="bg1"/>
                </a:solidFill>
              </a:rPr>
              <a:t>(</a:t>
            </a:r>
            <a:r>
              <a:rPr lang="fr-FR" sz="800" b="1" i="1" dirty="0" err="1" smtClean="0">
                <a:solidFill>
                  <a:schemeClr val="bg1"/>
                </a:solidFill>
              </a:rPr>
              <a:t>fault</a:t>
            </a:r>
            <a:r>
              <a:rPr lang="fr-FR" sz="800" b="1" i="1" dirty="0" smtClean="0">
                <a:solidFill>
                  <a:schemeClr val="bg1"/>
                </a:solidFill>
              </a:rPr>
              <a:t> </a:t>
            </a:r>
            <a:r>
              <a:rPr lang="fr-FR" sz="800" b="1" i="1" dirty="0" err="1" smtClean="0">
                <a:solidFill>
                  <a:schemeClr val="bg1"/>
                </a:solidFill>
              </a:rPr>
              <a:t>attacks</a:t>
            </a:r>
            <a:r>
              <a:rPr lang="fr-FR" sz="800" b="1" i="1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99" y="3789387"/>
            <a:ext cx="927650" cy="927650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76" y="3885928"/>
            <a:ext cx="375341" cy="740315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69" y="3885757"/>
            <a:ext cx="375340" cy="740311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78" y="3885930"/>
            <a:ext cx="375340" cy="74031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3412020" y="4096745"/>
            <a:ext cx="1460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1" dirty="0" err="1" smtClean="0">
                <a:solidFill>
                  <a:schemeClr val="bg1"/>
                </a:solidFill>
              </a:rPr>
              <a:t>Side-channel</a:t>
            </a:r>
            <a:r>
              <a:rPr lang="fr-FR" sz="800" b="1" i="1" dirty="0" smtClean="0">
                <a:solidFill>
                  <a:schemeClr val="bg1"/>
                </a:solidFill>
              </a:rPr>
              <a:t> </a:t>
            </a:r>
            <a:r>
              <a:rPr lang="fr-FR" sz="800" b="1" i="1" dirty="0" err="1" smtClean="0">
                <a:solidFill>
                  <a:schemeClr val="bg1"/>
                </a:solidFill>
              </a:rPr>
              <a:t>attacks</a:t>
            </a:r>
            <a:endParaRPr lang="fr-FR" sz="800" b="1" i="1" dirty="0" smtClean="0">
              <a:solidFill>
                <a:schemeClr val="bg1"/>
              </a:solidFill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852" y="3557848"/>
            <a:ext cx="253155" cy="253155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06" y="3375770"/>
            <a:ext cx="617309" cy="617309"/>
          </a:xfrm>
          <a:prstGeom prst="rect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5" y="4599638"/>
            <a:ext cx="489197" cy="489197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27" y="3932909"/>
            <a:ext cx="693333" cy="693333"/>
          </a:xfrm>
          <a:prstGeom prst="rect">
            <a:avLst/>
          </a:prstGeom>
        </p:spPr>
      </p:pic>
      <p:sp>
        <p:nvSpPr>
          <p:cNvPr id="74" name="Rectangle à coins arrondis 73"/>
          <p:cNvSpPr/>
          <p:nvPr/>
        </p:nvSpPr>
        <p:spPr>
          <a:xfrm>
            <a:off x="3399182" y="3259667"/>
            <a:ext cx="5599043" cy="1883833"/>
          </a:xfrm>
          <a:prstGeom prst="roundRect">
            <a:avLst>
              <a:gd name="adj" fmla="val 7170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1" name="Rectangle à coins arrondis 60"/>
          <p:cNvSpPr/>
          <p:nvPr/>
        </p:nvSpPr>
        <p:spPr>
          <a:xfrm>
            <a:off x="1110991" y="4067563"/>
            <a:ext cx="2173357" cy="25841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 smtClean="0"/>
              <a:t>Today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1939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1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8" grpId="0"/>
      <p:bldP spid="17" grpId="0" animBg="1"/>
      <p:bldP spid="23" grpId="0" animBg="1"/>
      <p:bldP spid="28" grpId="0" animBg="1"/>
      <p:bldP spid="30" grpId="0" animBg="1"/>
      <p:bldP spid="40" grpId="0" animBg="1"/>
      <p:bldP spid="47" grpId="0"/>
      <p:bldP spid="55" grpId="0"/>
      <p:bldP spid="74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681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3792" y="666750"/>
            <a:ext cx="8677656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Surveillance and Exploitation of an INVOLUNTARY leak from the system</a:t>
            </a:r>
            <a:endParaRPr lang="en-US" sz="1200" dirty="0" smtClean="0">
              <a:solidFill>
                <a:schemeClr val="bg1"/>
              </a:solidFill>
            </a:endParaRP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Related to the communication protocol</a:t>
            </a: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Related </a:t>
            </a:r>
            <a:r>
              <a:rPr lang="en-US" sz="1000" dirty="0">
                <a:solidFill>
                  <a:schemeClr val="bg1"/>
                </a:solidFill>
              </a:rPr>
              <a:t>to the implementation </a:t>
            </a:r>
            <a:endParaRPr lang="en-US" sz="1000" dirty="0" smtClean="0">
              <a:solidFill>
                <a:schemeClr val="bg1"/>
              </a:solidFill>
            </a:endParaRP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Related </a:t>
            </a:r>
            <a:r>
              <a:rPr lang="en-US" sz="1000" dirty="0">
                <a:solidFill>
                  <a:schemeClr val="bg1"/>
                </a:solidFill>
              </a:rPr>
              <a:t>to the underlying hardware and physics </a:t>
            </a:r>
            <a:endParaRPr lang="en-US" sz="1000" dirty="0" smtClean="0">
              <a:solidFill>
                <a:schemeClr val="bg1"/>
              </a:solidFill>
            </a:endParaRPr>
          </a:p>
          <a:p>
            <a:pPr lvl="1"/>
            <a:endParaRPr lang="en-US" sz="10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Common </a:t>
            </a:r>
            <a:r>
              <a:rPr lang="en-US" sz="1400" dirty="0" smtClean="0">
                <a:solidFill>
                  <a:schemeClr val="bg1"/>
                </a:solidFill>
              </a:rPr>
              <a:t>channels </a:t>
            </a:r>
            <a:r>
              <a:rPr lang="en-US" sz="1400" dirty="0">
                <a:solidFill>
                  <a:schemeClr val="bg1"/>
                </a:solidFill>
              </a:rPr>
              <a:t>(not exhaustive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Errors </a:t>
            </a:r>
            <a:r>
              <a:rPr lang="en-CA" sz="1000" dirty="0">
                <a:solidFill>
                  <a:schemeClr val="bg1"/>
                </a:solidFill>
              </a:rPr>
              <a:t>returned [</a:t>
            </a:r>
            <a:r>
              <a:rPr lang="en-CA" sz="1000" b="1" dirty="0">
                <a:solidFill>
                  <a:schemeClr val="bg1"/>
                </a:solidFill>
              </a:rPr>
              <a:t>SW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  <a:endParaRPr lang="en-CA" sz="1000" dirty="0" smtClean="0">
              <a:solidFill>
                <a:schemeClr val="bg1"/>
              </a:solidFill>
            </a:endParaRP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Computation </a:t>
            </a:r>
            <a:r>
              <a:rPr lang="en-CA" sz="1000" dirty="0">
                <a:solidFill>
                  <a:schemeClr val="bg1"/>
                </a:solidFill>
              </a:rPr>
              <a:t>time (duration, cache access time, etc.) [</a:t>
            </a:r>
            <a:r>
              <a:rPr lang="en-CA" sz="1000" b="1" dirty="0">
                <a:solidFill>
                  <a:schemeClr val="bg1"/>
                </a:solidFill>
              </a:rPr>
              <a:t>SW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  <a:endParaRPr lang="en-CA" sz="1000" dirty="0" smtClean="0">
              <a:solidFill>
                <a:schemeClr val="bg1"/>
              </a:solidFill>
            </a:endParaRP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Instantaneous </a:t>
            </a:r>
            <a:r>
              <a:rPr lang="en-CA" sz="1000" dirty="0">
                <a:solidFill>
                  <a:schemeClr val="bg1"/>
                </a:solidFill>
              </a:rPr>
              <a:t>current consumption (transistor switching)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  <a:endParaRPr lang="en-CA" sz="1000" dirty="0" smtClean="0">
              <a:solidFill>
                <a:schemeClr val="bg1"/>
              </a:solidFill>
            </a:endParaRPr>
          </a:p>
          <a:p>
            <a:pPr lvl="2"/>
            <a:r>
              <a:rPr lang="en-CA" sz="900" dirty="0" smtClean="0">
                <a:solidFill>
                  <a:schemeClr val="bg1"/>
                </a:solidFill>
              </a:rPr>
              <a:t>1 </a:t>
            </a:r>
            <a:r>
              <a:rPr lang="en-CA" sz="900" dirty="0">
                <a:solidFill>
                  <a:schemeClr val="bg1"/>
                </a:solidFill>
              </a:rPr>
              <a:t>-&gt; 1 or 0 -&gt; 0 consumes </a:t>
            </a:r>
            <a:r>
              <a:rPr lang="en-CA" sz="900" dirty="0" smtClean="0">
                <a:solidFill>
                  <a:schemeClr val="bg1"/>
                </a:solidFill>
              </a:rPr>
              <a:t>less </a:t>
            </a:r>
            <a:r>
              <a:rPr lang="en-CA" sz="900" dirty="0">
                <a:solidFill>
                  <a:schemeClr val="bg1"/>
                </a:solidFill>
              </a:rPr>
              <a:t>than 1 -&gt; 0 or 0 -&gt; 1 </a:t>
            </a:r>
            <a:endParaRPr lang="en-CA" sz="900" dirty="0" smtClean="0">
              <a:solidFill>
                <a:schemeClr val="bg1"/>
              </a:solidFill>
            </a:endParaRP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Electromagnetic </a:t>
            </a:r>
            <a:r>
              <a:rPr lang="en-CA" sz="1000" dirty="0">
                <a:solidFill>
                  <a:schemeClr val="bg1"/>
                </a:solidFill>
              </a:rPr>
              <a:t>radiation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  <a:endParaRPr lang="en-CA" sz="1000" dirty="0" smtClean="0">
              <a:solidFill>
                <a:schemeClr val="bg1"/>
              </a:solidFill>
            </a:endParaRP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Photon </a:t>
            </a:r>
            <a:r>
              <a:rPr lang="en-CA" sz="1000" dirty="0">
                <a:solidFill>
                  <a:schemeClr val="bg1"/>
                </a:solidFill>
              </a:rPr>
              <a:t>emissions, temperature, noise, etc. [</a:t>
            </a:r>
            <a:r>
              <a:rPr lang="en-CA" sz="1000" b="1" dirty="0">
                <a:solidFill>
                  <a:schemeClr val="bg1"/>
                </a:solidFill>
              </a:rPr>
              <a:t>HW</a:t>
            </a:r>
            <a:r>
              <a:rPr lang="en-CA" sz="1000" dirty="0">
                <a:solidFill>
                  <a:schemeClr val="bg1"/>
                </a:solidFill>
              </a:rPr>
              <a:t>] </a:t>
            </a:r>
            <a:endParaRPr lang="en-CA" sz="1000" dirty="0" smtClean="0">
              <a:solidFill>
                <a:schemeClr val="bg1"/>
              </a:solidFill>
            </a:endParaRPr>
          </a:p>
          <a:p>
            <a:pPr lvl="1"/>
            <a:endParaRPr lang="en-CA" sz="1200" dirty="0">
              <a:solidFill>
                <a:schemeClr val="bg1"/>
              </a:solidFill>
            </a:endParaRPr>
          </a:p>
          <a:p>
            <a:r>
              <a:rPr lang="en-CA" sz="1400" dirty="0" smtClean="0">
                <a:solidFill>
                  <a:schemeClr val="bg1"/>
                </a:solidFill>
              </a:rPr>
              <a:t>Objective</a:t>
            </a: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Allows </a:t>
            </a:r>
            <a:r>
              <a:rPr lang="en-CA" sz="1000" dirty="0">
                <a:solidFill>
                  <a:schemeClr val="bg1"/>
                </a:solidFill>
              </a:rPr>
              <a:t>attacks on cryptographic algorithms (RSA, ECC, AES, DES, HASH...) to retrieve secret information (key, message</a:t>
            </a:r>
            <a:r>
              <a:rPr lang="en-CA" sz="1000" dirty="0" smtClean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Allows attacks on AI embedded systems to retrieve NN architecture, weight value.</a:t>
            </a:r>
          </a:p>
          <a:p>
            <a:pPr lvl="1"/>
            <a:r>
              <a:rPr lang="en-CA" sz="1000" dirty="0" smtClean="0">
                <a:solidFill>
                  <a:schemeClr val="bg1"/>
                </a:solidFill>
              </a:rPr>
              <a:t>Also </a:t>
            </a:r>
            <a:r>
              <a:rPr lang="en-CA" sz="1000" dirty="0">
                <a:solidFill>
                  <a:schemeClr val="bg1"/>
                </a:solidFill>
              </a:rPr>
              <a:t>helps to understand how the code works (reverse </a:t>
            </a:r>
            <a:r>
              <a:rPr lang="en-CA" sz="1000" dirty="0" smtClean="0">
                <a:solidFill>
                  <a:schemeClr val="bg1"/>
                </a:solidFill>
              </a:rPr>
              <a:t>engineering)</a:t>
            </a: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73" y="2302892"/>
            <a:ext cx="927650" cy="92765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0" y="2399433"/>
            <a:ext cx="375341" cy="74031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43" y="2399262"/>
            <a:ext cx="375340" cy="740311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52" y="2399435"/>
            <a:ext cx="375340" cy="74031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380" y="1889275"/>
            <a:ext cx="617309" cy="617309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29" y="3113143"/>
            <a:ext cx="489197" cy="489197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01" y="2446414"/>
            <a:ext cx="693333" cy="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3792" y="666750"/>
            <a:ext cx="6097251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Historical example: </a:t>
            </a:r>
            <a:r>
              <a:rPr lang="en-US" sz="1400" dirty="0" err="1" smtClean="0">
                <a:solidFill>
                  <a:schemeClr val="bg1"/>
                </a:solidFill>
              </a:rPr>
              <a:t>Hagelin</a:t>
            </a:r>
            <a:r>
              <a:rPr lang="en-US" sz="1400" dirty="0" smtClean="0">
                <a:solidFill>
                  <a:schemeClr val="bg1"/>
                </a:solidFill>
              </a:rPr>
              <a:t> cipher machine</a:t>
            </a:r>
            <a:endParaRPr lang="en-US" sz="1200" dirty="0" smtClean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Context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In 1956, Egyptian </a:t>
            </a:r>
            <a:r>
              <a:rPr lang="en-US" sz="900" dirty="0">
                <a:solidFill>
                  <a:schemeClr val="bg1"/>
                </a:solidFill>
              </a:rPr>
              <a:t>embassy </a:t>
            </a:r>
            <a:r>
              <a:rPr lang="en-US" sz="900" dirty="0" smtClean="0">
                <a:solidFill>
                  <a:schemeClr val="bg1"/>
                </a:solidFill>
              </a:rPr>
              <a:t>used </a:t>
            </a:r>
            <a:r>
              <a:rPr lang="en-US" sz="900" dirty="0" err="1" smtClean="0">
                <a:solidFill>
                  <a:schemeClr val="bg1"/>
                </a:solidFill>
              </a:rPr>
              <a:t>Hagelin</a:t>
            </a:r>
            <a:r>
              <a:rPr lang="en-US" sz="900" dirty="0" smtClean="0">
                <a:solidFill>
                  <a:schemeClr val="bg1"/>
                </a:solidFill>
              </a:rPr>
              <a:t> cipher machine to protect communications.</a:t>
            </a:r>
          </a:p>
          <a:p>
            <a:pPr lvl="2"/>
            <a:endParaRPr lang="en-US" sz="1000" dirty="0" smtClean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Weakness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</a:t>
            </a:r>
            <a:r>
              <a:rPr lang="en-US" sz="900" dirty="0" err="1">
                <a:solidFill>
                  <a:schemeClr val="bg1"/>
                </a:solidFill>
              </a:rPr>
              <a:t>Hagelin</a:t>
            </a:r>
            <a:r>
              <a:rPr lang="en-US" sz="900" dirty="0">
                <a:solidFill>
                  <a:schemeClr val="bg1"/>
                </a:solidFill>
              </a:rPr>
              <a:t> machine </a:t>
            </a:r>
            <a:r>
              <a:rPr lang="en-US" sz="900" dirty="0" smtClean="0">
                <a:solidFill>
                  <a:schemeClr val="bg1"/>
                </a:solidFill>
              </a:rPr>
              <a:t>used 7 </a:t>
            </a:r>
            <a:r>
              <a:rPr lang="en-US" sz="900" dirty="0">
                <a:solidFill>
                  <a:schemeClr val="bg1"/>
                </a:solidFill>
              </a:rPr>
              <a:t>wheels (or rotors), which were part of its cryptographic mechanism. </a:t>
            </a:r>
            <a:endParaRPr lang="en-US" sz="900" dirty="0" smtClean="0">
              <a:solidFill>
                <a:schemeClr val="bg1"/>
              </a:solidFill>
            </a:endParaRP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These </a:t>
            </a:r>
            <a:r>
              <a:rPr lang="en-US" sz="900" dirty="0">
                <a:solidFill>
                  <a:schemeClr val="bg1"/>
                </a:solidFill>
              </a:rPr>
              <a:t>wheels needed proper positioning to ensure the encryption and decryption were accurate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 </a:t>
            </a:r>
            <a:r>
              <a:rPr lang="en-US" sz="900" dirty="0" err="1">
                <a:solidFill>
                  <a:schemeClr val="bg1"/>
                </a:solidFill>
              </a:rPr>
              <a:t>Hagelin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smtClean="0">
                <a:solidFill>
                  <a:schemeClr val="bg1"/>
                </a:solidFill>
              </a:rPr>
              <a:t>machine required </a:t>
            </a:r>
            <a:r>
              <a:rPr lang="en-US" sz="900" dirty="0">
                <a:solidFill>
                  <a:schemeClr val="bg1"/>
                </a:solidFill>
              </a:rPr>
              <a:t>periodic resetting or </a:t>
            </a:r>
            <a:r>
              <a:rPr lang="en-US" sz="900" dirty="0" err="1">
                <a:solidFill>
                  <a:schemeClr val="bg1"/>
                </a:solidFill>
              </a:rPr>
              <a:t>reinitialization</a:t>
            </a:r>
            <a:r>
              <a:rPr lang="en-US" sz="900" dirty="0">
                <a:solidFill>
                  <a:schemeClr val="bg1"/>
                </a:solidFill>
              </a:rPr>
              <a:t> of their settings, including the positions of the wheels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pPr lvl="2"/>
            <a:endParaRPr lang="en-US" sz="9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Strategy (MI5)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Peter Wright (</a:t>
            </a:r>
            <a:r>
              <a:rPr lang="en-US" sz="900" dirty="0" smtClean="0">
                <a:solidFill>
                  <a:schemeClr val="bg1"/>
                </a:solidFill>
              </a:rPr>
              <a:t>MI5, Scientific expert </a:t>
            </a:r>
            <a:r>
              <a:rPr lang="en-US" sz="900" dirty="0">
                <a:solidFill>
                  <a:schemeClr val="bg1"/>
                </a:solidFill>
              </a:rPr>
              <a:t>and counterintelligence officer) proposes installing a microphone in the encryption </a:t>
            </a:r>
            <a:r>
              <a:rPr lang="en-US" sz="900" dirty="0" smtClean="0">
                <a:solidFill>
                  <a:schemeClr val="bg1"/>
                </a:solidFill>
              </a:rPr>
              <a:t>room.</a:t>
            </a:r>
          </a:p>
          <a:p>
            <a:pPr lvl="2"/>
            <a:endParaRPr lang="en-US" sz="9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Acoustic channel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Acoustic cryptanalysis is a known technique where sounds produced by mechanical operations can reveal information about the machine's state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n-US" sz="900" dirty="0">
                <a:solidFill>
                  <a:schemeClr val="bg1"/>
                </a:solidFill>
              </a:rPr>
              <a:t>The noise emitted during the initialization allowed MI5 to determine the position of the </a:t>
            </a:r>
            <a:r>
              <a:rPr lang="en-US" sz="900" dirty="0" smtClean="0">
                <a:solidFill>
                  <a:schemeClr val="bg1"/>
                </a:solidFill>
              </a:rPr>
              <a:t>wheels during encryption process.</a:t>
            </a:r>
          </a:p>
          <a:p>
            <a:pPr lvl="2"/>
            <a:endParaRPr lang="en-US" sz="9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Result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MI5 was be able to decrypt the secure communication of the Egyptian embassy.</a:t>
            </a:r>
          </a:p>
        </p:txBody>
      </p:sp>
      <p:pic>
        <p:nvPicPr>
          <p:cNvPr id="11" name="Picture 2" descr="Résultat de recherche d'images pour &quot;machine hagelin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1224" y="1033034"/>
            <a:ext cx="2242415" cy="1681811"/>
          </a:xfrm>
          <a:prstGeom prst="rect">
            <a:avLst/>
          </a:prstGeom>
          <a:noFill/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934" y="3230456"/>
            <a:ext cx="1978994" cy="16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3792" y="666750"/>
            <a:ext cx="8548904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Short exercise</a:t>
            </a:r>
            <a:r>
              <a:rPr lang="en-US" sz="1200" dirty="0" smtClean="0">
                <a:solidFill>
                  <a:schemeClr val="bg1"/>
                </a:solidFill>
              </a:rPr>
              <a:t>: </a:t>
            </a:r>
            <a:r>
              <a:rPr lang="en-US" sz="1400" b="1" dirty="0" smtClean="0">
                <a:solidFill>
                  <a:schemeClr val="bg1"/>
                </a:solidFill>
              </a:rPr>
              <a:t>3 </a:t>
            </a:r>
            <a:r>
              <a:rPr lang="en-US" sz="1400" b="1" dirty="0">
                <a:solidFill>
                  <a:schemeClr val="bg1"/>
                </a:solidFill>
              </a:rPr>
              <a:t>switches, 3 </a:t>
            </a:r>
            <a:r>
              <a:rPr lang="en-US" sz="1400" b="1" dirty="0" smtClean="0">
                <a:solidFill>
                  <a:schemeClr val="bg1"/>
                </a:solidFill>
              </a:rPr>
              <a:t>light bulbs </a:t>
            </a:r>
            <a:r>
              <a:rPr lang="en-US" sz="1400" b="1" dirty="0">
                <a:solidFill>
                  <a:schemeClr val="bg1"/>
                </a:solidFill>
              </a:rPr>
              <a:t>in another room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Only </a:t>
            </a:r>
            <a:r>
              <a:rPr lang="en-US" sz="1000" dirty="0">
                <a:solidFill>
                  <a:schemeClr val="bg1"/>
                </a:solidFill>
              </a:rPr>
              <a:t>one visit is possible </a:t>
            </a:r>
            <a:endParaRPr lang="en-US" sz="1000" dirty="0" smtClean="0">
              <a:solidFill>
                <a:schemeClr val="bg1"/>
              </a:solidFill>
            </a:endParaRP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Which </a:t>
            </a:r>
            <a:r>
              <a:rPr lang="en-US" sz="1000" dirty="0">
                <a:solidFill>
                  <a:schemeClr val="bg1"/>
                </a:solidFill>
              </a:rPr>
              <a:t>switch turns on each </a:t>
            </a:r>
            <a:r>
              <a:rPr lang="en-US" sz="1000" dirty="0" smtClean="0">
                <a:solidFill>
                  <a:schemeClr val="bg1"/>
                </a:solidFill>
              </a:rPr>
              <a:t>light bulb</a:t>
            </a:r>
            <a:r>
              <a:rPr lang="en-US" sz="1000" dirty="0">
                <a:solidFill>
                  <a:schemeClr val="bg1"/>
                </a:solidFill>
              </a:rPr>
              <a:t>?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895" y="3571384"/>
            <a:ext cx="542256" cy="542256"/>
          </a:xfrm>
          <a:prstGeom prst="rect">
            <a:avLst/>
          </a:prstGeom>
          <a:noFill/>
        </p:spPr>
      </p:pic>
      <p:pic>
        <p:nvPicPr>
          <p:cNvPr id="7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895" y="2815994"/>
            <a:ext cx="542256" cy="542256"/>
          </a:xfrm>
          <a:prstGeom prst="rect">
            <a:avLst/>
          </a:prstGeom>
          <a:noFill/>
        </p:spPr>
      </p:pic>
      <p:pic>
        <p:nvPicPr>
          <p:cNvPr id="8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895" y="2013919"/>
            <a:ext cx="542256" cy="542256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789266" y="2190275"/>
            <a:ext cx="628644" cy="73580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046283" y="2172648"/>
            <a:ext cx="3488924" cy="194099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539956" y="210539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23865" y="2922674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523865" y="3657846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46161" y="2894909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14128" y="289491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47301" y="289491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20" name="Picture 8" descr="Résultat de recherche d'images pour &quot;porte ouverte dessin&quot;"/>
          <p:cNvPicPr>
            <a:picLocks noChangeAspect="1" noChangeArrowheads="1"/>
          </p:cNvPicPr>
          <p:nvPr/>
        </p:nvPicPr>
        <p:blipFill>
          <a:blip r:embed="rId5"/>
          <a:srcRect l="7491" t="4852" r="61787" b="11747"/>
          <a:stretch>
            <a:fillRect/>
          </a:stretch>
        </p:blipFill>
        <p:spPr bwMode="auto">
          <a:xfrm>
            <a:off x="3497802" y="2582037"/>
            <a:ext cx="851535" cy="1541145"/>
          </a:xfrm>
          <a:prstGeom prst="rect">
            <a:avLst/>
          </a:prstGeom>
          <a:noFill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539836" y="2187186"/>
            <a:ext cx="628644" cy="735808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290406" y="2184097"/>
            <a:ext cx="628644" cy="735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46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3792" y="666750"/>
            <a:ext cx="8548904" cy="4388954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Short exercise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400" dirty="0">
                <a:solidFill>
                  <a:schemeClr val="bg1"/>
                </a:solidFill>
              </a:rPr>
              <a:t>3 switches, 3 light bulbs in another room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Only one visit is possible 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Which switch turns on each light bulb?</a:t>
            </a:r>
          </a:p>
          <a:p>
            <a:pPr lvl="1"/>
            <a:endParaRPr lang="en-US" sz="10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989" y="3596248"/>
            <a:ext cx="542256" cy="542256"/>
          </a:xfrm>
          <a:prstGeom prst="rect">
            <a:avLst/>
          </a:prstGeom>
          <a:noFill/>
        </p:spPr>
      </p:pic>
      <p:pic>
        <p:nvPicPr>
          <p:cNvPr id="8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989" y="2038783"/>
            <a:ext cx="542256" cy="542256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789266" y="2190275"/>
            <a:ext cx="628644" cy="73580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046283" y="2172648"/>
            <a:ext cx="3488924" cy="194099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539050" y="2130254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22959" y="2947538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522959" y="368271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46161" y="2894909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14128" y="289491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47301" y="2894910"/>
            <a:ext cx="48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539836" y="2187186"/>
            <a:ext cx="628644" cy="735808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290406" y="2184097"/>
            <a:ext cx="628644" cy="735807"/>
          </a:xfrm>
          <a:prstGeom prst="rect">
            <a:avLst/>
          </a:prstGeom>
          <a:noFill/>
        </p:spPr>
      </p:pic>
      <p:pic>
        <p:nvPicPr>
          <p:cNvPr id="23" name="Picture 4" descr="Résultat de recherche d'images pour &quot;porte ouverte dessin&quot;"/>
          <p:cNvPicPr>
            <a:picLocks noChangeAspect="1" noChangeArrowheads="1"/>
          </p:cNvPicPr>
          <p:nvPr/>
        </p:nvPicPr>
        <p:blipFill>
          <a:blip r:embed="rId7"/>
          <a:srcRect l="48473" t="4368" r="822" b="11031"/>
          <a:stretch>
            <a:fillRect/>
          </a:stretch>
        </p:blipFill>
        <p:spPr bwMode="auto">
          <a:xfrm>
            <a:off x="3349070" y="2581039"/>
            <a:ext cx="1405402" cy="1563295"/>
          </a:xfrm>
          <a:prstGeom prst="rect">
            <a:avLst/>
          </a:prstGeom>
          <a:noFill/>
        </p:spPr>
      </p:pic>
      <p:pic>
        <p:nvPicPr>
          <p:cNvPr id="24" name="Picture 2" descr="Résultat de recherche d'images pour &quot;icone interrupteur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771153" y="2820430"/>
            <a:ext cx="542256" cy="542256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2428077" y="2023591"/>
            <a:ext cx="120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5min </a:t>
            </a:r>
            <a:r>
              <a:rPr lang="fr-F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then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OFF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428077" y="2924726"/>
            <a:ext cx="120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428077" y="3713238"/>
            <a:ext cx="120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4691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263792" y="666750"/>
            <a:ext cx="8548904" cy="145319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Scenario of this talk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Target of Evaluation: </a:t>
            </a:r>
            <a:r>
              <a:rPr lang="en-US" sz="1000" dirty="0" smtClean="0">
                <a:solidFill>
                  <a:schemeClr val="bg1"/>
                </a:solidFill>
              </a:rPr>
              <a:t>Embedded system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Security function: </a:t>
            </a:r>
            <a:r>
              <a:rPr lang="en-US" sz="1000" dirty="0" smtClean="0">
                <a:solidFill>
                  <a:schemeClr val="bg1"/>
                </a:solidFill>
              </a:rPr>
              <a:t>Password verification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Security asset</a:t>
            </a:r>
            <a:r>
              <a:rPr lang="en-US" sz="1000" dirty="0" smtClean="0">
                <a:solidFill>
                  <a:schemeClr val="bg1"/>
                </a:solidFill>
              </a:rPr>
              <a:t>: Password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Attack</a:t>
            </a:r>
            <a:r>
              <a:rPr lang="en-US" sz="1000" dirty="0" smtClean="0">
                <a:solidFill>
                  <a:schemeClr val="bg1"/>
                </a:solidFill>
              </a:rPr>
              <a:t>: side-channel attack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58" y="697062"/>
            <a:ext cx="1422885" cy="1422885"/>
          </a:xfrm>
          <a:prstGeom prst="rect">
            <a:avLst/>
          </a:prstGeom>
        </p:spPr>
      </p:pic>
      <p:cxnSp>
        <p:nvCxnSpPr>
          <p:cNvPr id="20" name="Connecteur droit avec flèche 19"/>
          <p:cNvCxnSpPr>
            <a:stCxn id="19" idx="3"/>
            <a:endCxn id="21" idx="1"/>
          </p:cNvCxnSpPr>
          <p:nvPr/>
        </p:nvCxnSpPr>
        <p:spPr>
          <a:xfrm>
            <a:off x="6021743" y="1408505"/>
            <a:ext cx="1004617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60" y="944680"/>
            <a:ext cx="927650" cy="927650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3792" y="2162513"/>
            <a:ext cx="8548904" cy="45157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Password verification process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39" y="2656650"/>
            <a:ext cx="6352210" cy="19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7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3792" y="1547612"/>
            <a:ext cx="8548904" cy="45157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Password verification process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59" y="1999183"/>
            <a:ext cx="4909121" cy="148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à coins arrondis 3"/>
              <p:cNvSpPr/>
              <p:nvPr/>
            </p:nvSpPr>
            <p:spPr>
              <a:xfrm>
                <a:off x="13646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" name="Rectangle à coins arrondi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43" y="3825237"/>
                <a:ext cx="838200" cy="297180"/>
              </a:xfrm>
              <a:prstGeom prst="roundRect">
                <a:avLst/>
              </a:prstGeom>
              <a:blipFill>
                <a:blip r:embed="rId21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à coins arrondis 9"/>
              <p:cNvSpPr/>
              <p:nvPr/>
            </p:nvSpPr>
            <p:spPr>
              <a:xfrm>
                <a:off x="22028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" name="Rectangle à coins arrondi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43" y="3825237"/>
                <a:ext cx="838200" cy="297180"/>
              </a:xfrm>
              <a:prstGeom prst="roundRect">
                <a:avLst/>
              </a:prstGeom>
              <a:blipFill>
                <a:blip r:embed="rId22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à coins arrondis 22"/>
              <p:cNvSpPr/>
              <p:nvPr/>
            </p:nvSpPr>
            <p:spPr>
              <a:xfrm>
                <a:off x="30410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3" name="Rectangle à coins arrondi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043" y="3825237"/>
                <a:ext cx="838200" cy="297180"/>
              </a:xfrm>
              <a:prstGeom prst="roundRect">
                <a:avLst/>
              </a:prstGeom>
              <a:blipFill>
                <a:blip r:embed="rId23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23"/>
              <p:cNvSpPr/>
              <p:nvPr/>
            </p:nvSpPr>
            <p:spPr>
              <a:xfrm>
                <a:off x="38792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Rectangle à coins arrondis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43" y="3825237"/>
                <a:ext cx="838200" cy="297180"/>
              </a:xfrm>
              <a:prstGeom prst="roundRect">
                <a:avLst/>
              </a:prstGeom>
              <a:blipFill>
                <a:blip r:embed="rId24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13799" y="3819939"/>
                <a:ext cx="8198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99" y="3819939"/>
                <a:ext cx="81984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47174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443" y="3819939"/>
                <a:ext cx="838200" cy="297180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30"/>
              <p:cNvSpPr/>
              <p:nvPr/>
            </p:nvSpPr>
            <p:spPr>
              <a:xfrm>
                <a:off x="55556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1" name="Rectangle à coins arrondis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643" y="3819939"/>
                <a:ext cx="838200" cy="297180"/>
              </a:xfrm>
              <a:prstGeom prst="roundRect">
                <a:avLst/>
              </a:prstGeom>
              <a:blipFill>
                <a:blip r:embed="rId26"/>
                <a:stretch>
                  <a:fillRect l="-714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63938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843" y="3819939"/>
                <a:ext cx="838200" cy="297180"/>
              </a:xfrm>
              <a:prstGeom prst="roundRect">
                <a:avLst/>
              </a:prstGeom>
              <a:blipFill>
                <a:blip r:embed="rId27"/>
                <a:stretch>
                  <a:fillRect l="-1439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72320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043" y="3819939"/>
                <a:ext cx="838200" cy="297180"/>
              </a:xfrm>
              <a:prstGeom prst="roundRect">
                <a:avLst/>
              </a:prstGeom>
              <a:blipFill>
                <a:blip r:embed="rId28"/>
                <a:stretch>
                  <a:fillRect l="-714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à coins arrondis 7"/>
          <p:cNvSpPr/>
          <p:nvPr/>
        </p:nvSpPr>
        <p:spPr>
          <a:xfrm>
            <a:off x="2107096" y="2199861"/>
            <a:ext cx="2716695" cy="17890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2107096" y="2503243"/>
            <a:ext cx="2716695" cy="32709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13646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43" y="4639325"/>
                <a:ext cx="838200" cy="297180"/>
              </a:xfrm>
              <a:prstGeom prst="roundRect">
                <a:avLst/>
              </a:prstGeom>
              <a:blipFill>
                <a:blip r:embed="rId29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22028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43" y="4639325"/>
                <a:ext cx="838200" cy="297180"/>
              </a:xfrm>
              <a:prstGeom prst="roundRect">
                <a:avLst/>
              </a:prstGeom>
              <a:blipFill>
                <a:blip r:embed="rId30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30410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043" y="4639325"/>
                <a:ext cx="838200" cy="297180"/>
              </a:xfrm>
              <a:prstGeom prst="roundRect">
                <a:avLst/>
              </a:prstGeom>
              <a:blipFill>
                <a:blip r:embed="rId31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1599237" y="4226982"/>
                <a:ext cx="3690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237" y="4226982"/>
                <a:ext cx="369011" cy="3077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2437437" y="4212471"/>
                <a:ext cx="3690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37" y="4212471"/>
                <a:ext cx="369011" cy="3077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/>
              <p:cNvSpPr txBox="1"/>
              <p:nvPr/>
            </p:nvSpPr>
            <p:spPr>
              <a:xfrm>
                <a:off x="3275637" y="4211210"/>
                <a:ext cx="3690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637" y="4211210"/>
                <a:ext cx="369012" cy="3077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à coins arrondis 47"/>
          <p:cNvSpPr/>
          <p:nvPr/>
        </p:nvSpPr>
        <p:spPr>
          <a:xfrm>
            <a:off x="2116704" y="2830336"/>
            <a:ext cx="2716695" cy="15240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Espace réservé du contenu 2"/>
              <p:cNvSpPr txBox="1">
                <a:spLocks/>
              </p:cNvSpPr>
              <p:nvPr/>
            </p:nvSpPr>
            <p:spPr>
              <a:xfrm>
                <a:off x="286644" y="461859"/>
                <a:ext cx="8548904" cy="100222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Hypotheses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000" dirty="0">
                    <a:solidFill>
                      <a:schemeClr val="bg1"/>
                    </a:solidFill>
                  </a:rPr>
                  <a:t>No limit on the number of 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attempts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fr-FR" sz="1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PWD</m:t>
                        </m:r>
                      </m:e>
                      <m:sup>
                        <m:r>
                          <a:rPr lang="fr-FR" sz="10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000" dirty="0" smtClean="0">
                    <a:solidFill>
                      <a:schemeClr val="bg1"/>
                    </a:solidFill>
                  </a:rPr>
                  <a:t> is stored in memory</a:t>
                </a:r>
                <a:endParaRPr lang="en-US" sz="10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000" dirty="0" smtClean="0">
                    <a:solidFill>
                      <a:schemeClr val="bg1"/>
                    </a:solidFill>
                  </a:rPr>
                  <a:t>Is brute-force possible?</a:t>
                </a:r>
              </a:p>
            </p:txBody>
          </p:sp>
        </mc:Choice>
        <mc:Fallback xmlns="">
          <p:sp>
            <p:nvSpPr>
              <p:cNvPr id="50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44" y="461859"/>
                <a:ext cx="8548904" cy="1002226"/>
              </a:xfr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/>
          <p:cNvSpPr txBox="1"/>
          <p:nvPr/>
        </p:nvSpPr>
        <p:spPr>
          <a:xfrm>
            <a:off x="5631284" y="2658905"/>
            <a:ext cx="320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Can </a:t>
            </a:r>
            <a:r>
              <a:rPr lang="fr-FR" sz="1400" b="1" dirty="0" err="1" smtClean="0">
                <a:solidFill>
                  <a:schemeClr val="bg1"/>
                </a:solidFill>
              </a:rPr>
              <a:t>we</a:t>
            </a:r>
            <a:r>
              <a:rPr lang="fr-FR" sz="1400" b="1" dirty="0" smtClean="0">
                <a:solidFill>
                  <a:schemeClr val="bg1"/>
                </a:solidFill>
              </a:rPr>
              <a:t> use </a:t>
            </a:r>
            <a:r>
              <a:rPr lang="fr-FR" sz="1400" b="1" dirty="0" err="1" smtClean="0">
                <a:solidFill>
                  <a:schemeClr val="bg1"/>
                </a:solidFill>
              </a:rPr>
              <a:t>side-channel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attacks</a:t>
            </a:r>
            <a:r>
              <a:rPr lang="fr-FR" sz="1400" b="1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3" grpId="0" animBg="1"/>
      <p:bldP spid="24" grpId="0" animBg="1"/>
      <p:bldP spid="6" grpId="0"/>
      <p:bldP spid="30" grpId="0" animBg="1"/>
      <p:bldP spid="31" grpId="0" animBg="1"/>
      <p:bldP spid="32" grpId="0" animBg="1"/>
      <p:bldP spid="33" grpId="0" animBg="1"/>
      <p:bldP spid="8" grpId="0" animBg="1"/>
      <p:bldP spid="8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43" grpId="0"/>
      <p:bldP spid="44" grpId="0"/>
      <p:bldP spid="45" grpId="0"/>
      <p:bldP spid="48" grpId="0" animBg="1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3792" y="560326"/>
            <a:ext cx="8548904" cy="45157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Password verification process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59" y="1011897"/>
            <a:ext cx="4909121" cy="148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ace réservé du contenu 2"/>
              <p:cNvSpPr txBox="1">
                <a:spLocks/>
              </p:cNvSpPr>
              <p:nvPr/>
            </p:nvSpPr>
            <p:spPr>
              <a:xfrm>
                <a:off x="266765" y="2813196"/>
                <a:ext cx="8548904" cy="884161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“Divide-and-conquer” strategy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pwd</m:t>
                    </m:r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is validated byte per byte</a:t>
                </a:r>
              </a:p>
              <a:p>
                <a:pPr lvl="1"/>
                <a:r>
                  <a:rPr lang="en-US" sz="1200" dirty="0" smtClean="0">
                    <a:solidFill>
                      <a:schemeClr val="bg1"/>
                    </a:solidFill>
                  </a:rPr>
                  <a:t>Timing difference between the number of correctly verified bytes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2813196"/>
                <a:ext cx="8548904" cy="88416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3792" y="3851809"/>
                <a:ext cx="8548904" cy="884161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In practice</a:t>
                </a:r>
              </a:p>
              <a:p>
                <a:pPr lvl="1"/>
                <a:r>
                  <a:rPr lang="en-US" sz="1200" dirty="0" smtClean="0">
                    <a:solidFill>
                      <a:schemeClr val="bg1"/>
                    </a:solidFill>
                  </a:rPr>
                  <a:t>Assuming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𝑃𝑊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pwd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operation takes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≈10 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US" sz="1200" dirty="0" smtClean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200" dirty="0" smtClean="0">
                    <a:solidFill>
                      <a:schemeClr val="bg1"/>
                    </a:solidFill>
                  </a:rPr>
                  <a:t>Number of requests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×16=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instead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sz="12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(brute-force)</a:t>
                </a: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92" y="3851809"/>
                <a:ext cx="8548904" cy="884161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à coins arrondis 26"/>
          <p:cNvSpPr/>
          <p:nvPr/>
        </p:nvSpPr>
        <p:spPr>
          <a:xfrm>
            <a:off x="3517427" y="4835515"/>
            <a:ext cx="2173357" cy="2584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 smtClean="0"/>
              <a:t>Countermeasure</a:t>
            </a:r>
            <a:r>
              <a:rPr lang="fr-FR" sz="1200" b="1" dirty="0" smtClean="0"/>
              <a:t>?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02071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6765" y="1242315"/>
            <a:ext cx="8548904" cy="45157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Password verification process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32" y="1611914"/>
            <a:ext cx="4909121" cy="1480694"/>
          </a:xfrm>
          <a:prstGeom prst="rect">
            <a:avLst/>
          </a:prstGeom>
        </p:spPr>
      </p:pic>
      <p:sp>
        <p:nvSpPr>
          <p:cNvPr id="25" name="Espace réservé du contenu 2"/>
          <p:cNvSpPr txBox="1">
            <a:spLocks/>
          </p:cNvSpPr>
          <p:nvPr/>
        </p:nvSpPr>
        <p:spPr>
          <a:xfrm>
            <a:off x="266765" y="583940"/>
            <a:ext cx="8548904" cy="88416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Countermeasure?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Developing an algorithm which is not time-dependent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9" y="3562277"/>
            <a:ext cx="4909354" cy="1400662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stCxn id="3" idx="2"/>
            <a:endCxn id="4" idx="0"/>
          </p:cNvCxnSpPr>
          <p:nvPr/>
        </p:nvCxnSpPr>
        <p:spPr>
          <a:xfrm flipH="1">
            <a:off x="4474876" y="3092608"/>
            <a:ext cx="117" cy="46966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18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1035539" y="3425437"/>
            <a:ext cx="827775" cy="1334142"/>
          </a:xfrm>
          <a:prstGeom prst="roundRect">
            <a:avLst>
              <a:gd name="adj" fmla="val 47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Who</a:t>
            </a:r>
            <a:r>
              <a:rPr lang="fr-FR" sz="2000" dirty="0" smtClean="0"/>
              <a:t> </a:t>
            </a:r>
            <a:r>
              <a:rPr lang="fr-FR" sz="2000" dirty="0" err="1" smtClean="0"/>
              <a:t>am</a:t>
            </a:r>
            <a:r>
              <a:rPr lang="fr-FR" sz="2000" dirty="0" smtClean="0"/>
              <a:t> I?</a:t>
            </a:r>
            <a:endParaRPr lang="fr-FR" sz="2000" dirty="0"/>
          </a:p>
        </p:txBody>
      </p: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461503" y="2778463"/>
            <a:ext cx="858559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2590536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2668078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6005055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6081749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1413875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58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4302017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1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1118510" y="1704422"/>
            <a:ext cx="696567" cy="857066"/>
            <a:chOff x="914711" y="2250469"/>
            <a:chExt cx="928756" cy="1142754"/>
          </a:xfrm>
          <a:solidFill>
            <a:srgbClr val="00B0F0"/>
          </a:solidFill>
        </p:grpSpPr>
        <p:sp>
          <p:nvSpPr>
            <p:cNvPr id="67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9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0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1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9" name="Groupe 78"/>
          <p:cNvGrpSpPr/>
          <p:nvPr/>
        </p:nvGrpSpPr>
        <p:grpSpPr>
          <a:xfrm>
            <a:off x="4006652" y="1704422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80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81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82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83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8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681105" y="2877602"/>
            <a:ext cx="1570183" cy="5155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2018</a:t>
            </a:r>
          </a:p>
          <a:p>
            <a:pPr lvl="0" algn="ctr"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Master in computer science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7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3638293" y="2884300"/>
            <a:ext cx="1461488" cy="5155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2021</a:t>
            </a:r>
          </a:p>
          <a:p>
            <a:pPr lvl="0" algn="ctr"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Thesis in Deep Learning for SCA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90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8764271" y="2697723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grpSp>
        <p:nvGrpSpPr>
          <p:cNvPr id="92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7477793" y="2711634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93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94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7182428" y="1690511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96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97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98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99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02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6608705" y="2890171"/>
            <a:ext cx="1868451" cy="36163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</a:rPr>
              <a:t>From 2021-…</a:t>
            </a:r>
          </a:p>
          <a:p>
            <a:pPr lvl="0" algn="ctr">
              <a:defRPr/>
            </a:pPr>
            <a:r>
              <a:rPr lang="en-US" sz="1000" b="1" dirty="0" smtClean="0">
                <a:solidFill>
                  <a:schemeClr val="bg1"/>
                </a:solidFill>
              </a:rPr>
              <a:t>Security evaluator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9" y="3439348"/>
            <a:ext cx="827775" cy="1296088"/>
          </a:xfrm>
          <a:prstGeom prst="rect">
            <a:avLst/>
          </a:prstGeom>
        </p:spPr>
      </p:pic>
      <p:sp>
        <p:nvSpPr>
          <p:cNvPr id="78" name="Rectangle à coins arrondis 77"/>
          <p:cNvSpPr/>
          <p:nvPr/>
        </p:nvSpPr>
        <p:spPr>
          <a:xfrm>
            <a:off x="3445988" y="3585550"/>
            <a:ext cx="1168890" cy="577073"/>
          </a:xfrm>
          <a:prstGeom prst="roundRect">
            <a:avLst>
              <a:gd name="adj" fmla="val 47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81" y="3597813"/>
            <a:ext cx="1103312" cy="542386"/>
          </a:xfrm>
          <a:prstGeom prst="rect">
            <a:avLst/>
          </a:prstGeom>
        </p:spPr>
      </p:pic>
      <p:pic>
        <p:nvPicPr>
          <p:cNvPr id="89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3266" y="4221092"/>
            <a:ext cx="1434603" cy="537977"/>
          </a:xfrm>
          <a:prstGeom prst="rect">
            <a:avLst/>
          </a:prstGeom>
        </p:spPr>
      </p:pic>
      <p:pic>
        <p:nvPicPr>
          <p:cNvPr id="101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813" y="3597813"/>
            <a:ext cx="1434603" cy="5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55" grpId="0" animBg="1"/>
      <p:bldP spid="85" grpId="0"/>
      <p:bldP spid="87" grpId="0"/>
      <p:bldP spid="90" grpId="0" animBg="1"/>
      <p:bldP spid="102" grpId="0"/>
      <p:bldP spid="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3792" y="1547612"/>
            <a:ext cx="8548904" cy="45157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Password verification process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59" y="2000742"/>
            <a:ext cx="4909121" cy="1400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à coins arrondis 3"/>
              <p:cNvSpPr/>
              <p:nvPr/>
            </p:nvSpPr>
            <p:spPr>
              <a:xfrm>
                <a:off x="13646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" name="Rectangle à coins arrondis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43" y="3825237"/>
                <a:ext cx="838200" cy="297180"/>
              </a:xfrm>
              <a:prstGeom prst="roundRect">
                <a:avLst/>
              </a:prstGeom>
              <a:blipFill>
                <a:blip r:embed="rId4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à coins arrondis 9"/>
              <p:cNvSpPr/>
              <p:nvPr/>
            </p:nvSpPr>
            <p:spPr>
              <a:xfrm>
                <a:off x="22028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" name="Rectangle à coins arrondi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43" y="3825237"/>
                <a:ext cx="838200" cy="297180"/>
              </a:xfrm>
              <a:prstGeom prst="roundRect">
                <a:avLst/>
              </a:prstGeom>
              <a:blipFill>
                <a:blip r:embed="rId5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à coins arrondis 22"/>
              <p:cNvSpPr/>
              <p:nvPr/>
            </p:nvSpPr>
            <p:spPr>
              <a:xfrm>
                <a:off x="30410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3" name="Rectangle à coins arrondi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043" y="3825237"/>
                <a:ext cx="838200" cy="297180"/>
              </a:xfrm>
              <a:prstGeom prst="roundRect">
                <a:avLst/>
              </a:prstGeom>
              <a:blipFill>
                <a:blip r:embed="rId6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23"/>
              <p:cNvSpPr/>
              <p:nvPr/>
            </p:nvSpPr>
            <p:spPr>
              <a:xfrm>
                <a:off x="3879243" y="3825237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Rectangle à coins arrondis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43" y="3825237"/>
                <a:ext cx="838200" cy="297180"/>
              </a:xfrm>
              <a:prstGeom prst="roundRect">
                <a:avLst/>
              </a:prstGeom>
              <a:blipFill>
                <a:blip r:embed="rId7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13799" y="3819939"/>
                <a:ext cx="8198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99" y="3819939"/>
                <a:ext cx="81984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47174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443" y="3819939"/>
                <a:ext cx="838200" cy="29718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30"/>
              <p:cNvSpPr/>
              <p:nvPr/>
            </p:nvSpPr>
            <p:spPr>
              <a:xfrm>
                <a:off x="55556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1" name="Rectangle à coins arrondis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643" y="3819939"/>
                <a:ext cx="838200" cy="297180"/>
              </a:xfrm>
              <a:prstGeom prst="roundRect">
                <a:avLst/>
              </a:prstGeom>
              <a:blipFill>
                <a:blip r:embed="rId10"/>
                <a:stretch>
                  <a:fillRect l="-714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63938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843" y="3819939"/>
                <a:ext cx="838200" cy="297180"/>
              </a:xfrm>
              <a:prstGeom prst="roundRect">
                <a:avLst/>
              </a:prstGeom>
              <a:blipFill>
                <a:blip r:embed="rId11"/>
                <a:stretch>
                  <a:fillRect l="-1439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7232043" y="3819939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043" y="3819939"/>
                <a:ext cx="838200" cy="297180"/>
              </a:xfrm>
              <a:prstGeom prst="roundRect">
                <a:avLst/>
              </a:prstGeom>
              <a:blipFill>
                <a:blip r:embed="rId12"/>
                <a:stretch>
                  <a:fillRect l="-714"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à coins arrondis 7"/>
          <p:cNvSpPr/>
          <p:nvPr/>
        </p:nvSpPr>
        <p:spPr>
          <a:xfrm>
            <a:off x="2107096" y="2199861"/>
            <a:ext cx="2716695" cy="17890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2101795" y="2650434"/>
            <a:ext cx="2716695" cy="35980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13646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43" y="4639325"/>
                <a:ext cx="838200" cy="29718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22028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43" y="4639325"/>
                <a:ext cx="838200" cy="29718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30410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043" y="4639325"/>
                <a:ext cx="838200" cy="29718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1599237" y="4226982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237" y="4226982"/>
                <a:ext cx="412292" cy="307777"/>
              </a:xfrm>
              <a:prstGeom prst="rect">
                <a:avLst/>
              </a:prstGeom>
              <a:blipFill>
                <a:blip r:embed="rId1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2437437" y="4212471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37" y="4212471"/>
                <a:ext cx="412292" cy="307777"/>
              </a:xfrm>
              <a:prstGeom prst="rect">
                <a:avLst/>
              </a:prstGeom>
              <a:blipFill>
                <a:blip r:embed="rId17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/>
              <p:cNvSpPr txBox="1"/>
              <p:nvPr/>
            </p:nvSpPr>
            <p:spPr>
              <a:xfrm>
                <a:off x="32756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637" y="4211210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à coins arrondis 47"/>
          <p:cNvSpPr/>
          <p:nvPr/>
        </p:nvSpPr>
        <p:spPr>
          <a:xfrm>
            <a:off x="2107096" y="3140765"/>
            <a:ext cx="2716695" cy="21651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Espace réservé du contenu 2"/>
              <p:cNvSpPr txBox="1">
                <a:spLocks/>
              </p:cNvSpPr>
              <p:nvPr/>
            </p:nvSpPr>
            <p:spPr>
              <a:xfrm>
                <a:off x="286644" y="461859"/>
                <a:ext cx="8548904" cy="100222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Hypothesis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000" dirty="0">
                    <a:solidFill>
                      <a:schemeClr val="bg1"/>
                    </a:solidFill>
                  </a:rPr>
                  <a:t>No limit on the number of 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attempts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PWD</m:t>
                    </m:r>
                  </m:oMath>
                </a14:m>
                <a:r>
                  <a:rPr lang="en-US" sz="1000" dirty="0" smtClean="0">
                    <a:solidFill>
                      <a:schemeClr val="bg1"/>
                    </a:solidFill>
                  </a:rPr>
                  <a:t> is stored in memory</a:t>
                </a:r>
                <a:endParaRPr lang="en-US" sz="10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000" dirty="0" smtClean="0">
                    <a:solidFill>
                      <a:schemeClr val="bg1"/>
                    </a:solidFill>
                  </a:rPr>
                  <a:t>Is brute-force possible?</a:t>
                </a:r>
              </a:p>
            </p:txBody>
          </p:sp>
        </mc:Choice>
        <mc:Fallback xmlns="">
          <p:sp>
            <p:nvSpPr>
              <p:cNvPr id="50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44" y="461859"/>
                <a:ext cx="8548904" cy="1002226"/>
              </a:xfr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/>
          <p:cNvSpPr txBox="1"/>
          <p:nvPr/>
        </p:nvSpPr>
        <p:spPr>
          <a:xfrm>
            <a:off x="5631284" y="2658905"/>
            <a:ext cx="3201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Can </a:t>
            </a:r>
            <a:r>
              <a:rPr lang="fr-FR" sz="1400" b="1" dirty="0" err="1" smtClean="0">
                <a:solidFill>
                  <a:schemeClr val="bg1"/>
                </a:solidFill>
              </a:rPr>
              <a:t>we</a:t>
            </a:r>
            <a:r>
              <a:rPr lang="fr-FR" sz="1400" b="1" dirty="0" smtClean="0">
                <a:solidFill>
                  <a:schemeClr val="bg1"/>
                </a:solidFill>
              </a:rPr>
              <a:t> use </a:t>
            </a:r>
            <a:r>
              <a:rPr lang="fr-FR" sz="1400" b="1" dirty="0" err="1" smtClean="0">
                <a:solidFill>
                  <a:schemeClr val="bg1"/>
                </a:solidFill>
              </a:rPr>
              <a:t>side-channel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attacks</a:t>
            </a:r>
            <a:r>
              <a:rPr lang="fr-FR" sz="1400" b="1" dirty="0" smtClean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à coins arrondis 24"/>
              <p:cNvSpPr/>
              <p:nvPr/>
            </p:nvSpPr>
            <p:spPr>
              <a:xfrm>
                <a:off x="38792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5" name="Rectangle à coins arrondis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243" y="4639325"/>
                <a:ext cx="838200" cy="297180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41138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837" y="4211210"/>
                <a:ext cx="412292" cy="307777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à coins arrondis 26"/>
              <p:cNvSpPr/>
              <p:nvPr/>
            </p:nvSpPr>
            <p:spPr>
              <a:xfrm>
                <a:off x="47174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7" name="Rectangle à coins arrondis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443" y="4639325"/>
                <a:ext cx="838200" cy="297180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49520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037" y="4211210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à coins arrondis 28"/>
              <p:cNvSpPr/>
              <p:nvPr/>
            </p:nvSpPr>
            <p:spPr>
              <a:xfrm>
                <a:off x="55556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9" name="Rectangle à coins arrondi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643" y="4639325"/>
                <a:ext cx="838200" cy="297180"/>
              </a:xfrm>
              <a:prstGeom prst="roundRect">
                <a:avLst/>
              </a:prstGeom>
              <a:blipFill>
                <a:blip r:embed="rId23"/>
                <a:stretch>
                  <a:fillRect l="-5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57902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237" y="4211210"/>
                <a:ext cx="412292" cy="307777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à coins arrondis 38"/>
              <p:cNvSpPr/>
              <p:nvPr/>
            </p:nvSpPr>
            <p:spPr>
              <a:xfrm>
                <a:off x="63938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Rectangle à coins arrondis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843" y="4639325"/>
                <a:ext cx="838200" cy="297180"/>
              </a:xfrm>
              <a:prstGeom prst="roundRect">
                <a:avLst/>
              </a:prstGeom>
              <a:blipFill>
                <a:blip r:embed="rId24"/>
                <a:stretch>
                  <a:fillRect l="-575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66284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437" y="4211210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à coins arrondis 40"/>
              <p:cNvSpPr/>
              <p:nvPr/>
            </p:nvSpPr>
            <p:spPr>
              <a:xfrm>
                <a:off x="7232043" y="463932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1" name="Rectangle à coins arrondi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043" y="4639325"/>
                <a:ext cx="838200" cy="297180"/>
              </a:xfrm>
              <a:prstGeom prst="roundRect">
                <a:avLst/>
              </a:prstGeom>
              <a:blipFill>
                <a:blip r:embed="rId25"/>
                <a:stretch>
                  <a:fillRect l="-5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7466637" y="4211210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637" y="4211210"/>
                <a:ext cx="412292" cy="307777"/>
              </a:xfrm>
              <a:prstGeom prst="rect">
                <a:avLst/>
              </a:prstGeom>
              <a:blipFill>
                <a:blip r:embed="rId2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5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3" grpId="0" animBg="1"/>
      <p:bldP spid="24" grpId="0" animBg="1"/>
      <p:bldP spid="6" grpId="0"/>
      <p:bldP spid="30" grpId="0" animBg="1"/>
      <p:bldP spid="31" grpId="0" animBg="1"/>
      <p:bldP spid="32" grpId="0" animBg="1"/>
      <p:bldP spid="33" grpId="0" animBg="1"/>
      <p:bldP spid="8" grpId="0" animBg="1"/>
      <p:bldP spid="8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43" grpId="0"/>
      <p:bldP spid="44" grpId="0"/>
      <p:bldP spid="45" grpId="0"/>
      <p:bldP spid="48" grpId="0" animBg="1"/>
      <p:bldP spid="52" grpId="0"/>
      <p:bldP spid="25" grpId="0" animBg="1"/>
      <p:bldP spid="26" grpId="0"/>
      <p:bldP spid="27" grpId="0" animBg="1"/>
      <p:bldP spid="28" grpId="0"/>
      <p:bldP spid="29" grpId="0" animBg="1"/>
      <p:bldP spid="38" grpId="0"/>
      <p:bldP spid="39" grpId="0" animBg="1"/>
      <p:bldP spid="40" grpId="0"/>
      <p:bldP spid="41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29" y="3069612"/>
            <a:ext cx="927650" cy="92765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06" y="3166153"/>
            <a:ext cx="375341" cy="74031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99" y="3165982"/>
            <a:ext cx="375340" cy="74031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008" y="3166155"/>
            <a:ext cx="375340" cy="74031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36" y="2655995"/>
            <a:ext cx="617309" cy="61730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5" y="3931202"/>
            <a:ext cx="489197" cy="489197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57" y="3213134"/>
            <a:ext cx="693333" cy="69333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5" y="2775206"/>
            <a:ext cx="4909121" cy="1400595"/>
          </a:xfrm>
          <a:prstGeom prst="rect">
            <a:avLst/>
          </a:prstGeom>
        </p:spPr>
      </p:pic>
      <p:sp>
        <p:nvSpPr>
          <p:cNvPr id="41" name="Espace réservé du contenu 2"/>
          <p:cNvSpPr txBox="1">
            <a:spLocks/>
          </p:cNvSpPr>
          <p:nvPr/>
        </p:nvSpPr>
        <p:spPr>
          <a:xfrm>
            <a:off x="263792" y="666750"/>
            <a:ext cx="8548904" cy="145319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0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Scenario of this talk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Target of Evaluation: </a:t>
            </a:r>
            <a:r>
              <a:rPr lang="en-US" sz="1000" dirty="0" smtClean="0">
                <a:solidFill>
                  <a:schemeClr val="bg1"/>
                </a:solidFill>
              </a:rPr>
              <a:t>Embedded system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Security function: </a:t>
            </a:r>
            <a:r>
              <a:rPr lang="en-US" sz="1000" dirty="0" smtClean="0">
                <a:solidFill>
                  <a:schemeClr val="bg1"/>
                </a:solidFill>
              </a:rPr>
              <a:t>Password verification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Security asset</a:t>
            </a:r>
            <a:r>
              <a:rPr lang="en-US" sz="1000" dirty="0" smtClean="0">
                <a:solidFill>
                  <a:schemeClr val="bg1"/>
                </a:solidFill>
              </a:rPr>
              <a:t>: Password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Attack</a:t>
            </a:r>
            <a:r>
              <a:rPr lang="en-US" sz="1000" dirty="0" smtClean="0">
                <a:solidFill>
                  <a:schemeClr val="bg1"/>
                </a:solidFill>
              </a:rPr>
              <a:t>: side-channel attack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58" y="697062"/>
            <a:ext cx="1422885" cy="1422885"/>
          </a:xfrm>
          <a:prstGeom prst="rect">
            <a:avLst/>
          </a:prstGeom>
        </p:spPr>
      </p:pic>
      <p:cxnSp>
        <p:nvCxnSpPr>
          <p:cNvPr id="43" name="Connecteur droit avec flèche 42"/>
          <p:cNvCxnSpPr>
            <a:stCxn id="42" idx="3"/>
          </p:cNvCxnSpPr>
          <p:nvPr/>
        </p:nvCxnSpPr>
        <p:spPr>
          <a:xfrm>
            <a:off x="6021743" y="1408505"/>
            <a:ext cx="879173" cy="1225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60" y="944679"/>
            <a:ext cx="927650" cy="92765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25" y="2678375"/>
            <a:ext cx="594929" cy="5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" y="2411283"/>
            <a:ext cx="2148468" cy="21484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9" y="2562469"/>
            <a:ext cx="1792639" cy="1742843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806517" y="3087690"/>
            <a:ext cx="408878" cy="39782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691286" y="3147264"/>
            <a:ext cx="408878" cy="39782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67" y="2562469"/>
            <a:ext cx="1720291" cy="174346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57" y="2544408"/>
            <a:ext cx="2020842" cy="1742843"/>
          </a:xfrm>
          <a:prstGeom prst="rect">
            <a:avLst/>
          </a:prstGeom>
        </p:spPr>
      </p:pic>
      <p:sp>
        <p:nvSpPr>
          <p:cNvPr id="25" name="Rectangle à coins arrondis 24"/>
          <p:cNvSpPr/>
          <p:nvPr/>
        </p:nvSpPr>
        <p:spPr>
          <a:xfrm>
            <a:off x="2938466" y="3036689"/>
            <a:ext cx="788175" cy="758283"/>
          </a:xfrm>
          <a:prstGeom prst="round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26" y="2524245"/>
            <a:ext cx="2127284" cy="1758555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2447360" y="2560962"/>
            <a:ext cx="1740198" cy="174497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4688633" y="2548168"/>
            <a:ext cx="1897929" cy="1662078"/>
          </a:xfrm>
          <a:prstGeom prst="roundRect">
            <a:avLst>
              <a:gd name="adj" fmla="val 5932"/>
            </a:avLst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4760058" y="3600645"/>
            <a:ext cx="767140" cy="609601"/>
          </a:xfrm>
          <a:prstGeom prst="roundRect">
            <a:avLst>
              <a:gd name="adj" fmla="val 5932"/>
            </a:avLst>
          </a:prstGeom>
          <a:noFill/>
          <a:ln w="19050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6925065" y="2524245"/>
            <a:ext cx="2127284" cy="1763006"/>
          </a:xfrm>
          <a:prstGeom prst="roundRect">
            <a:avLst>
              <a:gd name="adj" fmla="val 1294"/>
            </a:avLst>
          </a:prstGeom>
          <a:noFill/>
          <a:ln w="19050">
            <a:solidFill>
              <a:srgbClr val="FFA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1100164" y="2562469"/>
            <a:ext cx="1347196" cy="584795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1067330" y="3545091"/>
            <a:ext cx="1380030" cy="76022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3636693" y="2549391"/>
            <a:ext cx="1137295" cy="487298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636693" y="3794972"/>
            <a:ext cx="1139234" cy="400068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5500430" y="4210246"/>
            <a:ext cx="1424635" cy="77005"/>
          </a:xfrm>
          <a:prstGeom prst="line">
            <a:avLst/>
          </a:prstGeom>
          <a:ln w="19050" cmpd="sng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5498682" y="2544408"/>
            <a:ext cx="1424635" cy="1056237"/>
          </a:xfrm>
          <a:prstGeom prst="line">
            <a:avLst/>
          </a:prstGeom>
          <a:ln w="19050" cmpd="sng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à coins arrondis 69"/>
          <p:cNvSpPr/>
          <p:nvPr/>
        </p:nvSpPr>
        <p:spPr>
          <a:xfrm>
            <a:off x="7750578" y="2563116"/>
            <a:ext cx="524256" cy="982622"/>
          </a:xfrm>
          <a:prstGeom prst="roundRect">
            <a:avLst/>
          </a:prstGeom>
          <a:noFill/>
          <a:ln w="1905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7227922" y="2270329"/>
            <a:ext cx="15215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33FF00"/>
                </a:solidFill>
              </a:rPr>
              <a:t>The </a:t>
            </a:r>
            <a:r>
              <a:rPr lang="fr-FR" sz="1050" b="1" dirty="0" err="1" smtClean="0">
                <a:solidFill>
                  <a:srgbClr val="33FF00"/>
                </a:solidFill>
              </a:rPr>
              <a:t>CPUs</a:t>
            </a:r>
            <a:r>
              <a:rPr lang="fr-FR" sz="1050" b="1" dirty="0" smtClean="0">
                <a:solidFill>
                  <a:srgbClr val="33FF00"/>
                </a:solidFill>
              </a:rPr>
              <a:t> are </a:t>
            </a:r>
            <a:r>
              <a:rPr lang="fr-FR" sz="1050" b="1" dirty="0" err="1" smtClean="0">
                <a:solidFill>
                  <a:srgbClr val="33FF00"/>
                </a:solidFill>
              </a:rPr>
              <a:t>here</a:t>
            </a:r>
            <a:r>
              <a:rPr lang="fr-FR" sz="1050" b="1" dirty="0" smtClean="0">
                <a:solidFill>
                  <a:srgbClr val="33FF00"/>
                </a:solidFill>
              </a:rPr>
              <a:t> </a:t>
            </a:r>
            <a:r>
              <a:rPr lang="fr-FR" sz="1050" b="1" dirty="0" smtClean="0">
                <a:solidFill>
                  <a:srgbClr val="33FF00"/>
                </a:solidFill>
                <a:sym typeface="Wingdings" panose="05000000000000000000" pitchFamily="2" charset="2"/>
              </a:rPr>
              <a:t></a:t>
            </a:r>
            <a:endParaRPr lang="fr-FR" sz="1050" b="1" dirty="0" smtClean="0">
              <a:solidFill>
                <a:srgbClr val="33FF00"/>
              </a:solidFill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3792" y="64067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7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Capture physical emanation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Source: </a:t>
            </a:r>
            <a:r>
              <a:rPr lang="en-US" sz="1000" dirty="0" smtClean="0">
                <a:solidFill>
                  <a:schemeClr val="bg1"/>
                </a:solidFill>
              </a:rPr>
              <a:t>Electromagnetic signal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Equipment: </a:t>
            </a:r>
            <a:r>
              <a:rPr lang="en-US" sz="1000" dirty="0" smtClean="0">
                <a:solidFill>
                  <a:schemeClr val="bg1"/>
                </a:solidFill>
              </a:rPr>
              <a:t>EM probe, oscilloscope, PC</a:t>
            </a:r>
            <a:r>
              <a:rPr lang="en-US" sz="1000" b="1" dirty="0" smtClean="0">
                <a:solidFill>
                  <a:schemeClr val="bg1"/>
                </a:solidFill>
              </a:rPr>
              <a:t>	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266765" y="1741437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7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Step 1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Physical identification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70" grpId="0" animBg="1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3792" y="64067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Capture physical emanation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Source: </a:t>
            </a:r>
            <a:r>
              <a:rPr lang="en-US" sz="1000" dirty="0" smtClean="0">
                <a:solidFill>
                  <a:schemeClr val="bg1"/>
                </a:solidFill>
              </a:rPr>
              <a:t>Electromagnetic signal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Equipment: </a:t>
            </a:r>
            <a:r>
              <a:rPr lang="en-US" sz="1000" dirty="0" smtClean="0">
                <a:solidFill>
                  <a:schemeClr val="bg1"/>
                </a:solidFill>
              </a:rPr>
              <a:t>EM probe, oscilloscope, PC</a:t>
            </a:r>
            <a:r>
              <a:rPr lang="en-US" sz="1000" b="1" dirty="0" smtClean="0">
                <a:solidFill>
                  <a:schemeClr val="bg1"/>
                </a:solidFill>
              </a:rPr>
              <a:t>	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266765" y="1741437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Step 2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Setup preparation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71" y="2521518"/>
            <a:ext cx="2783281" cy="20769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18" y="1916732"/>
            <a:ext cx="2769358" cy="306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Side-channel</a:t>
            </a:r>
            <a:r>
              <a:rPr lang="fr-FR" sz="2000" dirty="0" smtClean="0"/>
              <a:t>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3792" y="64067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Capture physical emanation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Source: </a:t>
            </a:r>
            <a:r>
              <a:rPr lang="en-US" sz="1000" dirty="0" smtClean="0">
                <a:solidFill>
                  <a:schemeClr val="bg1"/>
                </a:solidFill>
              </a:rPr>
              <a:t>Electromagnetic signal</a:t>
            </a: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Equipment: </a:t>
            </a:r>
            <a:r>
              <a:rPr lang="en-US" sz="1000" dirty="0" smtClean="0">
                <a:solidFill>
                  <a:schemeClr val="bg1"/>
                </a:solidFill>
              </a:rPr>
              <a:t>EM probe, oscilloscope, PC</a:t>
            </a:r>
            <a:r>
              <a:rPr lang="en-US" sz="1000" b="1" dirty="0" smtClean="0">
                <a:solidFill>
                  <a:schemeClr val="bg1"/>
                </a:solidFill>
              </a:rPr>
              <a:t>	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266765" y="1741437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Step 3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000" b="1" dirty="0" smtClean="0">
                <a:solidFill>
                  <a:schemeClr val="bg1"/>
                </a:solidFill>
              </a:rPr>
              <a:t>Signal acquisition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76" y="3036060"/>
            <a:ext cx="2781378" cy="1402182"/>
          </a:xfrm>
          <a:prstGeom prst="rect">
            <a:avLst/>
          </a:prstGeom>
        </p:spPr>
      </p:pic>
      <p:sp>
        <p:nvSpPr>
          <p:cNvPr id="8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59208" y="2808694"/>
            <a:ext cx="5850000" cy="1796400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59208" y="2811859"/>
            <a:ext cx="5850000" cy="1796400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10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60219" y="2809948"/>
            <a:ext cx="5848989" cy="1796073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94" y="2301989"/>
            <a:ext cx="3161424" cy="31614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8" y="3445699"/>
            <a:ext cx="1154255" cy="7120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78" y="3445699"/>
            <a:ext cx="1154255" cy="7120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9301" y="2988595"/>
            <a:ext cx="118914" cy="10702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595" y="2775673"/>
            <a:ext cx="118800" cy="1069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595" y="2771400"/>
            <a:ext cx="118800" cy="1069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0" y="3295137"/>
            <a:ext cx="1386480" cy="9092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5DF1BB-F293-4336-8B23-B2FB48F78A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70" y="3260786"/>
            <a:ext cx="1404620" cy="9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2191 L 0.00087 0.02222 C -0.00243 0.02345 -0.00538 0.02438 -0.00851 0.02592 C -0.00955 0.02654 -0.01059 0.02808 -0.01163 0.0287 C -0.01354 0.02993 -0.01545 0.03024 -0.01771 0.03148 C -0.0224 0.03364 -0.0191 0.03395 -0.0276 0.03549 L -0.03594 0.03672 C -0.03785 0.03703 -0.03993 0.03765 -0.04201 0.03796 C -0.04497 0.03858 -0.04809 0.03858 -0.05122 0.03919 C -0.05469 0.04012 -0.05833 0.04104 -0.06181 0.04228 C -0.06354 0.04259 -0.06528 0.0429 -0.06719 0.04321 L -0.07483 0.04475 C -0.08368 0.05 -0.07726 0.0466 -0.09826 0.04753 L -0.14497 0.04845 C -0.16858 0.05246 -0.13941 0.04814 -0.19201 0.05154 C -0.19392 0.05154 -0.19549 0.05246 -0.1974 0.05277 C -0.20486 0.0537 -0.21215 0.05462 -0.21944 0.05524 C -0.23906 0.0574 -0.2441 0.05709 -0.2684 0.05802 C -0.31788 0.06419 -0.25903 0.0574 -0.31476 0.06203 C -0.31684 0.06234 -0.31927 0.06327 -0.32153 0.06358 C -0.32726 0.06388 -0.33264 0.06419 -0.33819 0.06481 C -0.3526 0.06419 -0.36667 0.0645 -0.38108 0.06358 C -0.38333 0.06327 -0.38559 0.0608 -0.38785 0.0608 C -0.3967 0.05956 -0.40556 0.05956 -0.41441 0.05925 L -0.4191 0.05802 C -0.42031 0.05771 -0.42153 0.05679 -0.42292 0.05679 C -0.42569 0.05617 -0.42847 0.05617 -0.43125 0.05524 C -0.43299 0.05493 -0.43472 0.05432 -0.43663 0.05401 C -0.44201 0.05092 -0.43507 0.05462 -0.44184 0.05154 C -0.44253 0.05092 -0.4434 0.0503 -0.44427 0.05 C -0.44549 0.04969 -0.4467 0.04938 -0.44809 0.04845 C -0.44878 0.04845 -0.44948 0.04783 -0.45017 0.04753 C -0.45156 0.0466 -0.45278 0.04506 -0.45417 0.04475 C -0.45729 0.04382 -0.46059 0.04382 -0.46406 0.04321 C -0.46476 0.04259 -0.46545 0.04135 -0.46632 0.04074 C -0.46684 0.04012 -0.46771 0.03981 -0.46858 0.03919 C -0.46979 0.03888 -0.47257 0.03765 -0.47396 0.03672 C -0.47674 0.03425 -0.47587 0.03395 -0.47847 0.02993 C -0.47917 0.02901 -0.47986 0.02808 -0.48073 0.02716 C -0.48212 0.02623 -0.48524 0.02469 -0.48524 0.025 C -0.48681 0.01975 -0.48715 0.01728 -0.48976 0.01419 C -0.49097 0.01265 -0.49236 0.01265 -0.49358 0.01141 C -0.49531 0.00956 -0.4967 0.00771 -0.49826 0.00617 C -0.49913 0.00493 -0.49983 0.00401 -0.50052 0.00339 C -0.50642 4.81481E-6 -0.49913 0.00462 -0.50521 -0.00062 C -0.5059 -0.00124 -0.50677 -0.00155 -0.50747 -0.00186 C -0.50816 -0.00278 -0.50885 -0.00402 -0.50955 -0.00463 C -0.51111 -0.00587 -0.51302 -0.00587 -0.51424 -0.00741 C -0.51753 -0.01112 -0.51563 -0.00957 -0.52049 -0.01142 C -0.52153 -0.01235 -0.5224 -0.01328 -0.52344 -0.01389 C -0.52413 -0.01451 -0.525 -0.01451 -0.52569 -0.01544 C -0.52778 -0.01729 -0.52865 -0.01883 -0.53038 -0.02192 C -0.53056 -0.02346 -0.53056 -0.0247 -0.53108 -0.02593 C -0.53316 -0.03179 -0.53385 -0.02963 -0.53785 -0.03118 C -0.53872 -0.03179 -0.53941 -0.0321 -0.54028 -0.03272 C -0.5408 -0.03396 -0.54149 -0.03581 -0.54236 -0.03642 C -0.54392 -0.03859 -0.55052 -0.0392 -0.55069 -0.0392 L -0.55295 -0.04044 " pathEditMode="relative" rAng="0" ptsTypes="AAAAAAAAAAAAAAAAAAAAAAAAAAAAAAAAAAAAAAAAAAAAAAAAAAAAAAAAAA">
                                      <p:cBhvr>
                                        <p:cTn id="12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0987 L 0.16702 -0.36543 " pathEditMode="relative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309 L 0.1625 -0.26173 " pathEditMode="relative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98" y="1964235"/>
            <a:ext cx="2627227" cy="1277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935007" y="1563188"/>
                <a:ext cx="234923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935007" y="1563188"/>
                <a:ext cx="2349233" cy="300082"/>
              </a:xfrm>
              <a:prstGeom prst="rect">
                <a:avLst/>
              </a:prstGeom>
              <a:blipFill>
                <a:blip r:embed="rId3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 : coins arrondis 12">
            <a:extLst>
              <a:ext uri="{FF2B5EF4-FFF2-40B4-BE49-F238E27FC236}">
                <a16:creationId xmlns:a16="http://schemas.microsoft.com/office/drawing/2014/main" id="{F4B6C8E3-1A94-4925-BA0A-DFAD0EBA14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85979" y="1623126"/>
            <a:ext cx="1034420" cy="199515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906987" y="3779060"/>
                <a:ext cx="20159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</m:e>
                            <m:sup>
                              <m:r>
                                <a:rPr lang="fr-FR" sz="1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5906987" y="3779060"/>
                <a:ext cx="2015936" cy="307777"/>
              </a:xfrm>
              <a:prstGeom prst="rect">
                <a:avLst/>
              </a:prstGeom>
              <a:blipFill>
                <a:blip r:embed="rId4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4569529" y="2435195"/>
                <a:ext cx="12006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 rot="16200000">
                <a:off x="4569529" y="2435195"/>
                <a:ext cx="1200650" cy="307777"/>
              </a:xfrm>
              <a:prstGeom prst="rect">
                <a:avLst/>
              </a:prstGeom>
              <a:blipFill>
                <a:blip r:embed="rId34"/>
                <a:stretch>
                  <a:fillRect r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1935F4F4-CD14-4596-BF3C-BC904658110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2128" y="3079248"/>
            <a:ext cx="134901" cy="141593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D013418-3F2A-4713-BE28-F552B80C4C08}"/>
              </a:ext>
            </a:extLst>
          </p:cNvPr>
          <p:cNvCxnSpPr>
            <a:cxnSpLocks/>
            <a:stCxn id="33" idx="0"/>
          </p:cNvCxnSpPr>
          <p:nvPr>
            <p:custDataLst>
              <p:tags r:id="rId6"/>
            </p:custDataLst>
          </p:nvPr>
        </p:nvCxnSpPr>
        <p:spPr>
          <a:xfrm flipV="1">
            <a:off x="1909579" y="1597338"/>
            <a:ext cx="3414874" cy="148191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5A0B07E-D146-49F1-A127-5E65B13B17C3}"/>
              </a:ext>
            </a:extLst>
          </p:cNvPr>
          <p:cNvCxnSpPr>
            <a:cxnSpLocks/>
            <a:stCxn id="33" idx="2"/>
          </p:cNvCxnSpPr>
          <p:nvPr>
            <p:custDataLst>
              <p:tags r:id="rId7"/>
            </p:custDataLst>
          </p:nvPr>
        </p:nvCxnSpPr>
        <p:spPr>
          <a:xfrm>
            <a:off x="1909579" y="3220841"/>
            <a:ext cx="3414874" cy="4481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42963551-857B-4137-8FDE-C179385FE5F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693" y="1584416"/>
            <a:ext cx="3150524" cy="2172369"/>
          </a:xfrm>
          <a:prstGeom prst="rect">
            <a:avLst/>
          </a:prstGeom>
        </p:spPr>
      </p:pic>
      <p:pic>
        <p:nvPicPr>
          <p:cNvPr id="41" name="Image 40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E1414DC5-C2D2-4D00-B261-88DB9BC19C1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31" y="1597338"/>
            <a:ext cx="3150000" cy="2172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8278" y="1563607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35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</m:e>
                            <m:sup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350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1008278" y="1563607"/>
                <a:ext cx="2688543" cy="300082"/>
              </a:xfrm>
              <a:prstGeom prst="rect">
                <a:avLst/>
              </a:prstGeom>
              <a:blipFill>
                <a:blip r:embed="rId4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3792" y="640670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4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Leakage model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𝝍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leakage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model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function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𝜓</m:t>
                    </m:r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  <m:sSubSup>
                      <m:sSubSupPr>
                        <m:ctrlPr>
                          <a:rPr lang="fr-FR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fr-FR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𝔽</m:t>
                        </m:r>
                      </m:e>
                      <m:sub>
                        <m:r>
                          <a:rPr lang="fr-FR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  <m:sup>
                        <m:r>
                          <a:rPr lang="fr-FR" sz="1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bSup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which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characterizes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dependency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 pair </a:t>
                </a:r>
                <a14:m>
                  <m:oMath xmlns:m="http://schemas.openxmlformats.org/officeDocument/2006/math"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fr-FR" sz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pwd</m:t>
                    </m:r>
                    <m:r>
                      <a:rPr lang="fr-FR" sz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p>
                      <m:sSupPr>
                        <m:ctrlP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PWD</m:t>
                        </m:r>
                      </m:e>
                      <m:sup>
                        <m:r>
                          <a:rPr lang="fr-FR" sz="1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r>
                      <a:rPr lang="fr-FR" sz="1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the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electromagnetic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signal </a:t>
                </a:r>
                <a14:m>
                  <m:oMath xmlns:m="http://schemas.openxmlformats.org/officeDocument/2006/math">
                    <m:r>
                      <a:rPr lang="fr-FR" sz="12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92" y="640670"/>
                <a:ext cx="8548904" cy="861027"/>
              </a:xfr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space réservé du contenu 2"/>
              <p:cNvSpPr txBox="1">
                <a:spLocks/>
              </p:cNvSpPr>
              <p:nvPr/>
            </p:nvSpPr>
            <p:spPr>
              <a:xfrm>
                <a:off x="266765" y="3938882"/>
                <a:ext cx="8548904" cy="650050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4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Attacker’s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goal</a:t>
                </a: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Retrieving the dependency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pwd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PWD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 a minimum amount of physical traces. </a:t>
                </a:r>
              </a:p>
            </p:txBody>
          </p:sp>
        </mc:Choice>
        <mc:Fallback xmlns="">
          <p:sp>
            <p:nvSpPr>
              <p:cNvPr id="43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3938882"/>
                <a:ext cx="8548904" cy="650050"/>
              </a:xfr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à coins arrondis 43"/>
          <p:cNvSpPr/>
          <p:nvPr/>
        </p:nvSpPr>
        <p:spPr>
          <a:xfrm>
            <a:off x="2041775" y="4569845"/>
            <a:ext cx="5124661" cy="31268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smtClean="0"/>
              <a:t>How </a:t>
            </a:r>
            <a:r>
              <a:rPr lang="fr-FR" sz="1200" b="1" dirty="0" err="1" smtClean="0"/>
              <a:t>can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we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identify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such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dependencies</a:t>
            </a:r>
            <a:r>
              <a:rPr lang="fr-FR" sz="1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316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 animBg="1"/>
      <p:bldP spid="28" grpId="1" animBg="1"/>
      <p:bldP spid="29" grpId="0"/>
      <p:bldP spid="31" grpId="0"/>
      <p:bldP spid="33" grpId="0" animBg="1"/>
      <p:bldP spid="42" grpId="0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" y="1552990"/>
            <a:ext cx="2627227" cy="1277378"/>
          </a:xfrm>
          <a:prstGeom prst="rect">
            <a:avLst/>
          </a:prstGeom>
        </p:spPr>
      </p:pic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3792" y="64067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4: Signal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fr-FR" sz="1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signal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characterizes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conducted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password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fr-F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12" y="1491382"/>
            <a:ext cx="4909121" cy="1400595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3952256" y="2001157"/>
            <a:ext cx="1871637" cy="177270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952256" y="2178427"/>
            <a:ext cx="1871637" cy="344380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3952256" y="2646256"/>
            <a:ext cx="1871637" cy="193952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0" name="Rectangle à coins arrondis 49"/>
          <p:cNvSpPr/>
          <p:nvPr/>
        </p:nvSpPr>
        <p:spPr>
          <a:xfrm>
            <a:off x="3009091" y="1491370"/>
            <a:ext cx="45719" cy="1278401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4" name="Rectangle à coins arrondis 53"/>
          <p:cNvSpPr/>
          <p:nvPr/>
        </p:nvSpPr>
        <p:spPr>
          <a:xfrm>
            <a:off x="422241" y="1491382"/>
            <a:ext cx="45719" cy="1278401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467466" y="1491394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/>
              <p:cNvSpPr txBox="1"/>
              <p:nvPr/>
            </p:nvSpPr>
            <p:spPr>
              <a:xfrm>
                <a:off x="0" y="2729644"/>
                <a:ext cx="8775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𝒓𝒆𝒔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7" name="ZoneTexte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29644"/>
                <a:ext cx="877548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/>
              <p:cNvSpPr txBox="1"/>
              <p:nvPr/>
            </p:nvSpPr>
            <p:spPr>
              <a:xfrm>
                <a:off x="271263" y="2725900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8" name="ZoneTexte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63" y="2725900"/>
                <a:ext cx="643509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/>
              <p:cNvSpPr txBox="1"/>
              <p:nvPr/>
            </p:nvSpPr>
            <p:spPr>
              <a:xfrm>
                <a:off x="2491925" y="2744655"/>
                <a:ext cx="10715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𝒓𝒆𝒔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4" name="ZoneTexte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925" y="2744655"/>
                <a:ext cx="1071512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à coins arrondis 104"/>
          <p:cNvSpPr/>
          <p:nvPr/>
        </p:nvSpPr>
        <p:spPr>
          <a:xfrm>
            <a:off x="629721" y="1491394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/>
              <p:cNvSpPr txBox="1"/>
              <p:nvPr/>
            </p:nvSpPr>
            <p:spPr>
              <a:xfrm>
                <a:off x="433518" y="2725900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6" name="ZoneTexte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18" y="2725900"/>
                <a:ext cx="643509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à coins arrondis 106"/>
          <p:cNvSpPr/>
          <p:nvPr/>
        </p:nvSpPr>
        <p:spPr>
          <a:xfrm>
            <a:off x="796420" y="1492256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/>
              <p:cNvSpPr txBox="1"/>
              <p:nvPr/>
            </p:nvSpPr>
            <p:spPr>
              <a:xfrm>
                <a:off x="600217" y="2726762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8" name="ZoneTexte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17" y="2726762"/>
                <a:ext cx="643509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Rectangle à coins arrondis 108"/>
          <p:cNvSpPr/>
          <p:nvPr/>
        </p:nvSpPr>
        <p:spPr>
          <a:xfrm>
            <a:off x="959778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ZoneTexte 109"/>
              <p:cNvSpPr txBox="1"/>
              <p:nvPr/>
            </p:nvSpPr>
            <p:spPr>
              <a:xfrm>
                <a:off x="763575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0" name="ZoneTexte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575" y="2729644"/>
                <a:ext cx="643509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Rectangle à coins arrondis 110"/>
          <p:cNvSpPr/>
          <p:nvPr/>
        </p:nvSpPr>
        <p:spPr>
          <a:xfrm>
            <a:off x="1112178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ZoneTexte 111"/>
              <p:cNvSpPr txBox="1"/>
              <p:nvPr/>
            </p:nvSpPr>
            <p:spPr>
              <a:xfrm>
                <a:off x="915975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2" name="ZoneTexte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75" y="2729644"/>
                <a:ext cx="643509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Rectangle à coins arrondis 112"/>
          <p:cNvSpPr/>
          <p:nvPr/>
        </p:nvSpPr>
        <p:spPr>
          <a:xfrm>
            <a:off x="1277674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/>
              <p:cNvSpPr txBox="1"/>
              <p:nvPr/>
            </p:nvSpPr>
            <p:spPr>
              <a:xfrm>
                <a:off x="1081471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4" name="ZoneTexte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471" y="2729644"/>
                <a:ext cx="643509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Rectangle à coins arrondis 114"/>
          <p:cNvSpPr/>
          <p:nvPr/>
        </p:nvSpPr>
        <p:spPr>
          <a:xfrm>
            <a:off x="1443618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/>
              <p:cNvSpPr txBox="1"/>
              <p:nvPr/>
            </p:nvSpPr>
            <p:spPr>
              <a:xfrm>
                <a:off x="1247415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6" name="ZoneTexte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415" y="2729644"/>
                <a:ext cx="643509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Rectangle à coins arrondis 116"/>
          <p:cNvSpPr/>
          <p:nvPr/>
        </p:nvSpPr>
        <p:spPr>
          <a:xfrm>
            <a:off x="1596018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ZoneTexte 117"/>
              <p:cNvSpPr txBox="1"/>
              <p:nvPr/>
            </p:nvSpPr>
            <p:spPr>
              <a:xfrm>
                <a:off x="1399815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8" name="ZoneTexte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15" y="2729644"/>
                <a:ext cx="643509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à coins arrondis 118"/>
          <p:cNvSpPr/>
          <p:nvPr/>
        </p:nvSpPr>
        <p:spPr>
          <a:xfrm>
            <a:off x="1755687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/>
              <p:cNvSpPr txBox="1"/>
              <p:nvPr/>
            </p:nvSpPr>
            <p:spPr>
              <a:xfrm>
                <a:off x="1559484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0" name="ZoneTexte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84" y="2729644"/>
                <a:ext cx="643509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Rectangle à coins arrondis 120"/>
          <p:cNvSpPr/>
          <p:nvPr/>
        </p:nvSpPr>
        <p:spPr>
          <a:xfrm>
            <a:off x="1918420" y="1495138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ZoneTexte 121"/>
              <p:cNvSpPr txBox="1"/>
              <p:nvPr/>
            </p:nvSpPr>
            <p:spPr>
              <a:xfrm>
                <a:off x="1722217" y="2729644"/>
                <a:ext cx="643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2" name="ZoneTexte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217" y="2729644"/>
                <a:ext cx="643509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Rectangle à coins arrondis 122"/>
          <p:cNvSpPr/>
          <p:nvPr/>
        </p:nvSpPr>
        <p:spPr>
          <a:xfrm>
            <a:off x="2084327" y="1491370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ZoneTexte 123"/>
              <p:cNvSpPr txBox="1"/>
              <p:nvPr/>
            </p:nvSpPr>
            <p:spPr>
              <a:xfrm>
                <a:off x="1888124" y="2725876"/>
                <a:ext cx="7509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4" name="ZoneTexte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124" y="2725876"/>
                <a:ext cx="750911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Rectangle à coins arrondis 124"/>
          <p:cNvSpPr/>
          <p:nvPr/>
        </p:nvSpPr>
        <p:spPr>
          <a:xfrm>
            <a:off x="2236727" y="1498906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ZoneTexte 125"/>
              <p:cNvSpPr txBox="1"/>
              <p:nvPr/>
            </p:nvSpPr>
            <p:spPr>
              <a:xfrm>
                <a:off x="2040524" y="2733412"/>
                <a:ext cx="7509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ZoneTexte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524" y="2733412"/>
                <a:ext cx="750911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Rectangle à coins arrondis 126"/>
          <p:cNvSpPr/>
          <p:nvPr/>
        </p:nvSpPr>
        <p:spPr>
          <a:xfrm>
            <a:off x="2396219" y="1498906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ZoneTexte 127"/>
              <p:cNvSpPr txBox="1"/>
              <p:nvPr/>
            </p:nvSpPr>
            <p:spPr>
              <a:xfrm>
                <a:off x="2200016" y="2733412"/>
                <a:ext cx="7509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8" name="ZoneTexte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016" y="2733412"/>
                <a:ext cx="750911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Rectangle à coins arrondis 128"/>
          <p:cNvSpPr/>
          <p:nvPr/>
        </p:nvSpPr>
        <p:spPr>
          <a:xfrm>
            <a:off x="2552862" y="1498906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/>
              <p:cNvSpPr txBox="1"/>
              <p:nvPr/>
            </p:nvSpPr>
            <p:spPr>
              <a:xfrm>
                <a:off x="2356659" y="2733412"/>
                <a:ext cx="7509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0" name="ZoneTexte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659" y="2733412"/>
                <a:ext cx="750911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Rectangle à coins arrondis 130"/>
          <p:cNvSpPr/>
          <p:nvPr/>
        </p:nvSpPr>
        <p:spPr>
          <a:xfrm>
            <a:off x="2719781" y="1498906"/>
            <a:ext cx="162255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ZoneTexte 131"/>
              <p:cNvSpPr txBox="1"/>
              <p:nvPr/>
            </p:nvSpPr>
            <p:spPr>
              <a:xfrm>
                <a:off x="2523578" y="2733412"/>
                <a:ext cx="7509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2" name="ZoneTexte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578" y="2733412"/>
                <a:ext cx="750911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à coins arrondis 132"/>
          <p:cNvSpPr/>
          <p:nvPr/>
        </p:nvSpPr>
        <p:spPr>
          <a:xfrm>
            <a:off x="2879469" y="1498882"/>
            <a:ext cx="122500" cy="127840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/>
              <p:cNvSpPr txBox="1"/>
              <p:nvPr/>
            </p:nvSpPr>
            <p:spPr>
              <a:xfrm>
                <a:off x="2683265" y="2733388"/>
                <a:ext cx="6948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𝒊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5</a:t>
                </a:r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4" name="ZoneTexte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265" y="2733388"/>
                <a:ext cx="694806" cy="307777"/>
              </a:xfrm>
              <a:prstGeom prst="rect">
                <a:avLst/>
              </a:prstGeom>
              <a:blipFill>
                <a:blip r:embed="rId27"/>
                <a:stretch>
                  <a:fillRect t="-1961" r="-877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 à coins arrondis 134"/>
          <p:cNvSpPr/>
          <p:nvPr/>
        </p:nvSpPr>
        <p:spPr>
          <a:xfrm>
            <a:off x="473894" y="1492256"/>
            <a:ext cx="2523439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6" name="Espace réservé du contenu 2"/>
          <p:cNvSpPr txBox="1">
            <a:spLocks/>
          </p:cNvSpPr>
          <p:nvPr/>
        </p:nvSpPr>
        <p:spPr>
          <a:xfrm>
            <a:off x="263792" y="3396829"/>
            <a:ext cx="8548904" cy="1115536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part of the signal is interesting for our study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consider all the time samples?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we need to restrict ourselves to a sub-portion of the signal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500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5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50" grpId="0" animBg="1"/>
      <p:bldP spid="50" grpId="1" animBg="1"/>
      <p:bldP spid="54" grpId="0" animBg="1"/>
      <p:bldP spid="54" grpId="1" animBg="1"/>
      <p:bldP spid="54" grpId="2" animBg="1"/>
      <p:bldP spid="55" grpId="0" animBg="1"/>
      <p:bldP spid="55" grpId="2" animBg="1"/>
      <p:bldP spid="87" grpId="0"/>
      <p:bldP spid="87" grpId="1"/>
      <p:bldP spid="88" grpId="0"/>
      <p:bldP spid="88" grpId="1"/>
      <p:bldP spid="104" grpId="0"/>
      <p:bldP spid="104" grpId="1"/>
      <p:bldP spid="105" grpId="0" animBg="1"/>
      <p:bldP spid="105" grpId="1" animBg="1"/>
      <p:bldP spid="106" grpId="0"/>
      <p:bldP spid="106" grpId="1"/>
      <p:bldP spid="107" grpId="0" animBg="1"/>
      <p:bldP spid="107" grpId="1" animBg="1"/>
      <p:bldP spid="108" grpId="0"/>
      <p:bldP spid="108" grpId="1"/>
      <p:bldP spid="109" grpId="0" animBg="1"/>
      <p:bldP spid="109" grpId="1" animBg="1"/>
      <p:bldP spid="110" grpId="0"/>
      <p:bldP spid="110" grpId="1"/>
      <p:bldP spid="111" grpId="0" animBg="1"/>
      <p:bldP spid="111" grpId="1" animBg="1"/>
      <p:bldP spid="112" grpId="0"/>
      <p:bldP spid="112" grpId="1"/>
      <p:bldP spid="113" grpId="0" animBg="1"/>
      <p:bldP spid="113" grpId="1" animBg="1"/>
      <p:bldP spid="114" grpId="0"/>
      <p:bldP spid="114" grpId="1"/>
      <p:bldP spid="115" grpId="0" animBg="1"/>
      <p:bldP spid="115" grpId="1" animBg="1"/>
      <p:bldP spid="116" grpId="0"/>
      <p:bldP spid="116" grpId="1"/>
      <p:bldP spid="117" grpId="0" animBg="1"/>
      <p:bldP spid="117" grpId="1" animBg="1"/>
      <p:bldP spid="118" grpId="0"/>
      <p:bldP spid="118" grpId="1"/>
      <p:bldP spid="119" grpId="0" animBg="1"/>
      <p:bldP spid="119" grpId="1" animBg="1"/>
      <p:bldP spid="120" grpId="0"/>
      <p:bldP spid="120" grpId="1"/>
      <p:bldP spid="121" grpId="0" animBg="1"/>
      <p:bldP spid="121" grpId="1" animBg="1"/>
      <p:bldP spid="122" grpId="0"/>
      <p:bldP spid="122" grpId="1"/>
      <p:bldP spid="123" grpId="0" animBg="1"/>
      <p:bldP spid="123" grpId="1" animBg="1"/>
      <p:bldP spid="124" grpId="0"/>
      <p:bldP spid="124" grpId="1"/>
      <p:bldP spid="125" grpId="0" animBg="1"/>
      <p:bldP spid="125" grpId="1" animBg="1"/>
      <p:bldP spid="126" grpId="0"/>
      <p:bldP spid="126" grpId="1"/>
      <p:bldP spid="127" grpId="0" animBg="1"/>
      <p:bldP spid="127" grpId="1" animBg="1"/>
      <p:bldP spid="128" grpId="0"/>
      <p:bldP spid="128" grpId="1"/>
      <p:bldP spid="129" grpId="0" animBg="1"/>
      <p:bldP spid="129" grpId="1" animBg="1"/>
      <p:bldP spid="130" grpId="0"/>
      <p:bldP spid="130" grpId="1"/>
      <p:bldP spid="131" grpId="0" animBg="1"/>
      <p:bldP spid="131" grpId="1" animBg="1"/>
      <p:bldP spid="132" grpId="0"/>
      <p:bldP spid="132" grpId="1"/>
      <p:bldP spid="133" grpId="0" animBg="1"/>
      <p:bldP spid="133" grpId="1" animBg="1"/>
      <p:bldP spid="134" grpId="0"/>
      <p:bldP spid="134" grpId="1"/>
      <p:bldP spid="135" grpId="0" animBg="1"/>
      <p:bldP spid="1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6769" y="535624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0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points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signal are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dependent on the sensitive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you identify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them?</a:t>
            </a:r>
            <a:endParaRPr lang="en-US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266769" y="158834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10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Points of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D2D3387C-B422-4170-A1CE-DBBBD3D561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0240" y="2825047"/>
            <a:ext cx="3110760" cy="12780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9" y="2454245"/>
            <a:ext cx="1905105" cy="96515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9" y="1952567"/>
            <a:ext cx="1905105" cy="96515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8" y="2955923"/>
            <a:ext cx="1905105" cy="96515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9" y="3457602"/>
            <a:ext cx="1905104" cy="96515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7" y="3921078"/>
            <a:ext cx="1905106" cy="965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918539" y="2366597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1918539" y="2366597"/>
                <a:ext cx="2688543" cy="300082"/>
              </a:xfrm>
              <a:prstGeom prst="rect">
                <a:avLst/>
              </a:prstGeom>
              <a:blipFill>
                <a:blip r:embed="rId29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918539" y="2892998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1918539" y="2892998"/>
                <a:ext cx="2688543" cy="300082"/>
              </a:xfrm>
              <a:prstGeom prst="rect">
                <a:avLst/>
              </a:prstGeom>
              <a:blipFill>
                <a:blip r:embed="rId31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918539" y="3389258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1918539" y="3389258"/>
                <a:ext cx="2688543" cy="300082"/>
              </a:xfrm>
              <a:prstGeom prst="rect">
                <a:avLst/>
              </a:prstGeom>
              <a:blipFill>
                <a:blip r:embed="rId33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918539" y="3885518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1918539" y="3885518"/>
                <a:ext cx="2688543" cy="300082"/>
              </a:xfrm>
              <a:prstGeom prst="rect">
                <a:avLst/>
              </a:prstGeom>
              <a:blipFill>
                <a:blip r:embed="rId3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918539" y="4381778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rgbClr val="33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i="0" smtClean="0">
                              <a:solidFill>
                                <a:srgbClr val="33FF00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1918539" y="4381778"/>
                <a:ext cx="2688543" cy="300082"/>
              </a:xfrm>
              <a:prstGeom prst="rect">
                <a:avLst/>
              </a:prstGeom>
              <a:blipFill>
                <a:blip r:embed="rId37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à coins arrondis 63"/>
          <p:cNvSpPr/>
          <p:nvPr/>
        </p:nvSpPr>
        <p:spPr>
          <a:xfrm>
            <a:off x="371125" y="1900039"/>
            <a:ext cx="87544" cy="2967092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106319" y="1676832"/>
                <a:ext cx="5958168" cy="581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𝑺𝑵𝑹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𝕍</m:t>
                              </m:r>
                            </m:e>
                            <m:sub>
                              <m:r>
                                <a:rPr lang="fr-FR" sz="1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𝐩𝐰𝐝</m:t>
                              </m:r>
                            </m:sub>
                          </m:s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𝐻𝑊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</m:sub>
                          </m:sSub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𝐻𝑊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𝕍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fr-FR" sz="1400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𝐰𝐝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𝐻𝑊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sup>
                                  <m:r>
                                    <a:rPr lang="fr-FR" sz="14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num>
                        <m:den>
                          <m:r>
                            <a:rPr lang="fr-FR" sz="1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3106319" y="1676832"/>
                <a:ext cx="5958168" cy="581569"/>
              </a:xfrm>
              <a:prstGeom prst="rect">
                <a:avLst/>
              </a:prstGeom>
              <a:blipFill>
                <a:blip r:embed="rId39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Image 65">
            <a:extLst>
              <a:ext uri="{FF2B5EF4-FFF2-40B4-BE49-F238E27FC236}">
                <a16:creationId xmlns:a16="http://schemas.microsoft.com/office/drawing/2014/main" id="{C6B47743-C736-4FD1-9219-816E74565C2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76" y="2820758"/>
            <a:ext cx="3107224" cy="1276548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38" y="3499784"/>
            <a:ext cx="81505" cy="8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 rot="16200000">
                <a:off x="5231504" y="3313670"/>
                <a:ext cx="579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 rot="16200000">
                <a:off x="5231504" y="3313670"/>
                <a:ext cx="579454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643750" y="4060800"/>
                <a:ext cx="13480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𝑠𝑎𝑚𝑝𝑙𝑒𝑠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>
                <a:off x="6643750" y="4060800"/>
                <a:ext cx="1348061" cy="307777"/>
              </a:xfrm>
              <a:prstGeom prst="rect">
                <a:avLst/>
              </a:prstGeom>
              <a:blipFill>
                <a:blip r:embed="rId4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Image 6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77" y="3588070"/>
            <a:ext cx="81505" cy="8150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72" y="3773340"/>
            <a:ext cx="81505" cy="81505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80" y="3833194"/>
            <a:ext cx="81505" cy="81505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188" y="2825047"/>
            <a:ext cx="81505" cy="8150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18" y="3438029"/>
            <a:ext cx="81505" cy="8150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8" y="3878651"/>
            <a:ext cx="81505" cy="81505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13" y="3875217"/>
            <a:ext cx="81505" cy="8150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25" y="3869563"/>
            <a:ext cx="81505" cy="81505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17" y="3312359"/>
            <a:ext cx="81505" cy="81505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04" y="3353111"/>
            <a:ext cx="81505" cy="81505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298" y="3799810"/>
            <a:ext cx="81505" cy="81505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232" y="3519534"/>
            <a:ext cx="81505" cy="81505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16" y="3625156"/>
            <a:ext cx="81505" cy="81505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50" y="3662491"/>
            <a:ext cx="81505" cy="8150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84" y="3699826"/>
            <a:ext cx="81505" cy="81505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76" y="3886654"/>
            <a:ext cx="81505" cy="81505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96" y="3877692"/>
            <a:ext cx="81505" cy="81505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9" y="3578852"/>
            <a:ext cx="81505" cy="8150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43" y="3879803"/>
            <a:ext cx="81505" cy="81505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83" y="3886654"/>
            <a:ext cx="81505" cy="81505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502" y="3881315"/>
            <a:ext cx="81505" cy="81505"/>
          </a:xfrm>
          <a:prstGeom prst="rect">
            <a:avLst/>
          </a:prstGeom>
        </p:spPr>
      </p:pic>
      <p:sp>
        <p:nvSpPr>
          <p:cNvPr id="93" name="Rectangle à coins arrondis 92"/>
          <p:cNvSpPr/>
          <p:nvPr/>
        </p:nvSpPr>
        <p:spPr>
          <a:xfrm>
            <a:off x="4173949" y="2346893"/>
            <a:ext cx="150139" cy="2313023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4255644" y="3376006"/>
                <a:ext cx="11222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(0, </m:t>
                      </m:r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644" y="3376006"/>
                <a:ext cx="1122230" cy="307777"/>
              </a:xfrm>
              <a:prstGeom prst="rect">
                <a:avLst/>
              </a:prstGeom>
              <a:blipFill>
                <a:blip r:embed="rId4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608118" y="3131288"/>
                <a:ext cx="3335004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𝑺𝑵𝑹</m:t>
                    </m:r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Allows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the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variability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identification of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𝑝𝑤𝑑</m:t>
                    </m:r>
                  </m:oMath>
                </a14:m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on the signal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pPr algn="ctr"/>
                <a:r>
                  <a:rPr lang="fr-FR" sz="1100" i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Other</a:t>
                </a:r>
                <a:r>
                  <a:rPr lang="fr-FR" sz="1100" i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100" i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metrics</a:t>
                </a:r>
                <a:r>
                  <a:rPr lang="fr-FR" sz="1100" i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100" i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</a:t>
                </a:r>
                <a:r>
                  <a:rPr lang="fr-FR" sz="1100" i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100" i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be</a:t>
                </a:r>
                <a:r>
                  <a:rPr lang="fr-FR" sz="1100" i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100" i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used</a:t>
                </a:r>
                <a:r>
                  <a:rPr lang="fr-FR" sz="1100" i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fr-FR" sz="1100" i="1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[BDHP21]</a:t>
                </a:r>
                <a:endParaRPr lang="fr-FR" sz="1400" i="1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118" y="3131288"/>
                <a:ext cx="3335004" cy="692497"/>
              </a:xfrm>
              <a:prstGeom prst="rect">
                <a:avLst/>
              </a:prstGeom>
              <a:blipFill>
                <a:blip r:embed="rId46"/>
                <a:stretch>
                  <a:fillRect l="-548" t="-1770" r="-731" b="-53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tangle 95"/>
          <p:cNvSpPr/>
          <p:nvPr/>
        </p:nvSpPr>
        <p:spPr>
          <a:xfrm>
            <a:off x="414897" y="4943959"/>
            <a:ext cx="860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[BDHP21] It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Started with Templates: The Future of Profiling in Side-Channel Analysis.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Batina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(2021). In: 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Avoine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G., Hernandez-Castro, J. (</a:t>
            </a:r>
            <a:r>
              <a:rPr lang="en-US" sz="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Security of Ubiquitous Computing Systems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8" grpId="0"/>
      <p:bldP spid="59" grpId="0"/>
      <p:bldP spid="60" grpId="0"/>
      <p:bldP spid="61" grpId="0"/>
      <p:bldP spid="62" grpId="0"/>
      <p:bldP spid="64" grpId="0" animBg="1"/>
      <p:bldP spid="65" grpId="0"/>
      <p:bldP spid="68" grpId="0"/>
      <p:bldP spid="69" grpId="0"/>
      <p:bldP spid="93" grpId="0" animBg="1"/>
      <p:bldP spid="94" grpId="0"/>
      <p:bldP spid="95" grpId="0"/>
      <p:bldP spid="95" grpId="1"/>
      <p:bldP spid="9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/>
              <a:t>Side-channel</a:t>
            </a:r>
            <a:r>
              <a:rPr lang="fr-FR" sz="2000" dirty="0"/>
              <a:t> </a:t>
            </a:r>
            <a:r>
              <a:rPr lang="fr-FR" sz="2000" dirty="0" err="1"/>
              <a:t>attacks</a:t>
            </a:r>
            <a:endParaRPr lang="fr-FR" sz="20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266769" y="535624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8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points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signal are 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dependent on the sensitive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</a:t>
            </a:r>
          </a:p>
          <a:p>
            <a:pPr lvl="1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you identify </a:t>
            </a:r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them?</a:t>
            </a:r>
            <a:endParaRPr lang="en-US" sz="105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266769" y="1588340"/>
            <a:ext cx="8548904" cy="86102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8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Points of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fr-FR" sz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D2D3387C-B422-4170-A1CE-DBBBD3D56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20" y="2264118"/>
            <a:ext cx="3110760" cy="12780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C6B47743-C736-4FD1-9219-816E74565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41" y="2265570"/>
            <a:ext cx="3107224" cy="1276548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67" y="2971262"/>
            <a:ext cx="81505" cy="8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 rot="16200000">
                <a:off x="4987433" y="2785148"/>
                <a:ext cx="579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 rot="16200000">
                <a:off x="4987433" y="2785148"/>
                <a:ext cx="57945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399679" y="3532278"/>
                <a:ext cx="13480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𝑠𝑎𝑚𝑝𝑙𝑒𝑠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6399679" y="3532278"/>
                <a:ext cx="1348061" cy="307777"/>
              </a:xfrm>
              <a:prstGeom prst="rect">
                <a:avLst/>
              </a:prstGeom>
              <a:blipFill>
                <a:blip r:embed="rId1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Image 6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06" y="3059548"/>
            <a:ext cx="81505" cy="8150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01" y="3244818"/>
            <a:ext cx="81505" cy="81505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09" y="3304672"/>
            <a:ext cx="81505" cy="81505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17" y="2296525"/>
            <a:ext cx="81505" cy="81505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47" y="2909507"/>
            <a:ext cx="81505" cy="81505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87" y="3350129"/>
            <a:ext cx="81505" cy="81505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42" y="3346695"/>
            <a:ext cx="81505" cy="81505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54" y="3341041"/>
            <a:ext cx="81505" cy="81505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46" y="2783837"/>
            <a:ext cx="81505" cy="81505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33" y="2824589"/>
            <a:ext cx="81505" cy="81505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27" y="3271288"/>
            <a:ext cx="81505" cy="81505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61" y="2991012"/>
            <a:ext cx="81505" cy="81505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45" y="3096634"/>
            <a:ext cx="81505" cy="81505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79" y="3133969"/>
            <a:ext cx="81505" cy="81505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913" y="3171304"/>
            <a:ext cx="81505" cy="81505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05" y="3358132"/>
            <a:ext cx="81505" cy="81505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25" y="3349170"/>
            <a:ext cx="81505" cy="81505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78" y="3050330"/>
            <a:ext cx="81505" cy="8150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72" y="3351281"/>
            <a:ext cx="81505" cy="81505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12" y="3358132"/>
            <a:ext cx="81505" cy="81505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31" y="3352793"/>
            <a:ext cx="81505" cy="8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 rot="16200000">
                <a:off x="316230" y="2754002"/>
                <a:ext cx="5794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 rot="16200000">
                <a:off x="316230" y="2754002"/>
                <a:ext cx="57945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728476" y="3501132"/>
                <a:ext cx="13480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𝑠𝑎𝑚𝑝𝑙𝑒𝑠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1728476" y="3501132"/>
                <a:ext cx="1348061" cy="307777"/>
              </a:xfrm>
              <a:prstGeom prst="rect">
                <a:avLst/>
              </a:prstGeom>
              <a:blipFill>
                <a:blip r:embed="rId1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Image 5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37" y="2617127"/>
            <a:ext cx="594929" cy="5949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61" y="2633138"/>
            <a:ext cx="592744" cy="5699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393354" y="1924229"/>
                <a:ext cx="20183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solidFill>
                      <a:srgbClr val="FF0000"/>
                    </a:solidFill>
                  </a:rPr>
                  <a:t>No </a:t>
                </a:r>
                <a:r>
                  <a:rPr lang="fr-FR" sz="1200" b="1" dirty="0" err="1" smtClean="0">
                    <a:solidFill>
                      <a:srgbClr val="FF0000"/>
                    </a:solidFill>
                  </a:rPr>
                  <a:t>depency</a:t>
                </a:r>
                <a:r>
                  <a:rPr lang="fr-FR" sz="12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200" b="1" dirty="0" err="1" smtClean="0">
                    <a:solidFill>
                      <a:srgbClr val="FF0000"/>
                    </a:solidFill>
                  </a:rPr>
                  <a:t>with</a:t>
                </a:r>
                <a:r>
                  <a:rPr lang="fr-FR" sz="120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𝐩𝐰𝐝</m:t>
                    </m:r>
                  </m:oMath>
                </a14:m>
                <a:endParaRPr lang="fr-FR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393354" y="1924229"/>
                <a:ext cx="2018303" cy="276999"/>
              </a:xfrm>
              <a:prstGeom prst="rect">
                <a:avLst/>
              </a:prstGeom>
              <a:blipFill>
                <a:blip r:embed="rId22"/>
                <a:stretch>
                  <a:fillRect l="-302"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194181" y="1984412"/>
                <a:ext cx="20183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solidFill>
                      <a:srgbClr val="33FF00"/>
                    </a:solidFill>
                  </a:rPr>
                  <a:t>Dependencies </a:t>
                </a:r>
                <a:r>
                  <a:rPr lang="fr-FR" sz="1200" b="1" dirty="0" err="1" smtClean="0">
                    <a:solidFill>
                      <a:srgbClr val="33FF00"/>
                    </a:solidFill>
                  </a:rPr>
                  <a:t>with</a:t>
                </a:r>
                <a:r>
                  <a:rPr lang="fr-FR" sz="1200" b="1" dirty="0" smtClean="0">
                    <a:solidFill>
                      <a:srgbClr val="33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1" i="0" smtClean="0">
                        <a:solidFill>
                          <a:srgbClr val="33FF00"/>
                        </a:solidFill>
                        <a:latin typeface="Cambria Math" panose="02040503050406030204" pitchFamily="18" charset="0"/>
                      </a:rPr>
                      <m:t>𝐩𝐰𝐝</m:t>
                    </m:r>
                  </m:oMath>
                </a14:m>
                <a:endParaRPr lang="fr-FR" sz="1200" b="1" dirty="0">
                  <a:solidFill>
                    <a:srgbClr val="33FF00"/>
                  </a:solidFill>
                </a:endParaRP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6194181" y="1984412"/>
                <a:ext cx="2018303" cy="276999"/>
              </a:xfrm>
              <a:prstGeom prst="rect">
                <a:avLst/>
              </a:prstGeom>
              <a:blipFill>
                <a:blip r:embed="rId24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Espace réservé du contenu 2"/>
          <p:cNvSpPr txBox="1">
            <a:spLocks/>
          </p:cNvSpPr>
          <p:nvPr/>
        </p:nvSpPr>
        <p:spPr>
          <a:xfrm>
            <a:off x="263792" y="3870937"/>
            <a:ext cx="8548904" cy="1115536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8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exploit these points of interest (POIs)?</a:t>
            </a:r>
          </a:p>
        </p:txBody>
      </p:sp>
    </p:spTree>
    <p:extLst>
      <p:ext uri="{BB962C8B-B14F-4D97-AF65-F5344CB8AC3E}">
        <p14:creationId xmlns:p14="http://schemas.microsoft.com/office/powerpoint/2010/main" val="6600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335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smtClean="0"/>
              <a:t>Agenda</a:t>
            </a:r>
            <a:endParaRPr lang="fr-FR" sz="2000" dirty="0"/>
          </a:p>
        </p:txBody>
      </p:sp>
      <p:cxnSp>
        <p:nvCxnSpPr>
          <p:cNvPr id="36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461503" y="2778463"/>
            <a:ext cx="858559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2194296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2271838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4384535" y="2711634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4461229" y="1568819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1098915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58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59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3245377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1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2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100">
            <a:extLst>
              <a:ext uri="{FF2B5EF4-FFF2-40B4-BE49-F238E27FC236}">
                <a16:creationId xmlns:a16="http://schemas.microsoft.com/office/drawing/2014/main" id="{42006572-A781-4049-BF6C-33CA3DEDD0E8}"/>
              </a:ext>
            </a:extLst>
          </p:cNvPr>
          <p:cNvGrpSpPr/>
          <p:nvPr/>
        </p:nvGrpSpPr>
        <p:grpSpPr>
          <a:xfrm>
            <a:off x="7862093" y="2725545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64" name="Oval 105">
              <a:extLst>
                <a:ext uri="{FF2B5EF4-FFF2-40B4-BE49-F238E27FC236}">
                  <a16:creationId xmlns:a16="http://schemas.microsoft.com/office/drawing/2014/main" id="{7127FAEE-DBD8-4977-BC15-42339F1FDE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5" name="Oval 106">
              <a:extLst>
                <a:ext uri="{FF2B5EF4-FFF2-40B4-BE49-F238E27FC236}">
                  <a16:creationId xmlns:a16="http://schemas.microsoft.com/office/drawing/2014/main" id="{01E3C598-28A0-42C0-A5C2-1B7CBFF1E16F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803550" y="1704422"/>
            <a:ext cx="696567" cy="857066"/>
            <a:chOff x="914711" y="2250469"/>
            <a:chExt cx="928756" cy="1142754"/>
          </a:xfrm>
          <a:solidFill>
            <a:srgbClr val="00B0F0"/>
          </a:solidFill>
        </p:grpSpPr>
        <p:sp>
          <p:nvSpPr>
            <p:cNvPr id="67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9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0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1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2" name="Groupe 71"/>
          <p:cNvGrpSpPr/>
          <p:nvPr/>
        </p:nvGrpSpPr>
        <p:grpSpPr>
          <a:xfrm>
            <a:off x="7566728" y="1704422"/>
            <a:ext cx="696567" cy="857066"/>
            <a:chOff x="5528591" y="2250469"/>
            <a:chExt cx="928756" cy="1142754"/>
          </a:xfrm>
          <a:solidFill>
            <a:srgbClr val="00B0F0"/>
          </a:solidFill>
        </p:grpSpPr>
        <p:sp>
          <p:nvSpPr>
            <p:cNvPr id="73" name="Isosceles Triangle 98">
              <a:extLst>
                <a:ext uri="{FF2B5EF4-FFF2-40B4-BE49-F238E27FC236}">
                  <a16:creationId xmlns:a16="http://schemas.microsoft.com/office/drawing/2014/main" id="{0994F223-FC3C-4CB4-AB61-909ABB82E03F}"/>
                </a:ext>
              </a:extLst>
            </p:cNvPr>
            <p:cNvSpPr/>
            <p:nvPr/>
          </p:nvSpPr>
          <p:spPr>
            <a:xfrm flipV="1">
              <a:off x="571118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74" name="Oval 99">
              <a:extLst>
                <a:ext uri="{FF2B5EF4-FFF2-40B4-BE49-F238E27FC236}">
                  <a16:creationId xmlns:a16="http://schemas.microsoft.com/office/drawing/2014/main" id="{D4F087F8-2832-4AFE-B2AF-D925EFACC43A}"/>
                </a:ext>
              </a:extLst>
            </p:cNvPr>
            <p:cNvSpPr/>
            <p:nvPr/>
          </p:nvSpPr>
          <p:spPr>
            <a:xfrm>
              <a:off x="552859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75" name="Group 162">
              <a:extLst>
                <a:ext uri="{FF2B5EF4-FFF2-40B4-BE49-F238E27FC236}">
                  <a16:creationId xmlns:a16="http://schemas.microsoft.com/office/drawing/2014/main" id="{C1F85AA6-A20B-4BAB-ADC0-A834671AD2B9}"/>
                </a:ext>
              </a:extLst>
            </p:cNvPr>
            <p:cNvGrpSpPr/>
            <p:nvPr/>
          </p:nvGrpSpPr>
          <p:grpSpPr>
            <a:xfrm rot="5400000">
              <a:off x="5821578" y="2541812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76" name="Oval 314">
                <a:extLst>
                  <a:ext uri="{FF2B5EF4-FFF2-40B4-BE49-F238E27FC236}">
                    <a16:creationId xmlns:a16="http://schemas.microsoft.com/office/drawing/2014/main" id="{3A5AAC5F-A720-4121-AECB-D3AD5EB4F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77" name="Freeform 315">
                <a:extLst>
                  <a:ext uri="{FF2B5EF4-FFF2-40B4-BE49-F238E27FC236}">
                    <a16:creationId xmlns:a16="http://schemas.microsoft.com/office/drawing/2014/main" id="{08723FF4-06DE-4290-A889-74C9E1DF2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79" name="Groupe 78"/>
          <p:cNvGrpSpPr/>
          <p:nvPr/>
        </p:nvGrpSpPr>
        <p:grpSpPr>
          <a:xfrm>
            <a:off x="2950012" y="1704422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80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81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82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83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8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366145" y="2877602"/>
            <a:ext cx="1570183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Context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87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581653" y="2884300"/>
            <a:ext cx="1461488" cy="415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Side-channel attacks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88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7183672" y="2898211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Demonstration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90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6711951" y="2697723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91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6788645" y="1554908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5572793" y="2711634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93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94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5277428" y="1690511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96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97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98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99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102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4688465" y="2890171"/>
            <a:ext cx="1868451" cy="4154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 smtClean="0">
                <a:solidFill>
                  <a:schemeClr val="bg1"/>
                </a:solidFill>
              </a:rPr>
              <a:t>Statistical distinguishers</a:t>
            </a:r>
            <a:endParaRPr lang="en-US" sz="13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85" grpId="0"/>
      <p:bldP spid="87" grpId="0"/>
      <p:bldP spid="88" grpId="0"/>
      <p:bldP spid="90" grpId="0" animBg="1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Optimal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attack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Maximum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[HRG14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Goal: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retrieving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information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e>
                      <m:sup>
                        <m: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Let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denotes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pwd</m:t>
                    </m:r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⊕</m:t>
                    </m:r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e>
                      <m:sup>
                        <m: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861027"/>
              </a:xfr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" y="2607041"/>
            <a:ext cx="927650" cy="92765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27" y="2700710"/>
            <a:ext cx="375340" cy="7403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88" y="1780959"/>
            <a:ext cx="1905105" cy="965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263867" y="1469726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[0]</m:t>
                          </m:r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1263867" y="1469726"/>
                <a:ext cx="2688543" cy="300082"/>
              </a:xfrm>
              <a:prstGeom prst="rect">
                <a:avLst/>
              </a:prstGeom>
              <a:blipFill>
                <a:blip r:embed="rId18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à coins arrondis 8"/>
          <p:cNvSpPr/>
          <p:nvPr/>
        </p:nvSpPr>
        <p:spPr>
          <a:xfrm>
            <a:off x="2530595" y="1794082"/>
            <a:ext cx="155089" cy="945406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28123" y="2016460"/>
                <a:ext cx="8495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𝐩𝐰𝐝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828123" y="2016460"/>
                <a:ext cx="849583" cy="300082"/>
              </a:xfrm>
              <a:prstGeom prst="rect">
                <a:avLst/>
              </a:prstGeom>
              <a:blipFill>
                <a:blip r:embed="rId20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-110827" y="2920824"/>
                <a:ext cx="7280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𝐏𝐖</m:t>
                      </m:r>
                      <m:sSup>
                        <m:sSupPr>
                          <m:ctrlPr>
                            <a:rPr lang="fr-FR" sz="135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p>
                          <m:r>
                            <a:rPr lang="fr-FR" sz="135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-110827" y="2920824"/>
                <a:ext cx="728047" cy="30008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>
            <a:stCxn id="10" idx="2"/>
            <a:endCxn id="38" idx="0"/>
          </p:cNvCxnSpPr>
          <p:nvPr/>
        </p:nvCxnSpPr>
        <p:spPr>
          <a:xfrm>
            <a:off x="1252915" y="2316542"/>
            <a:ext cx="0" cy="29049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1" idx="3"/>
            <a:endCxn id="38" idx="1"/>
          </p:cNvCxnSpPr>
          <p:nvPr/>
        </p:nvCxnSpPr>
        <p:spPr>
          <a:xfrm>
            <a:off x="617220" y="3070865"/>
            <a:ext cx="171870" cy="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499605" y="2345674"/>
            <a:ext cx="364024" cy="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32766" y="2182849"/>
                <a:ext cx="99505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4832766" y="2182849"/>
                <a:ext cx="995058" cy="30008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à coins arrondis 12"/>
          <p:cNvSpPr/>
          <p:nvPr/>
        </p:nvSpPr>
        <p:spPr>
          <a:xfrm>
            <a:off x="4863629" y="2152108"/>
            <a:ext cx="964195" cy="3615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14897" y="4943959"/>
            <a:ext cx="860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[HRG14] Good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Good Enough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Deriving Optimal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Distinguishers from Communication Theory. </a:t>
            </a:r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Heuser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A., et al. CHES 2014. 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38" y="2513671"/>
            <a:ext cx="1905105" cy="96515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88" y="3309431"/>
            <a:ext cx="1905105" cy="965155"/>
          </a:xfrm>
          <a:prstGeom prst="rect">
            <a:avLst/>
          </a:prstGeom>
        </p:spPr>
      </p:pic>
      <p:cxnSp>
        <p:nvCxnSpPr>
          <p:cNvPr id="24" name="Connecteur droit avec flèche 23"/>
          <p:cNvCxnSpPr>
            <a:stCxn id="22" idx="3"/>
            <a:endCxn id="13" idx="1"/>
          </p:cNvCxnSpPr>
          <p:nvPr/>
        </p:nvCxnSpPr>
        <p:spPr>
          <a:xfrm flipV="1">
            <a:off x="4377743" y="2332890"/>
            <a:ext cx="485886" cy="66335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3" idx="3"/>
            <a:endCxn id="19" idx="1"/>
          </p:cNvCxnSpPr>
          <p:nvPr/>
        </p:nvCxnSpPr>
        <p:spPr>
          <a:xfrm flipV="1">
            <a:off x="4370493" y="2332890"/>
            <a:ext cx="462273" cy="145911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3" idx="3"/>
            <a:endCxn id="41" idx="1"/>
          </p:cNvCxnSpPr>
          <p:nvPr/>
        </p:nvCxnSpPr>
        <p:spPr>
          <a:xfrm>
            <a:off x="5827824" y="2332890"/>
            <a:ext cx="967606" cy="6774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705496" y="281796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.10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0.08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0.16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496" y="2817968"/>
                <a:ext cx="2038379" cy="30777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6706252" y="318486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0.38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0.18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252" y="3184868"/>
                <a:ext cx="2038379" cy="30777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6707008" y="355176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0.28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0.08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008" y="3551768"/>
                <a:ext cx="2038379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213905" y="4293385"/>
                <a:ext cx="995058" cy="595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fr-FR" sz="13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7213905" y="4293385"/>
                <a:ext cx="995058" cy="595484"/>
              </a:xfrm>
              <a:prstGeom prst="rect">
                <a:avLst/>
              </a:prstGeom>
              <a:blipFill>
                <a:blip r:embed="rId31"/>
                <a:stretch>
                  <a:fillRect l="-50000" t="-119388" r="-63415" b="-1673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à coins arrondis 35"/>
          <p:cNvSpPr/>
          <p:nvPr/>
        </p:nvSpPr>
        <p:spPr>
          <a:xfrm>
            <a:off x="7244768" y="4262644"/>
            <a:ext cx="964195" cy="59832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4499605" y="4440801"/>
                <a:ext cx="24423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6.68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−4.77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−6.07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605" y="4440801"/>
                <a:ext cx="2442335" cy="3077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95430" y="2189623"/>
                <a:ext cx="158911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6795430" y="2189623"/>
                <a:ext cx="1589110" cy="300082"/>
              </a:xfrm>
              <a:prstGeom prst="rect">
                <a:avLst/>
              </a:prstGeom>
              <a:blipFill>
                <a:blip r:embed="rId34"/>
                <a:stretch>
                  <a:fillRect r="-11154"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à coins arrondis 42"/>
          <p:cNvSpPr/>
          <p:nvPr/>
        </p:nvSpPr>
        <p:spPr>
          <a:xfrm>
            <a:off x="6826293" y="2158882"/>
            <a:ext cx="1796786" cy="3615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44" name="Connecteur droit avec flèche 43"/>
          <p:cNvCxnSpPr>
            <a:stCxn id="43" idx="2"/>
            <a:endCxn id="28" idx="0"/>
          </p:cNvCxnSpPr>
          <p:nvPr/>
        </p:nvCxnSpPr>
        <p:spPr>
          <a:xfrm>
            <a:off x="7724686" y="2520445"/>
            <a:ext cx="0" cy="29752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4" idx="2"/>
            <a:endCxn id="36" idx="0"/>
          </p:cNvCxnSpPr>
          <p:nvPr/>
        </p:nvCxnSpPr>
        <p:spPr>
          <a:xfrm>
            <a:off x="7726198" y="3859545"/>
            <a:ext cx="668" cy="40309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stCxn id="35" idx="1"/>
            <a:endCxn id="37" idx="3"/>
          </p:cNvCxnSpPr>
          <p:nvPr/>
        </p:nvCxnSpPr>
        <p:spPr>
          <a:xfrm flipH="1">
            <a:off x="6941940" y="4591127"/>
            <a:ext cx="271965" cy="356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à coins arrondis 56"/>
          <p:cNvSpPr/>
          <p:nvPr/>
        </p:nvSpPr>
        <p:spPr>
          <a:xfrm>
            <a:off x="5319502" y="4431030"/>
            <a:ext cx="547044" cy="356486"/>
          </a:xfrm>
          <a:prstGeom prst="roundRect">
            <a:avLst/>
          </a:prstGeom>
          <a:noFill/>
          <a:ln w="1905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851923" y="4100208"/>
                <a:ext cx="153109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𝑷𝑾</m:t>
                      </m:r>
                      <m:sSup>
                        <m:sSupPr>
                          <m:ctrlP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fr-FR" sz="1350" b="1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4851923" y="4100208"/>
                <a:ext cx="1531095" cy="300082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Accolade ouvrante 58"/>
          <p:cNvSpPr/>
          <p:nvPr/>
        </p:nvSpPr>
        <p:spPr>
          <a:xfrm rot="16200000" flipV="1">
            <a:off x="7647032" y="2315365"/>
            <a:ext cx="128803" cy="1692219"/>
          </a:xfrm>
          <a:prstGeom prst="lef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961318" y="3178744"/>
                <a:ext cx="153109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35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𝟐𝟓𝟔</m:t>
                    </m:r>
                  </m:oMath>
                </a14:m>
                <a:r>
                  <a:rPr lang="fr-FR" sz="1350" b="1" dirty="0" smtClean="0">
                    <a:solidFill>
                      <a:schemeClr val="bg1"/>
                    </a:solidFill>
                  </a:rPr>
                  <a:t> classes</a:t>
                </a:r>
                <a:endParaRPr lang="fr-FR" sz="135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6961318" y="3178744"/>
                <a:ext cx="1531095" cy="300082"/>
              </a:xfrm>
              <a:prstGeom prst="rect">
                <a:avLst/>
              </a:prstGeom>
              <a:blipFill>
                <a:blip r:embed="rId38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28122" y="2016460"/>
                <a:ext cx="8495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𝐩𝐰𝐝</m:t>
                      </m:r>
                    </m:oMath>
                  </m:oMathPara>
                </a14:m>
                <a:endParaRPr lang="fr-FR" sz="135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9"/>
                </p:custDataLst>
              </p:nvPr>
            </p:nvSpPr>
            <p:spPr>
              <a:xfrm>
                <a:off x="828122" y="2016460"/>
                <a:ext cx="849583" cy="300082"/>
              </a:xfrm>
              <a:prstGeom prst="rect">
                <a:avLst/>
              </a:prstGeom>
              <a:blipFill>
                <a:blip r:embed="rId40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28122" y="2016460"/>
                <a:ext cx="8495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𝐩𝐰𝐝</m:t>
                      </m:r>
                    </m:oMath>
                  </m:oMathPara>
                </a14:m>
                <a:endParaRPr lang="fr-FR" sz="1350" b="1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828122" y="2016460"/>
                <a:ext cx="849583" cy="300082"/>
              </a:xfrm>
              <a:prstGeom prst="rect">
                <a:avLst/>
              </a:prstGeom>
              <a:blipFill>
                <a:blip r:embed="rId42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28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9" grpId="0"/>
      <p:bldP spid="19" grpId="1"/>
      <p:bldP spid="13" grpId="0" animBg="1"/>
      <p:bldP spid="13" grpId="1" animBg="1"/>
      <p:bldP spid="28" grpId="0"/>
      <p:bldP spid="28" grpId="1"/>
      <p:bldP spid="33" grpId="0"/>
      <p:bldP spid="33" grpId="1"/>
      <p:bldP spid="34" grpId="0"/>
      <p:bldP spid="34" grpId="1"/>
      <p:bldP spid="35" grpId="0"/>
      <p:bldP spid="35" grpId="1"/>
      <p:bldP spid="36" grpId="0" animBg="1"/>
      <p:bldP spid="36" grpId="1" animBg="1"/>
      <p:bldP spid="37" grpId="0"/>
      <p:bldP spid="37" grpId="1"/>
      <p:bldP spid="41" grpId="0"/>
      <p:bldP spid="41" grpId="1"/>
      <p:bldP spid="43" grpId="0" animBg="1"/>
      <p:bldP spid="43" grpId="1" animBg="1"/>
      <p:bldP spid="57" grpId="0" animBg="1"/>
      <p:bldP spid="57" grpId="1" animBg="1"/>
      <p:bldP spid="58" grpId="0"/>
      <p:bldP spid="58" grpId="1"/>
      <p:bldP spid="59" grpId="0" animBg="1"/>
      <p:bldP spid="59" grpId="1" animBg="1"/>
      <p:bldP spid="59" grpId="2" animBg="1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459424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0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Optimal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attack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Maximum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</a:t>
                </a:r>
                <a:r>
                  <a:rPr lang="en-US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HRG14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]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Goal: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retrieving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information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e>
                      <m:sup>
                        <m: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Let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denotes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pwd</m:t>
                    </m:r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⊕</m:t>
                    </m:r>
                    <m:r>
                      <m:rPr>
                        <m:sty m:val="p"/>
                      </m:rPr>
                      <a:rPr lang="fr-FR" sz="1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PW</m:t>
                    </m:r>
                    <m:sSup>
                      <m:sSup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D</m:t>
                        </m:r>
                      </m:e>
                      <m:sup>
                        <m: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e>
                    </m:d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459424"/>
                <a:ext cx="8548904" cy="861027"/>
              </a:xfr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" y="2462261"/>
            <a:ext cx="927650" cy="92765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27" y="2555930"/>
            <a:ext cx="375340" cy="7403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88" y="1636179"/>
            <a:ext cx="1905105" cy="965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470447" y="1301647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[1]</m:t>
                          </m:r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470447" y="1301647"/>
                <a:ext cx="2688543" cy="300082"/>
              </a:xfrm>
              <a:prstGeom prst="rect">
                <a:avLst/>
              </a:prstGeom>
              <a:blipFill>
                <a:blip r:embed="rId16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à coins arrondis 8"/>
          <p:cNvSpPr/>
          <p:nvPr/>
        </p:nvSpPr>
        <p:spPr>
          <a:xfrm>
            <a:off x="2669140" y="1649301"/>
            <a:ext cx="145579" cy="2556245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828123" y="1871680"/>
                <a:ext cx="84958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𝐩𝐰𝐝</m:t>
                      </m:r>
                    </m:oMath>
                  </m:oMathPara>
                </a14:m>
                <a:endParaRPr lang="fr-FR" sz="135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828123" y="1871680"/>
                <a:ext cx="849583" cy="300082"/>
              </a:xfrm>
              <a:prstGeom prst="rect">
                <a:avLst/>
              </a:prstGeom>
              <a:blipFill>
                <a:blip r:embed="rId1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-110827" y="2776044"/>
                <a:ext cx="72804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𝐏𝐖</m:t>
                      </m:r>
                      <m:sSup>
                        <m:sSupPr>
                          <m:ctrlPr>
                            <a:rPr lang="fr-FR" sz="135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p>
                          <m:r>
                            <a:rPr lang="fr-FR" sz="135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-110827" y="2776044"/>
                <a:ext cx="728047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/>
          <p:cNvCxnSpPr>
            <a:stCxn id="10" idx="2"/>
            <a:endCxn id="38" idx="0"/>
          </p:cNvCxnSpPr>
          <p:nvPr/>
        </p:nvCxnSpPr>
        <p:spPr>
          <a:xfrm>
            <a:off x="1252915" y="2171762"/>
            <a:ext cx="0" cy="29049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1" idx="3"/>
            <a:endCxn id="38" idx="1"/>
          </p:cNvCxnSpPr>
          <p:nvPr/>
        </p:nvCxnSpPr>
        <p:spPr>
          <a:xfrm>
            <a:off x="617220" y="2926085"/>
            <a:ext cx="171870" cy="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4499605" y="2200894"/>
            <a:ext cx="364024" cy="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32766" y="2038069"/>
                <a:ext cx="99505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4832766" y="2038069"/>
                <a:ext cx="995058" cy="30008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à coins arrondis 12"/>
          <p:cNvSpPr/>
          <p:nvPr/>
        </p:nvSpPr>
        <p:spPr>
          <a:xfrm>
            <a:off x="4863629" y="2007328"/>
            <a:ext cx="964195" cy="3615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14897" y="4943959"/>
            <a:ext cx="860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[HRG14] Good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Good Enough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Deriving Optimal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Distinguishers from Communication Theory. </a:t>
            </a:r>
            <a:r>
              <a:rPr lang="en-US" sz="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Heuser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A., et al. CHES 2014. 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38" y="2368891"/>
            <a:ext cx="1905105" cy="96515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88" y="3164651"/>
            <a:ext cx="1905105" cy="965155"/>
          </a:xfrm>
          <a:prstGeom prst="rect">
            <a:avLst/>
          </a:prstGeom>
        </p:spPr>
      </p:pic>
      <p:cxnSp>
        <p:nvCxnSpPr>
          <p:cNvPr id="24" name="Connecteur droit avec flèche 23"/>
          <p:cNvCxnSpPr>
            <a:stCxn id="22" idx="3"/>
            <a:endCxn id="13" idx="1"/>
          </p:cNvCxnSpPr>
          <p:nvPr/>
        </p:nvCxnSpPr>
        <p:spPr>
          <a:xfrm flipV="1">
            <a:off x="4377743" y="2188110"/>
            <a:ext cx="485886" cy="66335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3" idx="3"/>
            <a:endCxn id="19" idx="1"/>
          </p:cNvCxnSpPr>
          <p:nvPr/>
        </p:nvCxnSpPr>
        <p:spPr>
          <a:xfrm flipV="1">
            <a:off x="4370493" y="2188110"/>
            <a:ext cx="462273" cy="145911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13" idx="3"/>
            <a:endCxn id="41" idx="1"/>
          </p:cNvCxnSpPr>
          <p:nvPr/>
        </p:nvCxnSpPr>
        <p:spPr>
          <a:xfrm>
            <a:off x="5827824" y="2188110"/>
            <a:ext cx="967606" cy="6774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6705496" y="267318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.20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0.18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0.46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496" y="2673188"/>
                <a:ext cx="2038379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6706252" y="304008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.05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0.08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0.38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252" y="3040088"/>
                <a:ext cx="2038379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6707008" y="3406988"/>
                <a:ext cx="20383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.09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0.28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0.18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008" y="3406988"/>
                <a:ext cx="2038379" cy="30777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213905" y="4148605"/>
                <a:ext cx="995058" cy="595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fr-FR" sz="13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7213905" y="4148605"/>
                <a:ext cx="995058" cy="595484"/>
              </a:xfrm>
              <a:prstGeom prst="rect">
                <a:avLst/>
              </a:prstGeom>
              <a:blipFill>
                <a:blip r:embed="rId29"/>
                <a:stretch>
                  <a:fillRect l="-50000" t="-120619" r="-63415" b="-1701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à coins arrondis 35"/>
          <p:cNvSpPr/>
          <p:nvPr/>
        </p:nvSpPr>
        <p:spPr>
          <a:xfrm>
            <a:off x="7244768" y="4117864"/>
            <a:ext cx="964195" cy="59832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4499605" y="4296021"/>
                <a:ext cx="24423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7.01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−5.51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−3.46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605" y="4296021"/>
                <a:ext cx="2442335" cy="30777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795430" y="2044843"/>
                <a:ext cx="158911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e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6795430" y="2044843"/>
                <a:ext cx="1589110" cy="300082"/>
              </a:xfrm>
              <a:prstGeom prst="rect">
                <a:avLst/>
              </a:prstGeom>
              <a:blipFill>
                <a:blip r:embed="rId32"/>
                <a:stretch>
                  <a:fillRect r="-11154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à coins arrondis 42"/>
          <p:cNvSpPr/>
          <p:nvPr/>
        </p:nvSpPr>
        <p:spPr>
          <a:xfrm>
            <a:off x="6826293" y="2014102"/>
            <a:ext cx="1796786" cy="36156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44" name="Connecteur droit avec flèche 43"/>
          <p:cNvCxnSpPr>
            <a:stCxn id="43" idx="2"/>
            <a:endCxn id="28" idx="0"/>
          </p:cNvCxnSpPr>
          <p:nvPr/>
        </p:nvCxnSpPr>
        <p:spPr>
          <a:xfrm>
            <a:off x="7724686" y="2375665"/>
            <a:ext cx="0" cy="29752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4" idx="2"/>
            <a:endCxn id="36" idx="0"/>
          </p:cNvCxnSpPr>
          <p:nvPr/>
        </p:nvCxnSpPr>
        <p:spPr>
          <a:xfrm>
            <a:off x="7726198" y="3714765"/>
            <a:ext cx="668" cy="40309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stCxn id="35" idx="1"/>
            <a:endCxn id="37" idx="3"/>
          </p:cNvCxnSpPr>
          <p:nvPr/>
        </p:nvCxnSpPr>
        <p:spPr>
          <a:xfrm flipH="1">
            <a:off x="6941940" y="4446347"/>
            <a:ext cx="271965" cy="356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à coins arrondis 56"/>
          <p:cNvSpPr/>
          <p:nvPr/>
        </p:nvSpPr>
        <p:spPr>
          <a:xfrm>
            <a:off x="6266849" y="4286250"/>
            <a:ext cx="547044" cy="356486"/>
          </a:xfrm>
          <a:prstGeom prst="roundRect">
            <a:avLst/>
          </a:prstGeom>
          <a:noFill/>
          <a:ln w="1905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688994" y="3948677"/>
                <a:ext cx="153109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𝑷𝑾</m:t>
                      </m:r>
                      <m:sSup>
                        <m:sSupPr>
                          <m:ctrlP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350" b="1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350" b="1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𝟐𝟓𝟓</m:t>
                      </m:r>
                    </m:oMath>
                  </m:oMathPara>
                </a14:m>
                <a:endParaRPr lang="fr-FR" sz="1350" b="1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5688994" y="3948677"/>
                <a:ext cx="1531095" cy="30008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à coins arrondis 2"/>
          <p:cNvSpPr/>
          <p:nvPr/>
        </p:nvSpPr>
        <p:spPr>
          <a:xfrm>
            <a:off x="4681617" y="1880335"/>
            <a:ext cx="4134056" cy="63945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385962" y="1572468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350" b="1" dirty="0" smtClean="0">
                    <a:solidFill>
                      <a:srgbClr val="FF0000"/>
                    </a:solidFill>
                  </a:rPr>
                  <a:t>How </a:t>
                </a:r>
                <a:r>
                  <a:rPr lang="fr-FR" sz="1350" b="1" dirty="0" err="1" smtClean="0">
                    <a:solidFill>
                      <a:srgbClr val="FF0000"/>
                    </a:solidFill>
                  </a:rPr>
                  <a:t>can</a:t>
                </a:r>
                <a:r>
                  <a:rPr lang="fr-FR" sz="135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350" b="1" dirty="0" err="1" smtClean="0">
                    <a:solidFill>
                      <a:srgbClr val="FF0000"/>
                    </a:solidFill>
                  </a:rPr>
                  <a:t>we</a:t>
                </a:r>
                <a:r>
                  <a:rPr lang="fr-FR" sz="135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sz="1350" b="1" dirty="0" err="1" smtClean="0">
                    <a:solidFill>
                      <a:srgbClr val="FF0000"/>
                    </a:solidFill>
                  </a:rPr>
                  <a:t>estimate</a:t>
                </a:r>
                <a:r>
                  <a:rPr lang="fr-FR" sz="1350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35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𝐏𝐫</m:t>
                    </m:r>
                    <m:d>
                      <m:dPr>
                        <m:begChr m:val="["/>
                        <m:endChr m:val="]"/>
                        <m:ctrlPr>
                          <a:rPr lang="fr-FR" sz="13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3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e>
                        <m:r>
                          <a:rPr lang="fr-FR" sz="13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</m:d>
                  </m:oMath>
                </a14:m>
                <a:r>
                  <a:rPr lang="fr-FR" sz="1350" b="1" dirty="0" smtClean="0">
                    <a:solidFill>
                      <a:srgbClr val="FF0000"/>
                    </a:solidFill>
                  </a:rPr>
                  <a:t>?</a:t>
                </a:r>
                <a:endParaRPr lang="fr-FR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5385962" y="1572468"/>
                <a:ext cx="2688543" cy="300082"/>
              </a:xfrm>
              <a:prstGeom prst="rect">
                <a:avLst/>
              </a:prstGeom>
              <a:blipFill>
                <a:blip r:embed="rId36"/>
                <a:stretch>
                  <a:fillRect l="-680" t="-4082" r="-227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Espace réservé du contenu 2"/>
              <p:cNvSpPr txBox="1">
                <a:spLocks/>
              </p:cNvSpPr>
              <p:nvPr/>
            </p:nvSpPr>
            <p:spPr>
              <a:xfrm>
                <a:off x="414897" y="4662681"/>
                <a:ext cx="8548904" cy="2693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0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fr-FR" sz="12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Success Rate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Probability to succeed an attack within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1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attack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traces</a:t>
                </a:r>
                <a:endParaRPr lang="en-US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97" y="4662681"/>
                <a:ext cx="8548904" cy="269336"/>
              </a:xfr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5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9" grpId="0"/>
      <p:bldP spid="13" grpId="0" animBg="1"/>
      <p:bldP spid="28" grpId="0"/>
      <p:bldP spid="33" grpId="0"/>
      <p:bldP spid="34" grpId="0"/>
      <p:bldP spid="35" grpId="0"/>
      <p:bldP spid="36" grpId="0" animBg="1"/>
      <p:bldP spid="37" grpId="0"/>
      <p:bldP spid="41" grpId="0"/>
      <p:bldP spid="43" grpId="0" animBg="1"/>
      <p:bldP spid="57" grpId="0" animBg="1"/>
      <p:bldP spid="58" grpId="0"/>
      <p:bldP spid="3" grpId="0" animBg="1"/>
      <p:bldP spid="3" grpId="1" animBg="1"/>
      <p:bldP spid="40" grpId="0"/>
      <p:bldP spid="40" grpId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3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86102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à coins arrondis 50"/>
          <p:cNvSpPr/>
          <p:nvPr/>
        </p:nvSpPr>
        <p:spPr>
          <a:xfrm>
            <a:off x="3234306" y="1527870"/>
            <a:ext cx="2438584" cy="421095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err="1" smtClean="0"/>
              <a:t>Existing</a:t>
            </a:r>
            <a:r>
              <a:rPr lang="fr-FR" sz="1600" b="1" dirty="0" smtClean="0"/>
              <a:t> solutions</a:t>
            </a:r>
            <a:endParaRPr lang="fr-FR" sz="1600" b="1" dirty="0"/>
          </a:p>
        </p:txBody>
      </p:sp>
      <p:cxnSp>
        <p:nvCxnSpPr>
          <p:cNvPr id="52" name="Connecteur droit avec flèche 51"/>
          <p:cNvCxnSpPr>
            <a:stCxn id="51" idx="2"/>
            <a:endCxn id="55" idx="0"/>
          </p:cNvCxnSpPr>
          <p:nvPr/>
        </p:nvCxnSpPr>
        <p:spPr>
          <a:xfrm flipH="1">
            <a:off x="2152359" y="1948965"/>
            <a:ext cx="2301239" cy="772795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51" idx="2"/>
            <a:endCxn id="56" idx="0"/>
          </p:cNvCxnSpPr>
          <p:nvPr/>
        </p:nvCxnSpPr>
        <p:spPr>
          <a:xfrm>
            <a:off x="4453598" y="1948965"/>
            <a:ext cx="2425812" cy="772795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à coins arrondis 54"/>
          <p:cNvSpPr/>
          <p:nvPr/>
        </p:nvSpPr>
        <p:spPr>
          <a:xfrm>
            <a:off x="1043911" y="2721760"/>
            <a:ext cx="2216895" cy="38281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err="1" smtClean="0"/>
              <a:t>Generative</a:t>
            </a:r>
            <a:r>
              <a:rPr lang="fr-FR" sz="1500" b="1" dirty="0" smtClean="0"/>
              <a:t> model</a:t>
            </a:r>
            <a:endParaRPr lang="fr-FR" sz="1500" b="1" dirty="0"/>
          </a:p>
        </p:txBody>
      </p:sp>
      <p:sp>
        <p:nvSpPr>
          <p:cNvPr id="56" name="Rectangle à coins arrondis 55"/>
          <p:cNvSpPr/>
          <p:nvPr/>
        </p:nvSpPr>
        <p:spPr>
          <a:xfrm>
            <a:off x="5770962" y="2721760"/>
            <a:ext cx="2216895" cy="38281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smtClean="0"/>
              <a:t>Discriminative model</a:t>
            </a:r>
            <a:endParaRPr lang="fr-FR" sz="1500" b="1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8" y="3135114"/>
            <a:ext cx="2718440" cy="124663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6" y="3135114"/>
            <a:ext cx="3319984" cy="12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7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861027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18A244FF-A4E8-4EF6-BD78-10C342F3DE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748" y="1413989"/>
            <a:ext cx="4305956" cy="28815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06" y="1415547"/>
            <a:ext cx="4495998" cy="30456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C36ACB-8A1E-4A22-9A9E-667B3EEF98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921" y="1413010"/>
            <a:ext cx="4487568" cy="3020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C54395-2F0C-4857-94BC-1B08787B5C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5135" y="1415547"/>
            <a:ext cx="4487569" cy="3020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144685" y="4217551"/>
                <a:ext cx="15639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6144685" y="4217551"/>
                <a:ext cx="1563920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 rot="16200000">
                <a:off x="3838881" y="2641991"/>
                <a:ext cx="13541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 rot="16200000">
                <a:off x="3838881" y="2641991"/>
                <a:ext cx="1354146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/>
              <p:cNvSpPr txBox="1">
                <a:spLocks/>
              </p:cNvSpPr>
              <p:nvPr/>
            </p:nvSpPr>
            <p:spPr>
              <a:xfrm>
                <a:off x="287529" y="1564549"/>
                <a:ext cx="3954133" cy="1141611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7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Pr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⁡[</m:t>
                    </m:r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then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deduce</a:t>
                </a:r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Pr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⁡[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  <m:r>
                      <a:rPr lang="fr-FR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(Bayes’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theorem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Historical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side-channel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attacks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[CRR03, SLP05]</a:t>
                </a: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9" y="1564549"/>
                <a:ext cx="3954133" cy="1141611"/>
              </a:xfr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space réservé du contenu 2"/>
              <p:cNvSpPr txBox="1">
                <a:spLocks/>
              </p:cNvSpPr>
              <p:nvPr/>
            </p:nvSpPr>
            <p:spPr>
              <a:xfrm>
                <a:off x="266769" y="2917536"/>
                <a:ext cx="3954133" cy="1141611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7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via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approximation of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decision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boundary</a:t>
                </a:r>
              </a:p>
              <a:p>
                <a:pPr lvl="1"/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AI [MPP16, CDP17, MDP20]</a:t>
                </a: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2917536"/>
                <a:ext cx="3954133" cy="1141611"/>
              </a:xfr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375140" y="4476137"/>
            <a:ext cx="11084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[CRR03]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Template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attacks. Chari, S.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 2003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[SLP05]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stochastic model for differential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cryptanalysis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Schindler, W. et al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 2005</a:t>
            </a:r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140" y="4717134"/>
            <a:ext cx="8473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[MPP16] </a:t>
            </a:r>
            <a:r>
              <a:rPr lang="fr-FR" sz="8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Breaking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cryptographic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implementations using deep learning techniques.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Maghrebi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et al.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 </a:t>
            </a:r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[CDP17]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Convolutional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neural networks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data augmentation against jitter-based countermeasures - profiling attacks without pre-processing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8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Cagli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fr-FR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 </a:t>
            </a:r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2017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[MDP20]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comprehensive study of deep learning for side-channel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analysis. Masure, L. et al.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TCHES </a:t>
            </a:r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63" y="2525693"/>
            <a:ext cx="3319984" cy="123416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131626" y="3759861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endParaRPr lang="fr-FR" sz="1600" b="1" u="sng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cteur droit avec flèche 20"/>
          <p:cNvCxnSpPr>
            <a:endCxn id="22" idx="1"/>
          </p:cNvCxnSpPr>
          <p:nvPr/>
        </p:nvCxnSpPr>
        <p:spPr>
          <a:xfrm flipV="1">
            <a:off x="4861628" y="2414274"/>
            <a:ext cx="913821" cy="616424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775449" y="2244997"/>
            <a:ext cx="221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Template </a:t>
            </a:r>
            <a:r>
              <a:rPr lang="fr-FR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[CRR03]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775449" y="3817385"/>
            <a:ext cx="2245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Stochastic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</a:t>
            </a:r>
            <a:r>
              <a:rPr lang="fr-FR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[SLP05]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4861627" y="3370239"/>
            <a:ext cx="913821" cy="616423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1471" y="4738246"/>
            <a:ext cx="5400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[CRR03]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Template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attacks. Chari, S.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 2003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[SLP05]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stochastic model for differential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channel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cryptanalysis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Schindler, W. et al</a:t>
            </a:r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 2005</a:t>
            </a:r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0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/>
              <p:cNvSpPr txBox="1">
                <a:spLocks/>
              </p:cNvSpPr>
              <p:nvPr/>
            </p:nvSpPr>
            <p:spPr>
              <a:xfrm>
                <a:off x="266765" y="2110424"/>
                <a:ext cx="8548904" cy="97821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Toy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example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Goal: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Approximating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Hypothesis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∈{0,1}</m:t>
                    </m:r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2110424"/>
                <a:ext cx="8548904" cy="978216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AE58EDEC-6DAB-4166-9351-C3BFD7D5EA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05" y="2978704"/>
            <a:ext cx="5853545" cy="18748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B5915E-379C-4A8A-82A5-B45F08F9C3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205" y="2971776"/>
            <a:ext cx="5853545" cy="18748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07C930-9C9D-40B0-B3CB-C8493DB0F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997" y="2973973"/>
            <a:ext cx="5853545" cy="1874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723346" y="2978704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6723346" y="2978704"/>
                <a:ext cx="812800" cy="3000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6711001" y="3131129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6711232" y="3370120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835413" y="3212761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6835413" y="3212761"/>
                <a:ext cx="800700" cy="300082"/>
              </a:xfrm>
              <a:prstGeom prst="rect">
                <a:avLst/>
              </a:prstGeom>
              <a:blipFill>
                <a:blip r:embed="rId15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956268" y="4826604"/>
                <a:ext cx="12650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3956268" y="4826604"/>
                <a:ext cx="1265025" cy="307777"/>
              </a:xfrm>
              <a:prstGeom prst="rect">
                <a:avLst/>
              </a:prstGeom>
              <a:blipFill>
                <a:blip r:embed="rId1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971708" y="3766230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 rot="16200000">
                <a:off x="971708" y="3766230"/>
                <a:ext cx="1081515" cy="307777"/>
              </a:xfrm>
              <a:prstGeom prst="rect">
                <a:avLst/>
              </a:prstGeom>
              <a:blipFill>
                <a:blip r:embed="rId19"/>
                <a:stretch>
                  <a:fillRect r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 : coins arrondis 6">
            <a:extLst>
              <a:ext uri="{FF2B5EF4-FFF2-40B4-BE49-F238E27FC236}">
                <a16:creationId xmlns:a16="http://schemas.microsoft.com/office/drawing/2014/main" id="{F31B2264-431B-4BC9-9B8C-CA468231B926}"/>
              </a:ext>
            </a:extLst>
          </p:cNvPr>
          <p:cNvSpPr/>
          <p:nvPr/>
        </p:nvSpPr>
        <p:spPr>
          <a:xfrm>
            <a:off x="2571920" y="3053128"/>
            <a:ext cx="283552" cy="17408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à coins arrondis 27"/>
              <p:cNvSpPr/>
              <p:nvPr/>
            </p:nvSpPr>
            <p:spPr>
              <a:xfrm>
                <a:off x="1147500" y="3006667"/>
                <a:ext cx="1362329" cy="45971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i="1">
                                  <a:solidFill>
                                    <a:schemeClr val="accent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à coins arrondis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500" y="3006667"/>
                <a:ext cx="1362329" cy="459715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à coins arrondis 28"/>
              <p:cNvSpPr/>
              <p:nvPr/>
            </p:nvSpPr>
            <p:spPr>
              <a:xfrm>
                <a:off x="1147499" y="4413466"/>
                <a:ext cx="1362329" cy="45971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5FF0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solidFill>
                                <a:srgbClr val="05FF0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solidFill>
                                <a:srgbClr val="05FF05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rgbClr val="05FF0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rgbClr val="05FF05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i="1">
                                  <a:solidFill>
                                    <a:srgbClr val="05FF05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i="1">
                                  <a:solidFill>
                                    <a:srgbClr val="05FF05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>
                  <a:solidFill>
                    <a:srgbClr val="05FF05"/>
                  </a:solidFill>
                </a:endParaRPr>
              </a:p>
            </p:txBody>
          </p:sp>
        </mc:Choice>
        <mc:Fallback xmlns="">
          <p:sp>
            <p:nvSpPr>
              <p:cNvPr id="29" name="Rectangle à coins arrondi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99" y="4413466"/>
                <a:ext cx="1362329" cy="459715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5FF05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8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5" grpId="0"/>
      <p:bldP spid="27" grpId="0" animBg="1"/>
      <p:bldP spid="27" grpId="1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8">
            <a:extLst>
              <a:ext uri="{FF2B5EF4-FFF2-40B4-BE49-F238E27FC236}">
                <a16:creationId xmlns:a16="http://schemas.microsoft.com/office/drawing/2014/main" id="{4007C930-9C9D-40B0-B3CB-C8493DB0F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393" y="2709829"/>
            <a:ext cx="5853545" cy="1874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762742" y="2714560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6762742" y="2714560"/>
                <a:ext cx="812800" cy="300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6750397" y="2866985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6750628" y="3105976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874809" y="2948617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874809" y="2948617"/>
                <a:ext cx="800700" cy="300082"/>
              </a:xfrm>
              <a:prstGeom prst="rect">
                <a:avLst/>
              </a:prstGeom>
              <a:blipFill>
                <a:blip r:embed="rId18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868446" y="4562460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3868446" y="4562460"/>
                <a:ext cx="1265026" cy="307777"/>
              </a:xfrm>
              <a:prstGeom prst="rect">
                <a:avLst/>
              </a:prstGeom>
              <a:blipFill>
                <a:blip r:embed="rId20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1011104" y="3502086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 rot="16200000">
                <a:off x="1011104" y="3502086"/>
                <a:ext cx="1081515" cy="307777"/>
              </a:xfrm>
              <a:prstGeom prst="rect">
                <a:avLst/>
              </a:prstGeom>
              <a:blipFill>
                <a:blip r:embed="rId22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 : coins arrondis 6">
            <a:extLst>
              <a:ext uri="{FF2B5EF4-FFF2-40B4-BE49-F238E27FC236}">
                <a16:creationId xmlns:a16="http://schemas.microsoft.com/office/drawing/2014/main" id="{F31B2264-431B-4BC9-9B8C-CA468231B926}"/>
              </a:ext>
            </a:extLst>
          </p:cNvPr>
          <p:cNvSpPr/>
          <p:nvPr/>
        </p:nvSpPr>
        <p:spPr>
          <a:xfrm>
            <a:off x="2611316" y="2788984"/>
            <a:ext cx="283552" cy="17408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19032" y="3223168"/>
            <a:ext cx="1596391" cy="92351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B0505EC-5355-4F99-9228-DE30B8749C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59" y="1993533"/>
            <a:ext cx="2557820" cy="2679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197557" y="4608478"/>
                <a:ext cx="955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7197557" y="4608478"/>
                <a:ext cx="955903" cy="276999"/>
              </a:xfrm>
              <a:prstGeom prst="rect">
                <a:avLst/>
              </a:prstGeom>
              <a:blipFill>
                <a:blip r:embed="rId2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B9E3221-21DD-4EC3-8E11-42FB0F99BDE4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 rot="16200000">
                <a:off x="5238829" y="3166221"/>
                <a:ext cx="15829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𝑃𝑟𝑜𝑏𝑎𝑏𝑖𝑙𝑖𝑡𝑦</m:t>
                      </m:r>
                      <m:r>
                        <a:rPr lang="fr-FR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</m:oMath>
                  </m:oMathPara>
                </a14:m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2B9E3221-21DD-4EC3-8E11-42FB0F99B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 rot="16200000">
                <a:off x="5238829" y="3166221"/>
                <a:ext cx="1582934" cy="276999"/>
              </a:xfrm>
              <a:prstGeom prst="rect">
                <a:avLst/>
              </a:prstGeom>
              <a:blipFill>
                <a:blip r:embed="rId28"/>
                <a:stretch>
                  <a:fillRect r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age 35">
            <a:extLst>
              <a:ext uri="{FF2B5EF4-FFF2-40B4-BE49-F238E27FC236}">
                <a16:creationId xmlns:a16="http://schemas.microsoft.com/office/drawing/2014/main" id="{00421DCA-4B47-4DA5-94F9-E9DB3989CE7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42" y="2609122"/>
            <a:ext cx="5378777" cy="172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C5E9311-8048-4E82-A913-23061F924A3E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117939" y="4275728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AC5E9311-8048-4E82-A913-23061F924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2117939" y="4275728"/>
                <a:ext cx="1265026" cy="307777"/>
              </a:xfrm>
              <a:prstGeom prst="rect">
                <a:avLst/>
              </a:prstGeom>
              <a:blipFill>
                <a:blip r:embed="rId31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197DD84-49A9-441B-A85B-C86C9C52D822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 rot="16200000">
                <a:off x="-343283" y="3316617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197DD84-49A9-441B-A85B-C86C9C52D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 rot="16200000">
                <a:off x="-343283" y="3316617"/>
                <a:ext cx="1081515" cy="307777"/>
              </a:xfrm>
              <a:prstGeom prst="rect">
                <a:avLst/>
              </a:prstGeom>
              <a:blipFill>
                <a:blip r:embed="rId22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igne de multiplication 4">
            <a:extLst>
              <a:ext uri="{FF2B5EF4-FFF2-40B4-BE49-F238E27FC236}">
                <a16:creationId xmlns:a16="http://schemas.microsoft.com/office/drawing/2014/main" id="{877641D9-DAAC-4843-A1E2-FD2BB4C82FA9}"/>
              </a:ext>
            </a:extLst>
          </p:cNvPr>
          <p:cNvSpPr/>
          <p:nvPr/>
        </p:nvSpPr>
        <p:spPr>
          <a:xfrm>
            <a:off x="1101513" y="3470506"/>
            <a:ext cx="243087" cy="255241"/>
          </a:xfrm>
          <a:prstGeom prst="mathMultiply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0" name="Signe de multiplication 22">
            <a:extLst>
              <a:ext uri="{FF2B5EF4-FFF2-40B4-BE49-F238E27FC236}">
                <a16:creationId xmlns:a16="http://schemas.microsoft.com/office/drawing/2014/main" id="{3046E8AA-98EB-4DA2-80C3-D7A9A7F56CBE}"/>
              </a:ext>
            </a:extLst>
          </p:cNvPr>
          <p:cNvSpPr/>
          <p:nvPr/>
        </p:nvSpPr>
        <p:spPr>
          <a:xfrm>
            <a:off x="7454864" y="4322564"/>
            <a:ext cx="320148" cy="323319"/>
          </a:xfrm>
          <a:prstGeom prst="mathMultiply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2D8BD35-0029-4DC6-9A1A-63A64FBBD067}"/>
              </a:ext>
            </a:extLst>
          </p:cNvPr>
          <p:cNvCxnSpPr>
            <a:cxnSpLocks/>
          </p:cNvCxnSpPr>
          <p:nvPr/>
        </p:nvCxnSpPr>
        <p:spPr>
          <a:xfrm flipV="1">
            <a:off x="7614938" y="3895353"/>
            <a:ext cx="1" cy="616859"/>
          </a:xfrm>
          <a:prstGeom prst="line">
            <a:avLst/>
          </a:prstGeom>
          <a:ln w="28575">
            <a:solidFill>
              <a:srgbClr val="2AA7D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</p:cNvCxnSpPr>
          <p:nvPr/>
        </p:nvCxnSpPr>
        <p:spPr>
          <a:xfrm flipH="1" flipV="1">
            <a:off x="6446560" y="3896052"/>
            <a:ext cx="1181068" cy="1"/>
          </a:xfrm>
          <a:prstGeom prst="line">
            <a:avLst/>
          </a:prstGeom>
          <a:ln w="28575">
            <a:solidFill>
              <a:srgbClr val="2AA7D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201272" y="1784138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3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5201272" y="1784138"/>
                <a:ext cx="631553" cy="300082"/>
              </a:xfrm>
              <a:prstGeom prst="rect">
                <a:avLst/>
              </a:prstGeom>
              <a:blipFill>
                <a:blip r:embed="rId34"/>
                <a:stretch>
                  <a:fillRect r="-50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205400" y="2121376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fr-FR" sz="13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35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3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35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3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5205400" y="2121376"/>
                <a:ext cx="631553" cy="300082"/>
              </a:xfrm>
              <a:prstGeom prst="rect">
                <a:avLst/>
              </a:prstGeom>
              <a:blipFill>
                <a:blip r:embed="rId36"/>
                <a:stretch>
                  <a:fillRect r="-50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A3CCFE3-F157-4EF2-9FC0-9041DD8E3E23}"/>
              </a:ext>
            </a:extLst>
          </p:cNvPr>
          <p:cNvCxnSpPr>
            <a:cxnSpLocks/>
          </p:cNvCxnSpPr>
          <p:nvPr/>
        </p:nvCxnSpPr>
        <p:spPr>
          <a:xfrm>
            <a:off x="5107659" y="1943362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8BB987D-A0D3-4411-AD66-AD1BF2EDE4CC}"/>
              </a:ext>
            </a:extLst>
          </p:cNvPr>
          <p:cNvCxnSpPr>
            <a:cxnSpLocks/>
          </p:cNvCxnSpPr>
          <p:nvPr/>
        </p:nvCxnSpPr>
        <p:spPr>
          <a:xfrm>
            <a:off x="5106217" y="2294455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926 L 0.15087 0.04228 C 0.18264 0.04969 0.22986 0.05401 0.27917 0.05401 C 0.33542 0.05401 0.38038 0.04969 0.41215 0.04228 L 0.56319 0.0092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222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30" grpId="0"/>
      <p:bldP spid="31" grpId="0" animBg="1"/>
      <p:bldP spid="34" grpId="0"/>
      <p:bldP spid="35" grpId="0"/>
      <p:bldP spid="37" grpId="0"/>
      <p:bldP spid="38" grpId="0"/>
      <p:bldP spid="39" grpId="0" animBg="1"/>
      <p:bldP spid="40" grpId="0" animBg="1"/>
      <p:bldP spid="43" grpId="0"/>
      <p:bldP spid="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CB0505EC-5355-4F99-9228-DE30B8749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59" y="2257677"/>
            <a:ext cx="2557820" cy="2679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blipFill>
                <a:blip r:embed="rId10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B9E3221-21DD-4EC3-8E11-42FB0F99BDE4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 rot="16200000">
                <a:off x="5238830" y="3430365"/>
                <a:ext cx="15829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𝑃𝑟𝑜𝑏𝑎𝑏𝑖𝑙𝑖𝑡𝑦</m:t>
                      </m:r>
                      <m:r>
                        <a:rPr lang="fr-FR" sz="1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</m:oMath>
                  </m:oMathPara>
                </a14:m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2B9E3221-21DD-4EC3-8E11-42FB0F99B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 rot="16200000">
                <a:off x="5238830" y="3430365"/>
                <a:ext cx="1582934" cy="276999"/>
              </a:xfrm>
              <a:prstGeom prst="rect">
                <a:avLst/>
              </a:prstGeom>
              <a:blipFill>
                <a:blip r:embed="rId12"/>
                <a:stretch>
                  <a:fillRect r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201272" y="2048282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3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201272" y="2048282"/>
                <a:ext cx="631553" cy="300082"/>
              </a:xfrm>
              <a:prstGeom prst="rect">
                <a:avLst/>
              </a:prstGeom>
              <a:blipFill>
                <a:blip r:embed="rId14"/>
                <a:stretch>
                  <a:fillRect r="-50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205400" y="2385520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fr-FR" sz="13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35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3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35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35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205400" y="2385520"/>
                <a:ext cx="631553" cy="300082"/>
              </a:xfrm>
              <a:prstGeom prst="rect">
                <a:avLst/>
              </a:prstGeom>
              <a:blipFill>
                <a:blip r:embed="rId16"/>
                <a:stretch>
                  <a:fillRect r="-509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A3CCFE3-F157-4EF2-9FC0-9041DD8E3E23}"/>
              </a:ext>
            </a:extLst>
          </p:cNvPr>
          <p:cNvCxnSpPr>
            <a:cxnSpLocks/>
          </p:cNvCxnSpPr>
          <p:nvPr/>
        </p:nvCxnSpPr>
        <p:spPr>
          <a:xfrm>
            <a:off x="5107659" y="2207506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8BB987D-A0D3-4411-AD66-AD1BF2EDE4CC}"/>
              </a:ext>
            </a:extLst>
          </p:cNvPr>
          <p:cNvCxnSpPr>
            <a:cxnSpLocks/>
          </p:cNvCxnSpPr>
          <p:nvPr/>
        </p:nvCxnSpPr>
        <p:spPr>
          <a:xfrm>
            <a:off x="5106217" y="2558599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Espace réservé du contenu 2"/>
              <p:cNvSpPr txBox="1">
                <a:spLocks/>
              </p:cNvSpPr>
              <p:nvPr/>
            </p:nvSpPr>
            <p:spPr>
              <a:xfrm>
                <a:off x="266769" y="2257678"/>
                <a:ext cx="4640512" cy="2614944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Steps</a:t>
                </a:r>
              </a:p>
              <a:p>
                <a:pPr marL="342900" indent="-342900">
                  <a:buAutoNum type="arabicParenR"/>
                </a:pPr>
                <a:r>
                  <a:rPr lang="en-US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Acquire </a:t>
                </a:r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set of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traces such that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en-US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endParaRPr lang="fr-FR" sz="1400" b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Century Gothic" panose="020B0502020202020204" pitchFamily="34" charset="0"/>
                  <a:buAutoNum type="arabicParenR"/>
                </a:pP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calculate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=1]</m:t>
                    </m:r>
                  </m:oMath>
                </a14:m>
                <a:endParaRPr lang="fr-FR" sz="1400" b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Century Gothic" panose="020B0502020202020204" pitchFamily="34" charset="0"/>
                  <a:buAutoNum type="arabicParenR"/>
                </a:pP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Maximum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r>
                  <a:rPr lang="fr-FR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fr-FR" sz="14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fr-FR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fr-FR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𝑙𝑜𝑔</m:t>
                                      </m:r>
                                      <m:r>
                                        <a:rPr lang="fr-FR" sz="1400" b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sz="1400" b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Pr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fr-FR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  <m:r>
                                            <a:rPr lang="fr-FR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fr-FR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fName>
                                    <m:e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fr-FR" sz="1200" dirty="0">
                  <a:latin typeface="Century Gothic (Corps)"/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  <a:latin typeface="Century Gothic (Corps)"/>
                </a:endParaRPr>
              </a:p>
            </p:txBody>
          </p:sp>
        </mc:Choice>
        <mc:Fallback xmlns="">
          <p:sp>
            <p:nvSpPr>
              <p:cNvPr id="52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2257678"/>
                <a:ext cx="4640512" cy="2614944"/>
              </a:xfr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1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4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Generative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5146" y="2215783"/>
            <a:ext cx="3986354" cy="387036"/>
          </a:xfrm>
          <a:prstGeom prst="roundRect">
            <a:avLst/>
          </a:prstGeom>
          <a:noFill/>
          <a:ln w="1905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Benefits</a:t>
            </a:r>
            <a:endParaRPr lang="fr-FR" b="1" dirty="0"/>
          </a:p>
        </p:txBody>
      </p:sp>
      <p:sp>
        <p:nvSpPr>
          <p:cNvPr id="13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76646" y="2215783"/>
            <a:ext cx="3986354" cy="38703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Limitations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" y="2830798"/>
            <a:ext cx="287357" cy="23317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95479" y="2793495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on 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exploitated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" y="3471948"/>
            <a:ext cx="287357" cy="233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95479" y="3413950"/>
                <a:ext cx="38445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Confident in the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95479" y="3413950"/>
                <a:ext cx="3844514" cy="307777"/>
              </a:xfrm>
              <a:prstGeom prst="rect">
                <a:avLst/>
              </a:prstGeom>
              <a:blipFill>
                <a:blip r:embed="rId18"/>
                <a:stretch>
                  <a:fillRect l="-475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37" y="2818606"/>
            <a:ext cx="257556" cy="2575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" y="4097245"/>
            <a:ext cx="287357" cy="23317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95479" y="4041996"/>
            <a:ext cx="384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exploited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104593" y="2765085"/>
            <a:ext cx="394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(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37" y="3466506"/>
            <a:ext cx="257556" cy="25755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104593" y="3360204"/>
            <a:ext cx="394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performances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2359956" y="4540338"/>
            <a:ext cx="4358640" cy="387976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/>
              <a:t>How </a:t>
            </a:r>
            <a:r>
              <a:rPr lang="fr-FR" sz="1400" b="1" dirty="0" err="1" smtClean="0"/>
              <a:t>can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we</a:t>
            </a:r>
            <a:r>
              <a:rPr lang="fr-FR" sz="1400" b="1" dirty="0"/>
              <a:t> </a:t>
            </a:r>
            <a:r>
              <a:rPr lang="fr-FR" sz="1400" b="1" dirty="0" smtClean="0"/>
              <a:t>automate the </a:t>
            </a:r>
            <a:r>
              <a:rPr lang="fr-FR" sz="1400" b="1" dirty="0" err="1" smtClean="0"/>
              <a:t>process</a:t>
            </a:r>
            <a:r>
              <a:rPr lang="fr-FR" sz="1400" b="1" dirty="0" smtClean="0"/>
              <a:t>?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6128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  <p:bldP spid="23" grpId="0"/>
      <p:bldP spid="24" grpId="0" animBg="1"/>
      <p:bldP spid="2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age 24">
            <a:extLst>
              <a:ext uri="{FF2B5EF4-FFF2-40B4-BE49-F238E27FC236}">
                <a16:creationId xmlns:a16="http://schemas.microsoft.com/office/drawing/2014/main" id="{18A244FF-A4E8-4EF6-BD78-10C342F3DE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8193" y="3134610"/>
            <a:ext cx="2989098" cy="20003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7" y="3139254"/>
            <a:ext cx="3089908" cy="2093165"/>
          </a:xfrm>
          <a:prstGeom prst="rect">
            <a:avLst/>
          </a:prstGeom>
        </p:spPr>
      </p:pic>
      <p:sp>
        <p:nvSpPr>
          <p:cNvPr id="28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5" y="1187499"/>
            <a:ext cx="3986354" cy="387036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Generative</a:t>
            </a:r>
            <a:endParaRPr lang="fr-FR" b="1" dirty="0"/>
          </a:p>
        </p:txBody>
      </p:sp>
      <p:sp>
        <p:nvSpPr>
          <p:cNvPr id="29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49565" y="1187499"/>
            <a:ext cx="3986354" cy="387036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Discriminative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907494" y="1843265"/>
                <a:ext cx="89441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494" y="1843265"/>
                <a:ext cx="894412" cy="338554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480890" y="1704554"/>
                <a:ext cx="2524216" cy="6060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func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890" y="1704554"/>
                <a:ext cx="2524216" cy="6060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/>
          <p:nvPr/>
        </p:nvCxnSpPr>
        <p:spPr>
          <a:xfrm>
            <a:off x="3856181" y="2007586"/>
            <a:ext cx="1367624" cy="0"/>
          </a:xfrm>
          <a:prstGeom prst="straightConnector1">
            <a:avLst/>
          </a:prstGeom>
          <a:ln w="1905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3796825" y="1636285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Bayes’ </a:t>
            </a:r>
            <a:r>
              <a:rPr lang="fr-FR" sz="1400" b="1" dirty="0" err="1" smtClean="0">
                <a:solidFill>
                  <a:schemeClr val="bg1"/>
                </a:solidFill>
              </a:rPr>
              <a:t>theorem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7635569" y="1776819"/>
            <a:ext cx="198782" cy="18815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6760173" y="2295439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rgbClr val="FF0000"/>
                </a:solidFill>
              </a:rPr>
              <a:t>Uniformly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distributed</a:t>
            </a:r>
            <a:endParaRPr lang="fr-FR" sz="1400" b="1" dirty="0" smtClean="0">
              <a:solidFill>
                <a:srgbClr val="FF0000"/>
              </a:solidFill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7410616" y="1728614"/>
            <a:ext cx="492173" cy="5532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7276772" y="2293627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480890" y="1843265"/>
                <a:ext cx="20647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890" y="1843265"/>
                <a:ext cx="206473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430567" y="2182421"/>
                <a:ext cx="4572000" cy="10013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14300" lvl="1" algn="ctr"/>
                <a:r>
                  <a:rPr lang="fr-FR" sz="1400" b="1" dirty="0" smtClean="0">
                    <a:solidFill>
                      <a:schemeClr val="bg1"/>
                    </a:solidFill>
                    <a:latin typeface="Century Gothic (Corps)"/>
                  </a:rPr>
                  <a:t>Maximum </a:t>
                </a:r>
                <a:r>
                  <a:rPr lang="fr-FR" sz="1400" b="1" dirty="0" err="1" smtClean="0">
                    <a:solidFill>
                      <a:schemeClr val="bg1"/>
                    </a:solidFill>
                    <a:latin typeface="Century Gothic (Corps)"/>
                  </a:rPr>
                  <a:t>likelihood</a:t>
                </a:r>
                <a:endParaRPr lang="fr-FR" sz="1400" b="1" dirty="0">
                  <a:solidFill>
                    <a:schemeClr val="bg1"/>
                  </a:solidFill>
                  <a:latin typeface="Century Gothic (Corps)"/>
                </a:endParaRPr>
              </a:p>
              <a:p>
                <a:pPr marL="342900" lvl="1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fr-FR" sz="14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fr-FR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𝑎𝑟𝑔𝑚𝑎𝑥</m:t>
                              </m:r>
                            </m:e>
                            <m:lim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fr-FR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𝑙𝑜𝑔</m:t>
                                      </m:r>
                                      <m:r>
                                        <a:rPr lang="fr-FR" sz="1400" b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sz="1400" b="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Pr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b="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r>
                                            <a:rPr lang="fr-FR" sz="1400" b="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  <m:r>
                                            <a:rPr lang="fr-FR" sz="1400" b="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fr-FR" sz="1400" b="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567" y="2182421"/>
                <a:ext cx="4572000" cy="1001364"/>
              </a:xfrm>
              <a:prstGeom prst="rect">
                <a:avLst/>
              </a:prstGeom>
              <a:blipFill>
                <a:blip r:embed="rId12"/>
                <a:stretch>
                  <a:fillRect t="-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97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3" grpId="0"/>
      <p:bldP spid="34" grpId="0" animBg="1"/>
      <p:bldP spid="34" grpId="1" animBg="1"/>
      <p:bldP spid="35" grpId="0"/>
      <p:bldP spid="35" grpId="1"/>
      <p:bldP spid="36" grpId="0" animBg="1"/>
      <p:bldP spid="36" grpId="1" animBg="1"/>
      <p:bldP spid="37" grpId="0"/>
      <p:bldP spid="37" grpId="1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Context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140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861027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3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86102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à coins arrondis 50"/>
          <p:cNvSpPr/>
          <p:nvPr/>
        </p:nvSpPr>
        <p:spPr>
          <a:xfrm>
            <a:off x="3234306" y="1527870"/>
            <a:ext cx="2438584" cy="421095"/>
          </a:xfrm>
          <a:prstGeom prst="roundRect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 err="1" smtClean="0"/>
              <a:t>Existing</a:t>
            </a:r>
            <a:r>
              <a:rPr lang="fr-FR" sz="1600" b="1" dirty="0" smtClean="0"/>
              <a:t> solutions</a:t>
            </a:r>
            <a:endParaRPr lang="fr-FR" sz="1600" b="1" dirty="0"/>
          </a:p>
        </p:txBody>
      </p:sp>
      <p:cxnSp>
        <p:nvCxnSpPr>
          <p:cNvPr id="52" name="Connecteur droit avec flèche 51"/>
          <p:cNvCxnSpPr>
            <a:stCxn id="51" idx="2"/>
            <a:endCxn id="55" idx="0"/>
          </p:cNvCxnSpPr>
          <p:nvPr/>
        </p:nvCxnSpPr>
        <p:spPr>
          <a:xfrm flipH="1">
            <a:off x="2152359" y="1948965"/>
            <a:ext cx="2301239" cy="772795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51" idx="2"/>
            <a:endCxn id="56" idx="0"/>
          </p:cNvCxnSpPr>
          <p:nvPr/>
        </p:nvCxnSpPr>
        <p:spPr>
          <a:xfrm>
            <a:off x="4453598" y="1948965"/>
            <a:ext cx="2425812" cy="772795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à coins arrondis 54"/>
          <p:cNvSpPr/>
          <p:nvPr/>
        </p:nvSpPr>
        <p:spPr>
          <a:xfrm>
            <a:off x="1043911" y="2721760"/>
            <a:ext cx="2216895" cy="38281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err="1" smtClean="0"/>
              <a:t>Generative</a:t>
            </a:r>
            <a:r>
              <a:rPr lang="fr-FR" sz="1500" b="1" dirty="0" smtClean="0"/>
              <a:t> model</a:t>
            </a:r>
            <a:endParaRPr lang="fr-FR" sz="1500" b="1" dirty="0"/>
          </a:p>
        </p:txBody>
      </p:sp>
      <p:sp>
        <p:nvSpPr>
          <p:cNvPr id="56" name="Rectangle à coins arrondis 55"/>
          <p:cNvSpPr/>
          <p:nvPr/>
        </p:nvSpPr>
        <p:spPr>
          <a:xfrm>
            <a:off x="5770962" y="2721760"/>
            <a:ext cx="2216895" cy="38281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smtClean="0"/>
              <a:t>Discriminative model</a:t>
            </a:r>
            <a:endParaRPr lang="fr-FR" sz="1500" b="1" dirty="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8" y="3135114"/>
            <a:ext cx="2718440" cy="124663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6" y="3135114"/>
            <a:ext cx="3319984" cy="12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19785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19785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38" y="2038102"/>
            <a:ext cx="4378074" cy="20077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32990D8-ABC8-4D00-8D83-6CFCC6F5529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65" y="2468996"/>
            <a:ext cx="590592" cy="5905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462D042-CB22-4F10-88F0-C8E12A20C2B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7055">
            <a:off x="8180619" y="2965939"/>
            <a:ext cx="643214" cy="582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731314" y="2579017"/>
                <a:ext cx="1413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 err="1" smtClean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14" y="2579017"/>
                <a:ext cx="141391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6731314" y="3072736"/>
                <a:ext cx="1413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dirty="0" err="1" smtClean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314" y="3072736"/>
                <a:ext cx="141391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0" y="3442068"/>
                <a:ext cx="25095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fr-FR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PWD</m:t>
                              </m:r>
                            </m:e>
                            <m:sup>
                              <m:r>
                                <a:rPr lang="fr-FR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4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0" y="3442068"/>
                <a:ext cx="2509519" cy="307777"/>
              </a:xfrm>
              <a:prstGeom prst="rect">
                <a:avLst/>
              </a:prstGeom>
              <a:blipFill>
                <a:blip r:embed="rId1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 22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2292246"/>
            <a:ext cx="2153919" cy="1091208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162560" y="4043066"/>
            <a:ext cx="8548904" cy="935767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6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of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gradient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descent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Log-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 (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[MDP20])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5140" y="4890266"/>
            <a:ext cx="84734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r-FR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MDP20]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comprehensive study of deep learning for side-channel </a:t>
            </a:r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analysis. Masure, L. et al. </a:t>
            </a:r>
            <a:r>
              <a:rPr lang="en-US" sz="8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TCHES </a:t>
            </a:r>
            <a:r>
              <a:rPr lang="en-US" sz="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51669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516696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 28">
            <a:extLst>
              <a:ext uri="{FF2B5EF4-FFF2-40B4-BE49-F238E27FC236}">
                <a16:creationId xmlns:a16="http://schemas.microsoft.com/office/drawing/2014/main" id="{1BB5915E-379C-4A8A-82A5-B45F08F9C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757" y="2950088"/>
            <a:ext cx="5853545" cy="1874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762742" y="2978704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6762742" y="2978704"/>
                <a:ext cx="812800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6750397" y="3131129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6750628" y="3370120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874809" y="3212761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6874809" y="3212761"/>
                <a:ext cx="800700" cy="300082"/>
              </a:xfrm>
              <a:prstGeom prst="rect">
                <a:avLst/>
              </a:prstGeom>
              <a:blipFill>
                <a:blip r:embed="rId12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868446" y="4826604"/>
                <a:ext cx="12650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3868446" y="4826604"/>
                <a:ext cx="1265025" cy="307777"/>
              </a:xfrm>
              <a:prstGeom prst="rect">
                <a:avLst/>
              </a:prstGeom>
              <a:blipFill>
                <a:blip r:embed="rId1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1011104" y="3766230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 rot="16200000">
                <a:off x="1011104" y="3766230"/>
                <a:ext cx="1081515" cy="307777"/>
              </a:xfrm>
              <a:prstGeom prst="rect">
                <a:avLst/>
              </a:prstGeom>
              <a:blipFill>
                <a:blip r:embed="rId1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Espace réservé du contenu 2"/>
              <p:cNvSpPr txBox="1">
                <a:spLocks/>
              </p:cNvSpPr>
              <p:nvPr/>
            </p:nvSpPr>
            <p:spPr>
              <a:xfrm>
                <a:off x="266765" y="2110424"/>
                <a:ext cx="8548904" cy="97821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6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Toy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example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Goal: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Approximating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endParaRPr lang="fr-FR" sz="1200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Hypothesis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∈{0,1}</m:t>
                    </m:r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5" y="2110424"/>
                <a:ext cx="8548904" cy="978216"/>
              </a:xfr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Rectangle à coins arrondis 109"/>
          <p:cNvSpPr/>
          <p:nvPr/>
        </p:nvSpPr>
        <p:spPr>
          <a:xfrm>
            <a:off x="6720359" y="4036725"/>
            <a:ext cx="624338" cy="338554"/>
          </a:xfrm>
          <a:prstGeom prst="roundRect">
            <a:avLst/>
          </a:prstGeom>
          <a:solidFill>
            <a:schemeClr val="bg1"/>
          </a:solidFill>
          <a:ln>
            <a:solidFill>
              <a:srgbClr val="EE2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109" name="Groupe 108"/>
          <p:cNvGrpSpPr/>
          <p:nvPr/>
        </p:nvGrpSpPr>
        <p:grpSpPr>
          <a:xfrm>
            <a:off x="1905001" y="3804920"/>
            <a:ext cx="5658302" cy="309568"/>
            <a:chOff x="1905000" y="3804920"/>
            <a:chExt cx="5693945" cy="309568"/>
          </a:xfrm>
        </p:grpSpPr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3842222"/>
              <a:ext cx="86360" cy="77896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1360" y="3804920"/>
              <a:ext cx="111760" cy="37302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7721" y="3804921"/>
              <a:ext cx="170180" cy="37302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121" y="3842223"/>
              <a:ext cx="170180" cy="7789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1" y="3902309"/>
              <a:ext cx="152400" cy="1781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2701" y="3881170"/>
              <a:ext cx="210819" cy="211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2315" y="3878680"/>
              <a:ext cx="210818" cy="4962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1929" y="3842223"/>
              <a:ext cx="190051" cy="835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1980" y="3805766"/>
              <a:ext cx="199615" cy="3645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2032" y="3805766"/>
              <a:ext cx="214080" cy="7291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2084" y="3871931"/>
              <a:ext cx="232036" cy="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4120" y="3871932"/>
              <a:ext cx="190052" cy="6616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9525" y="3881217"/>
              <a:ext cx="141192" cy="4962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0718" y="3885428"/>
              <a:ext cx="162290" cy="3469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3008" y="3823571"/>
              <a:ext cx="153117" cy="9654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06126" y="3823571"/>
              <a:ext cx="94832" cy="6185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0958" y="3878680"/>
              <a:ext cx="153118" cy="674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36529" y="3885429"/>
              <a:ext cx="112379" cy="5511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5159" y="3938097"/>
              <a:ext cx="149321" cy="91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4480" y="3952184"/>
              <a:ext cx="98631" cy="47773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3111" y="3999957"/>
              <a:ext cx="149322" cy="1408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2433" y="3930842"/>
              <a:ext cx="149322" cy="8356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6709" y="3911214"/>
              <a:ext cx="137327" cy="26883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2095" y="3911214"/>
              <a:ext cx="175000" cy="1709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2705" y="3885429"/>
              <a:ext cx="149776" cy="4038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2481" y="3885428"/>
              <a:ext cx="158669" cy="40386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237" y="3920119"/>
              <a:ext cx="169248" cy="7983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9260" y="3999957"/>
              <a:ext cx="159981" cy="346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9241" y="4034648"/>
              <a:ext cx="163024" cy="798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265" y="4014403"/>
              <a:ext cx="152400" cy="10008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7686" y="3994158"/>
              <a:ext cx="170003" cy="2024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7689" y="3919759"/>
              <a:ext cx="130872" cy="8019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8561" y="3845360"/>
              <a:ext cx="170003" cy="8294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78565" y="3845360"/>
              <a:ext cx="141930" cy="4006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9436" y="3881170"/>
              <a:ext cx="181063" cy="425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7009" y="3885429"/>
              <a:ext cx="134362" cy="3580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10185" y="3919759"/>
              <a:ext cx="188760" cy="57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6720359" y="4029659"/>
                <a:ext cx="6243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sz="1600" dirty="0" err="1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359" y="4029659"/>
                <a:ext cx="624338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424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110" grpId="0" animBg="1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1BB5915E-379C-4A8A-82A5-B45F08F9C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757" y="556751"/>
            <a:ext cx="5853545" cy="1874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762742" y="585367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762742" y="585367"/>
                <a:ext cx="812800" cy="3000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6750397" y="737792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6750628" y="976783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874809" y="819424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6874809" y="819424"/>
                <a:ext cx="800700" cy="300082"/>
              </a:xfrm>
              <a:prstGeom prst="rect">
                <a:avLst/>
              </a:prstGeom>
              <a:blipFill>
                <a:blip r:embed="rId11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868446" y="2359308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3868446" y="2359308"/>
                <a:ext cx="1265026" cy="307777"/>
              </a:xfrm>
              <a:prstGeom prst="rect">
                <a:avLst/>
              </a:prstGeom>
              <a:blipFill>
                <a:blip r:embed="rId1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829747" y="1325825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 rot="16200000">
                <a:off x="829747" y="1325825"/>
                <a:ext cx="1081515" cy="307777"/>
              </a:xfrm>
              <a:prstGeom prst="rect">
                <a:avLst/>
              </a:prstGeom>
              <a:blipFill>
                <a:blip r:embed="rId15"/>
                <a:stretch>
                  <a:fillRect r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/>
              <p:cNvSpPr txBox="1"/>
              <p:nvPr/>
            </p:nvSpPr>
            <p:spPr>
              <a:xfrm>
                <a:off x="1555721" y="2621443"/>
                <a:ext cx="2417328" cy="641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F00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00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rgbClr val="F000F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fr-FR" sz="1600" i="1" smtClean="0">
                            <a:solidFill>
                              <a:srgbClr val="F00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000F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fr-FR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fr-FR" sz="1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0 </m:t>
                            </m:r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fr-F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fr-FR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  <m:r>
                              <a:rPr lang="fr-F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  <m:e>
                            <m:r>
                              <a:rPr lang="fr-F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si</m:t>
                            </m:r>
                            <m:r>
                              <a:rPr lang="fr-FR" sz="16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d>
                            <m:r>
                              <a:rPr lang="fr-FR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≥0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1600" dirty="0" smtClean="0">
                    <a:solidFill>
                      <a:srgbClr val="F000F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ZoneTexte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21" y="2621443"/>
                <a:ext cx="2417328" cy="6415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 : coins arrondis 6">
            <a:extLst>
              <a:ext uri="{FF2B5EF4-FFF2-40B4-BE49-F238E27FC236}">
                <a16:creationId xmlns:a16="http://schemas.microsoft.com/office/drawing/2014/main" id="{F31B2264-431B-4BC9-9B8C-CA468231B926}"/>
              </a:ext>
            </a:extLst>
          </p:cNvPr>
          <p:cNvSpPr/>
          <p:nvPr/>
        </p:nvSpPr>
        <p:spPr>
          <a:xfrm>
            <a:off x="2630500" y="641338"/>
            <a:ext cx="149571" cy="174087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>
                <a:off x="2734229" y="585632"/>
                <a:ext cx="5264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400" dirty="0" err="1" smtClean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29" y="585632"/>
                <a:ext cx="526426" cy="307777"/>
              </a:xfrm>
              <a:prstGeom prst="rect">
                <a:avLst/>
              </a:prstGeom>
              <a:blipFill>
                <a:blip r:embed="rId17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/>
              <p:cNvSpPr txBox="1"/>
              <p:nvPr/>
            </p:nvSpPr>
            <p:spPr>
              <a:xfrm>
                <a:off x="5436512" y="2507746"/>
                <a:ext cx="2418226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sz="16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ZoneTexte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12" y="2507746"/>
                <a:ext cx="2418226" cy="7848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/>
          <p:cNvSpPr txBox="1"/>
          <p:nvPr/>
        </p:nvSpPr>
        <p:spPr>
          <a:xfrm>
            <a:off x="4307233" y="2788347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such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that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05502E36-7069-405E-A549-5CB94D548AD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 rot="16200000">
            <a:off x="1112280" y="3799561"/>
            <a:ext cx="1476483" cy="751778"/>
            <a:chOff x="2908973" y="1017863"/>
            <a:chExt cx="3410732" cy="1344383"/>
          </a:xfrm>
        </p:grpSpPr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ACFCF733-5390-463B-B42C-5F3B996F4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6DB1334-F92F-4B17-865D-D4831BE6B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B87665C7-DBAB-4032-A882-9041FE81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146635B9-BAD8-410B-8FD0-CE0A49DA6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B4F1AD97-48B5-4829-AE59-271D9BABD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78" name="Image 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93" y="3516544"/>
            <a:ext cx="2179400" cy="1302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3531512" y="3965508"/>
                <a:ext cx="7598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fr-FR" sz="16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512" y="3965508"/>
                <a:ext cx="759888" cy="338554"/>
              </a:xfrm>
              <a:prstGeom prst="rect">
                <a:avLst/>
              </a:prstGeom>
              <a:blipFill>
                <a:blip r:embed="rId21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 rot="2496359">
                <a:off x="2517150" y="3652759"/>
                <a:ext cx="4341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496359">
                <a:off x="2517150" y="3652759"/>
                <a:ext cx="434158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 rot="1817015">
                <a:off x="2441313" y="3805924"/>
                <a:ext cx="4299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17015">
                <a:off x="2441313" y="3805924"/>
                <a:ext cx="429990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 rot="18462586">
                <a:off x="2439888" y="4342077"/>
                <a:ext cx="45660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62586">
                <a:off x="2439888" y="4342077"/>
                <a:ext cx="456600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 rot="19257370">
                <a:off x="2291433" y="4192891"/>
                <a:ext cx="6265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57370">
                <a:off x="2291433" y="4192891"/>
                <a:ext cx="626518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2905417" y="3934730"/>
                <a:ext cx="4122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17" y="3934730"/>
                <a:ext cx="412292" cy="369332"/>
              </a:xfrm>
              <a:prstGeom prst="rect">
                <a:avLst/>
              </a:prstGeom>
              <a:blipFill>
                <a:blip r:embed="rId2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Image 8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45" y="3340020"/>
            <a:ext cx="4096930" cy="1670859"/>
          </a:xfrm>
          <a:prstGeom prst="rect">
            <a:avLst/>
          </a:prstGeom>
        </p:spPr>
      </p:pic>
      <p:sp>
        <p:nvSpPr>
          <p:cNvPr id="86" name="Rectangle à coins arrondis 85"/>
          <p:cNvSpPr/>
          <p:nvPr/>
        </p:nvSpPr>
        <p:spPr>
          <a:xfrm>
            <a:off x="2419803" y="2620889"/>
            <a:ext cx="1448643" cy="329720"/>
          </a:xfrm>
          <a:prstGeom prst="roundRect">
            <a:avLst/>
          </a:prstGeom>
          <a:noFill/>
          <a:ln>
            <a:solidFill>
              <a:srgbClr val="05FF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7" name="Rectangle à coins arrondis 86"/>
          <p:cNvSpPr/>
          <p:nvPr/>
        </p:nvSpPr>
        <p:spPr>
          <a:xfrm>
            <a:off x="2416306" y="2948635"/>
            <a:ext cx="1448643" cy="32972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8" name="Rectangle à coins arrondis 87"/>
          <p:cNvSpPr/>
          <p:nvPr/>
        </p:nvSpPr>
        <p:spPr>
          <a:xfrm>
            <a:off x="4482494" y="3292641"/>
            <a:ext cx="1918306" cy="1782278"/>
          </a:xfrm>
          <a:prstGeom prst="roundRect">
            <a:avLst/>
          </a:prstGeom>
          <a:noFill/>
          <a:ln>
            <a:solidFill>
              <a:srgbClr val="05FF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9" name="Rectangle à coins arrondis 88"/>
          <p:cNvSpPr/>
          <p:nvPr/>
        </p:nvSpPr>
        <p:spPr>
          <a:xfrm>
            <a:off x="6400800" y="3292641"/>
            <a:ext cx="1897575" cy="178227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/>
              <p:cNvSpPr txBox="1"/>
              <p:nvPr/>
            </p:nvSpPr>
            <p:spPr>
              <a:xfrm>
                <a:off x="5446672" y="2741560"/>
                <a:ext cx="2071593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fr-FR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</m:oMath>
                  </m:oMathPara>
                </a14:m>
                <a:endParaRPr lang="fr-FR" sz="16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0" name="ZoneTexte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672" y="2741560"/>
                <a:ext cx="2071593" cy="358368"/>
              </a:xfrm>
              <a:prstGeom prst="rect">
                <a:avLst/>
              </a:prstGeom>
              <a:blipFill>
                <a:blip r:embed="rId28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e 35"/>
          <p:cNvGrpSpPr/>
          <p:nvPr/>
        </p:nvGrpSpPr>
        <p:grpSpPr>
          <a:xfrm>
            <a:off x="1859963" y="1386345"/>
            <a:ext cx="5658302" cy="309568"/>
            <a:chOff x="1905000" y="3804920"/>
            <a:chExt cx="5693945" cy="309568"/>
          </a:xfrm>
        </p:grpSpPr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5000" y="3842222"/>
              <a:ext cx="86360" cy="77896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1360" y="3804920"/>
              <a:ext cx="111760" cy="37302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7721" y="3804921"/>
              <a:ext cx="170180" cy="37302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30121" y="3842223"/>
              <a:ext cx="170180" cy="7789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1" y="3902309"/>
              <a:ext cx="152400" cy="1781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2701" y="3881170"/>
              <a:ext cx="210819" cy="211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2315" y="3878680"/>
              <a:ext cx="210818" cy="4962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1929" y="3842223"/>
              <a:ext cx="190051" cy="835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1980" y="3805766"/>
              <a:ext cx="199615" cy="3645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2032" y="3805766"/>
              <a:ext cx="214080" cy="7291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2084" y="3871931"/>
              <a:ext cx="232036" cy="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4120" y="3871932"/>
              <a:ext cx="190052" cy="6616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9525" y="3881217"/>
              <a:ext cx="141192" cy="4962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0718" y="3885428"/>
              <a:ext cx="162290" cy="3469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3008" y="3823571"/>
              <a:ext cx="153117" cy="9654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06126" y="3823571"/>
              <a:ext cx="94832" cy="61857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0958" y="3878680"/>
              <a:ext cx="153118" cy="674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36529" y="3885429"/>
              <a:ext cx="112379" cy="5511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5159" y="3938097"/>
              <a:ext cx="149321" cy="91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84480" y="3952184"/>
              <a:ext cx="98631" cy="47773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83111" y="3999957"/>
              <a:ext cx="149322" cy="1408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2433" y="3930842"/>
              <a:ext cx="149322" cy="8356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6709" y="3911214"/>
              <a:ext cx="137327" cy="26883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2095" y="3911214"/>
              <a:ext cx="175000" cy="17090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2705" y="3885429"/>
              <a:ext cx="149776" cy="4038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2481" y="3885428"/>
              <a:ext cx="158669" cy="40386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237" y="3920119"/>
              <a:ext cx="169248" cy="7983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9260" y="3999957"/>
              <a:ext cx="159981" cy="34691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9241" y="4034648"/>
              <a:ext cx="163024" cy="798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265" y="4014403"/>
              <a:ext cx="152400" cy="10008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7686" y="3994158"/>
              <a:ext cx="170003" cy="20245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7689" y="3919759"/>
              <a:ext cx="130872" cy="8019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8561" y="3845360"/>
              <a:ext cx="170003" cy="82944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78565" y="3845360"/>
              <a:ext cx="141930" cy="4006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9436" y="3881170"/>
              <a:ext cx="181063" cy="4258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7009" y="3885429"/>
              <a:ext cx="134362" cy="3580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10185" y="3919759"/>
              <a:ext cx="188760" cy="5739"/>
            </a:xfrm>
            <a:prstGeom prst="line">
              <a:avLst/>
            </a:prstGeom>
            <a:ln w="28575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Rectangle à coins arrondis 106"/>
          <p:cNvSpPr/>
          <p:nvPr/>
        </p:nvSpPr>
        <p:spPr>
          <a:xfrm>
            <a:off x="6787202" y="1598171"/>
            <a:ext cx="734978" cy="338554"/>
          </a:xfrm>
          <a:prstGeom prst="roundRect">
            <a:avLst/>
          </a:prstGeom>
          <a:solidFill>
            <a:schemeClr val="bg1"/>
          </a:solidFill>
          <a:ln>
            <a:solidFill>
              <a:srgbClr val="EE2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/>
              <p:cNvSpPr txBox="1"/>
              <p:nvPr/>
            </p:nvSpPr>
            <p:spPr>
              <a:xfrm>
                <a:off x="6856973" y="1594109"/>
                <a:ext cx="6243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sz="1600" dirty="0" err="1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8" name="ZoneTexte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973" y="1594109"/>
                <a:ext cx="624338" cy="338554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ZoneTexte 109"/>
              <p:cNvSpPr txBox="1"/>
              <p:nvPr/>
            </p:nvSpPr>
            <p:spPr>
              <a:xfrm>
                <a:off x="1411308" y="1268535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600" dirty="0" err="1" smtClean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10" name="ZoneTexte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08" y="1268535"/>
                <a:ext cx="354584" cy="33855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</p:cNvCxnSpPr>
          <p:nvPr/>
        </p:nvCxnSpPr>
        <p:spPr>
          <a:xfrm flipH="1">
            <a:off x="1709757" y="1476817"/>
            <a:ext cx="5853545" cy="0"/>
          </a:xfrm>
          <a:prstGeom prst="line">
            <a:avLst/>
          </a:prstGeom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881770" y="1201235"/>
            <a:ext cx="5654647" cy="302076"/>
            <a:chOff x="1867533" y="2123650"/>
            <a:chExt cx="5654647" cy="302076"/>
          </a:xfrm>
        </p:grpSpPr>
        <p:cxnSp>
          <p:nvCxnSpPr>
            <p:cNvPr id="149" name="Connecteur droit 148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7533" y="2401098"/>
              <a:ext cx="788775" cy="0"/>
            </a:xfrm>
            <a:prstGeom prst="line">
              <a:avLst/>
            </a:prstGeom>
            <a:ln w="38100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6308" y="2137787"/>
              <a:ext cx="29805" cy="258171"/>
            </a:xfrm>
            <a:prstGeom prst="line">
              <a:avLst/>
            </a:prstGeom>
            <a:ln w="38100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>
              <a:off x="2693744" y="2123650"/>
              <a:ext cx="83579" cy="302076"/>
            </a:xfrm>
            <a:prstGeom prst="line">
              <a:avLst/>
            </a:prstGeom>
            <a:ln w="38100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>
              <a:extLst>
                <a:ext uri="{FF2B5EF4-FFF2-40B4-BE49-F238E27FC236}">
                  <a16:creationId xmlns:a16="http://schemas.microsoft.com/office/drawing/2014/main" id="{01E16DA5-BEFF-407B-BCDF-F129D78A4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7324" y="2401098"/>
              <a:ext cx="4744856" cy="7246"/>
            </a:xfrm>
            <a:prstGeom prst="line">
              <a:avLst/>
            </a:prstGeom>
            <a:ln w="38100">
              <a:solidFill>
                <a:srgbClr val="EE273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928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70" grpId="0"/>
      <p:bldP spid="79" grpId="0"/>
      <p:bldP spid="80" grpId="0"/>
      <p:bldP spid="81" grpId="0"/>
      <p:bldP spid="82" grpId="0"/>
      <p:bldP spid="83" grpId="0"/>
      <p:bldP spid="84" grpId="0"/>
      <p:bldP spid="86" grpId="0" animBg="1"/>
      <p:bldP spid="87" grpId="0" animBg="1"/>
      <p:bldP spid="88" grpId="0" animBg="1"/>
      <p:bldP spid="89" grpId="0" animBg="1"/>
      <p:bldP spid="90" grpId="0"/>
      <p:bldP spid="1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51669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1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516696"/>
              </a:xfr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7627629" y="2260002"/>
            <a:ext cx="1162221" cy="2678400"/>
          </a:xfrm>
          <a:prstGeom prst="rect">
            <a:avLst/>
          </a:prstGeom>
          <a:solidFill>
            <a:schemeClr val="accent1">
              <a:lumMod val="60000"/>
              <a:lumOff val="40000"/>
              <a:alpha val="25098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6454180" y="2270114"/>
            <a:ext cx="1162221" cy="2678400"/>
          </a:xfrm>
          <a:prstGeom prst="rect">
            <a:avLst/>
          </a:prstGeom>
          <a:solidFill>
            <a:srgbClr val="05FF05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11" y="2270114"/>
            <a:ext cx="2584548" cy="267839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BB5915E-379C-4A8A-82A5-B45F08F9C3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6909" y="2972818"/>
            <a:ext cx="5853545" cy="1874831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</p:cNvCxnSpPr>
          <p:nvPr/>
        </p:nvCxnSpPr>
        <p:spPr>
          <a:xfrm flipH="1">
            <a:off x="1709757" y="3887504"/>
            <a:ext cx="5853545" cy="0"/>
          </a:xfrm>
          <a:prstGeom prst="line">
            <a:avLst/>
          </a:prstGeom>
          <a:ln w="28575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762742" y="2978704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6762742" y="2978704"/>
                <a:ext cx="812800" cy="3000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6750397" y="3131129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6750628" y="3370120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874809" y="3212761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874809" y="3212761"/>
                <a:ext cx="800700" cy="300082"/>
              </a:xfrm>
              <a:prstGeom prst="rect">
                <a:avLst/>
              </a:prstGeom>
              <a:blipFill>
                <a:blip r:embed="rId18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868446" y="4826604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3868446" y="4826604"/>
                <a:ext cx="1265026" cy="307777"/>
              </a:xfrm>
              <a:prstGeom prst="rect">
                <a:avLst/>
              </a:prstGeom>
              <a:blipFill>
                <a:blip r:embed="rId2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 rot="16200000">
                <a:off x="1011104" y="3766230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 rot="16200000">
                <a:off x="1011104" y="3766230"/>
                <a:ext cx="1081515" cy="307777"/>
              </a:xfrm>
              <a:prstGeom prst="rect">
                <a:avLst/>
              </a:prstGeom>
              <a:blipFill>
                <a:blip r:embed="rId22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 : coins arrondis 6">
            <a:extLst>
              <a:ext uri="{FF2B5EF4-FFF2-40B4-BE49-F238E27FC236}">
                <a16:creationId xmlns:a16="http://schemas.microsoft.com/office/drawing/2014/main" id="{F31B2264-431B-4BC9-9B8C-CA468231B926}"/>
              </a:ext>
            </a:extLst>
          </p:cNvPr>
          <p:cNvSpPr/>
          <p:nvPr/>
        </p:nvSpPr>
        <p:spPr>
          <a:xfrm>
            <a:off x="2611316" y="3053128"/>
            <a:ext cx="283552" cy="174087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blipFill>
                <a:blip r:embed="rId24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>
            <a:extLst>
              <a:ext uri="{FF2B5EF4-FFF2-40B4-BE49-F238E27FC236}">
                <a16:creationId xmlns:a16="http://schemas.microsoft.com/office/drawing/2014/main" id="{00421DCA-4B47-4DA5-94F9-E9DB3989CE7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57" y="2863940"/>
            <a:ext cx="5378777" cy="172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AC5E9311-8048-4E82-A913-23061F924A3E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117939" y="4539872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AC5E9311-8048-4E82-A913-23061F924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2117939" y="4539872"/>
                <a:ext cx="1265026" cy="307777"/>
              </a:xfrm>
              <a:prstGeom prst="rect">
                <a:avLst/>
              </a:prstGeom>
              <a:blipFill>
                <a:blip r:embed="rId2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B197DD84-49A9-441B-A85B-C86C9C52D822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 rot="16200000">
                <a:off x="-343283" y="3580761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B197DD84-49A9-441B-A85B-C86C9C52D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 rot="16200000">
                <a:off x="-343283" y="3580761"/>
                <a:ext cx="1081515" cy="307777"/>
              </a:xfrm>
              <a:prstGeom prst="rect">
                <a:avLst/>
              </a:prstGeom>
              <a:blipFill>
                <a:blip r:embed="rId29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Signe de multiplication 4">
            <a:extLst>
              <a:ext uri="{FF2B5EF4-FFF2-40B4-BE49-F238E27FC236}">
                <a16:creationId xmlns:a16="http://schemas.microsoft.com/office/drawing/2014/main" id="{877641D9-DAAC-4843-A1E2-FD2BB4C82FA9}"/>
              </a:ext>
            </a:extLst>
          </p:cNvPr>
          <p:cNvSpPr/>
          <p:nvPr/>
        </p:nvSpPr>
        <p:spPr>
          <a:xfrm>
            <a:off x="1101513" y="3734650"/>
            <a:ext cx="243087" cy="255241"/>
          </a:xfrm>
          <a:prstGeom prst="mathMultiply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704240" y="2013388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6704240" y="2013388"/>
                <a:ext cx="631553" cy="30008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982598" y="2013388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7982598" y="2013388"/>
                <a:ext cx="631553" cy="300082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</p:cNvCxnSpPr>
          <p:nvPr/>
        </p:nvCxnSpPr>
        <p:spPr>
          <a:xfrm flipV="1">
            <a:off x="7627628" y="2270114"/>
            <a:ext cx="1" cy="2478253"/>
          </a:xfrm>
          <a:prstGeom prst="line">
            <a:avLst/>
          </a:prstGeom>
          <a:ln w="127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igne de multiplication 22">
            <a:extLst>
              <a:ext uri="{FF2B5EF4-FFF2-40B4-BE49-F238E27FC236}">
                <a16:creationId xmlns:a16="http://schemas.microsoft.com/office/drawing/2014/main" id="{3046E8AA-98EB-4DA2-80C3-D7A9A7F56CBE}"/>
              </a:ext>
            </a:extLst>
          </p:cNvPr>
          <p:cNvSpPr/>
          <p:nvPr/>
        </p:nvSpPr>
        <p:spPr>
          <a:xfrm>
            <a:off x="7454864" y="4586708"/>
            <a:ext cx="320148" cy="323319"/>
          </a:xfrm>
          <a:prstGeom prst="mathMultiply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268125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-0.00771 L 0.32553 -0.00617 " pathEditMode="relative" ptsTypes="AA">
                                      <p:cBhvr>
                                        <p:cTn id="3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3" grpId="0"/>
      <p:bldP spid="46" grpId="0"/>
      <p:bldP spid="47" grpId="0"/>
      <p:bldP spid="48" grpId="0"/>
      <p:bldP spid="49" grpId="0" animBg="1"/>
      <p:bldP spid="50" grpId="0"/>
      <p:bldP spid="52" grpId="0"/>
      <p:bldP spid="53" grpId="0"/>
      <p:bldP spid="54" grpId="0" animBg="1"/>
      <p:bldP spid="55" grpId="0"/>
      <p:bldP spid="56" grpId="0"/>
      <p:bldP spid="9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51669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516696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Espace réservé du contenu 2"/>
              <p:cNvSpPr txBox="1">
                <a:spLocks/>
              </p:cNvSpPr>
              <p:nvPr/>
            </p:nvSpPr>
            <p:spPr>
              <a:xfrm>
                <a:off x="266768" y="2257678"/>
                <a:ext cx="4985951" cy="2614944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5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Steps</a:t>
                </a:r>
              </a:p>
              <a:p>
                <a:pPr marL="342900" indent="-342900">
                  <a:buAutoNum type="arabicParenR"/>
                </a:pPr>
                <a:r>
                  <a:rPr lang="en-US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Acquire </a:t>
                </a:r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 set of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traces such that </a:t>
                </a:r>
                <a14:m>
                  <m:oMath xmlns:m="http://schemas.openxmlformats.org/officeDocument/2006/math">
                    <m:r>
                      <a:rPr lang="en-US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en-US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endParaRPr lang="fr-FR" sz="1400" b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Century Gothic" panose="020B0502020202020204" pitchFamily="34" charset="0"/>
                  <a:buAutoNum type="arabicParenR"/>
                </a:pP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each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trace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calculate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=0|</m:t>
                    </m:r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𝑃𝑟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=1|</m:t>
                    </m:r>
                    <m:sSub>
                      <m:sSubPr>
                        <m:ctrlP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sz="14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400" b="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400" b="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Century Gothic" panose="020B0502020202020204" pitchFamily="34" charset="0"/>
                  <a:buAutoNum type="arabicParenR"/>
                </a:pP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compute</a:t>
                </a:r>
                <a:r>
                  <a:rPr lang="fr-FR" sz="14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the Maximum </a:t>
                </a:r>
                <a:r>
                  <a:rPr lang="fr-FR" sz="1400" b="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likelihood</a:t>
                </a:r>
                <a:r>
                  <a:rPr lang="fr-FR" sz="14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acc>
                      <m:r>
                        <a:rPr lang="fr-FR" sz="1400" b="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fr-FR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sz="1400" b="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0,1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fr-FR" sz="14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fr-FR" sz="14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fr-FR" sz="1400" b="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fr-FR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𝑙𝑜𝑔</m:t>
                                      </m:r>
                                      <m:r>
                                        <a:rPr lang="fr-FR" sz="1400" b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sz="1400" b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Pr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  <m:r>
                                            <a:rPr lang="fr-FR" sz="1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fr-FR" sz="14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14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b="0" i="1" smtClean="0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fName>
                                    <m:e>
                                      <m:r>
                                        <a:rPr lang="fr-FR" sz="1400" b="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fr-FR" sz="1200" dirty="0">
                  <a:latin typeface="Century Gothic (Corps)"/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chemeClr val="bg1"/>
                  </a:solidFill>
                  <a:latin typeface="Century Gothic (Corps)"/>
                </a:endParaRPr>
              </a:p>
            </p:txBody>
          </p:sp>
        </mc:Choice>
        <mc:Fallback xmlns="">
          <p:sp>
            <p:nvSpPr>
              <p:cNvPr id="64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8" y="2257678"/>
                <a:ext cx="4985951" cy="2614944"/>
              </a:xfr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6454180" y="2270114"/>
            <a:ext cx="234751" cy="2678400"/>
          </a:xfrm>
          <a:prstGeom prst="rect">
            <a:avLst/>
          </a:prstGeom>
          <a:solidFill>
            <a:srgbClr val="05FF05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404A972-A005-4E6C-9E0A-939554B3B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7197557" y="4872622"/>
                <a:ext cx="955903" cy="276999"/>
              </a:xfrm>
              <a:prstGeom prst="rect">
                <a:avLst/>
              </a:prstGeom>
              <a:blipFill>
                <a:blip r:embed="rId15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6704240" y="2013388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C677DB5-A266-4EE0-A598-22F3F92D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6704240" y="2013388"/>
                <a:ext cx="631553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982598" y="2013388"/>
                <a:ext cx="63155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FE35ED-C495-45FD-9F5E-62E3336AE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7982598" y="2013388"/>
                <a:ext cx="631553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</p:cNvCxnSpPr>
          <p:nvPr/>
        </p:nvCxnSpPr>
        <p:spPr>
          <a:xfrm flipV="1">
            <a:off x="7627628" y="2270114"/>
            <a:ext cx="1" cy="2478253"/>
          </a:xfrm>
          <a:prstGeom prst="line">
            <a:avLst/>
          </a:prstGeom>
          <a:ln w="190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688931" y="2270114"/>
            <a:ext cx="234751" cy="2678400"/>
          </a:xfrm>
          <a:prstGeom prst="rect">
            <a:avLst/>
          </a:prstGeom>
          <a:solidFill>
            <a:srgbClr val="05FF05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6923682" y="2270114"/>
            <a:ext cx="234751" cy="2678400"/>
          </a:xfrm>
          <a:prstGeom prst="rect">
            <a:avLst/>
          </a:prstGeom>
          <a:solidFill>
            <a:srgbClr val="05FF0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7158433" y="2270114"/>
            <a:ext cx="234751" cy="2678400"/>
          </a:xfrm>
          <a:prstGeom prst="rect">
            <a:avLst/>
          </a:prstGeom>
          <a:solidFill>
            <a:srgbClr val="05FF05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7393184" y="2270114"/>
            <a:ext cx="234751" cy="2678400"/>
          </a:xfrm>
          <a:prstGeom prst="rect">
            <a:avLst/>
          </a:prstGeom>
          <a:solidFill>
            <a:srgbClr val="05FF05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7638602" y="2276803"/>
            <a:ext cx="234751" cy="2678400"/>
          </a:xfrm>
          <a:prstGeom prst="rect">
            <a:avLst/>
          </a:prstGeom>
          <a:solidFill>
            <a:srgbClr val="E16DAC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7866155" y="2270114"/>
            <a:ext cx="234751" cy="2678400"/>
          </a:xfrm>
          <a:prstGeom prst="rect">
            <a:avLst/>
          </a:prstGeom>
          <a:solidFill>
            <a:srgbClr val="E16DAC">
              <a:alpha val="2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8108104" y="2266648"/>
            <a:ext cx="234751" cy="2678400"/>
          </a:xfrm>
          <a:prstGeom prst="rect">
            <a:avLst/>
          </a:prstGeom>
          <a:solidFill>
            <a:srgbClr val="E16DAC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8335657" y="2270114"/>
            <a:ext cx="234751" cy="2678400"/>
          </a:xfrm>
          <a:prstGeom prst="rect">
            <a:avLst/>
          </a:prstGeom>
          <a:solidFill>
            <a:srgbClr val="E16DAC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8570408" y="2270114"/>
            <a:ext cx="234751" cy="2678400"/>
          </a:xfrm>
          <a:prstGeom prst="rect">
            <a:avLst/>
          </a:prstGeom>
          <a:solidFill>
            <a:srgbClr val="E16DAC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11" y="2263182"/>
            <a:ext cx="2584548" cy="26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0" grpId="0" animBg="1"/>
      <p:bldP spid="22" grpId="0"/>
      <p:bldP spid="23" grpId="0"/>
      <p:bldP spid="24" grpId="0"/>
      <p:bldP spid="2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/>
              <p:cNvSpPr txBox="1">
                <a:spLocks/>
              </p:cNvSpPr>
              <p:nvPr/>
            </p:nvSpPr>
            <p:spPr>
              <a:xfrm>
                <a:off x="266769" y="535624"/>
                <a:ext cx="8548904" cy="1404936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14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</a:t>
                </a:r>
                <a14:m>
                  <m:oMath xmlns:m="http://schemas.openxmlformats.org/officeDocument/2006/math">
                    <m:r>
                      <a:rPr lang="fr-FR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Problem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𝐏𝐫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𝒀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|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𝑳</m:t>
                    </m:r>
                    <m:r>
                      <a:rPr lang="fr-FR" sz="1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unknown</a:t>
                </a:r>
                <a:r>
                  <a:rPr lang="fr-FR" sz="12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fr-FR" sz="12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device-dependent</a:t>
                </a:r>
                <a:endParaRPr lang="fr-F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fr-FR" sz="140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Discriminative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approach</a:t>
                </a:r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Given a trace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𝐿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 which it must associate a sensitive variable </a:t>
                </a:r>
                <a14:m>
                  <m:oMath xmlns:m="http://schemas.openxmlformats.org/officeDocument/2006/math">
                    <m:r>
                      <a:rPr lang="fr-FR" sz="1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the generative methods approximate the conditional probability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fr-FR" sz="14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69" y="535624"/>
                <a:ext cx="8548904" cy="1404936"/>
              </a:xfr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5146" y="2215783"/>
            <a:ext cx="3986354" cy="387036"/>
          </a:xfrm>
          <a:prstGeom prst="roundRect">
            <a:avLst/>
          </a:prstGeom>
          <a:noFill/>
          <a:ln w="1905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Benefits</a:t>
            </a:r>
            <a:endParaRPr lang="fr-FR" b="1" dirty="0"/>
          </a:p>
        </p:txBody>
      </p:sp>
      <p:sp>
        <p:nvSpPr>
          <p:cNvPr id="13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76646" y="2215783"/>
            <a:ext cx="3986354" cy="38703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Limitations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" y="2830798"/>
            <a:ext cx="287357" cy="23317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95479" y="2793495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" y="3471948"/>
            <a:ext cx="287357" cy="23317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5479" y="3413950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are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automatized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37" y="2818606"/>
            <a:ext cx="257556" cy="25755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" y="4097245"/>
            <a:ext cx="287357" cy="23317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95479" y="4041996"/>
            <a:ext cx="384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exploited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104593" y="2765085"/>
            <a:ext cx="3940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Neural networks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black-box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37" y="3466506"/>
            <a:ext cx="257556" cy="25755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104593" y="3360204"/>
            <a:ext cx="3940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of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adequate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Statistical</a:t>
            </a:r>
            <a:r>
              <a:rPr lang="fr-FR" sz="2000" dirty="0" smtClean="0"/>
              <a:t> </a:t>
            </a:r>
            <a:r>
              <a:rPr lang="fr-FR" sz="2000" dirty="0" err="1" smtClean="0"/>
              <a:t>distinguishers</a:t>
            </a:r>
            <a:endParaRPr lang="fr-FR" sz="2000" dirty="0"/>
          </a:p>
        </p:txBody>
      </p:sp>
      <p:sp>
        <p:nvSpPr>
          <p:cNvPr id="24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5" y="676901"/>
            <a:ext cx="3986354" cy="387036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Generative</a:t>
            </a:r>
            <a:endParaRPr lang="fr-FR" b="1" dirty="0"/>
          </a:p>
        </p:txBody>
      </p:sp>
      <p:sp>
        <p:nvSpPr>
          <p:cNvPr id="25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49565" y="676901"/>
            <a:ext cx="3986354" cy="387036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Discriminative</a:t>
            </a:r>
            <a:endParaRPr lang="fr-FR" b="1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1BB5915E-379C-4A8A-82A5-B45F08F9C3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6961" y="1271931"/>
            <a:ext cx="3746316" cy="1199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884373" y="1236629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7884373" y="1236629"/>
                <a:ext cx="812800" cy="30008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7872028" y="1389054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7872259" y="1628045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996440" y="1470686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7996440" y="1470686"/>
                <a:ext cx="800700" cy="300082"/>
              </a:xfrm>
              <a:prstGeom prst="rect">
                <a:avLst/>
              </a:prstGeom>
              <a:blipFill>
                <a:blip r:embed="rId32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999192" y="2505965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5999192" y="2505965"/>
                <a:ext cx="1265026" cy="307777"/>
              </a:xfrm>
              <a:prstGeom prst="rect">
                <a:avLst/>
              </a:prstGeom>
              <a:blipFill>
                <a:blip r:embed="rId3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 rot="16200000">
                <a:off x="4228419" y="1717996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 rot="16200000">
                <a:off x="4228419" y="1717996"/>
                <a:ext cx="1081515" cy="307777"/>
              </a:xfrm>
              <a:prstGeom prst="rect">
                <a:avLst/>
              </a:prstGeom>
              <a:blipFill>
                <a:blip r:embed="rId3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1E16DA5-BEFF-407B-BCDF-F129D78A40F2}"/>
              </a:ext>
            </a:extLst>
          </p:cNvPr>
          <p:cNvCxnSpPr>
            <a:cxnSpLocks/>
            <a:stCxn id="27" idx="3"/>
            <a:endCxn id="27" idx="1"/>
          </p:cNvCxnSpPr>
          <p:nvPr/>
        </p:nvCxnSpPr>
        <p:spPr>
          <a:xfrm flipH="1">
            <a:off x="4936961" y="1871885"/>
            <a:ext cx="3746316" cy="0"/>
          </a:xfrm>
          <a:prstGeom prst="line">
            <a:avLst/>
          </a:prstGeom>
          <a:ln w="28575">
            <a:solidFill>
              <a:srgbClr val="F00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4007C930-9C9D-40B0-B3CB-C8493DB0F05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12" y="1271931"/>
            <a:ext cx="3742860" cy="119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505720" y="1217071"/>
                <a:ext cx="8128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46010B06-DBD3-4E0F-AF1C-7E3CB94D2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3505720" y="1217071"/>
                <a:ext cx="812800" cy="300082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47EA6C3-00EA-4D05-899B-CAC212EA92B3}"/>
              </a:ext>
            </a:extLst>
          </p:cNvPr>
          <p:cNvCxnSpPr>
            <a:cxnSpLocks/>
          </p:cNvCxnSpPr>
          <p:nvPr/>
        </p:nvCxnSpPr>
        <p:spPr>
          <a:xfrm>
            <a:off x="3493375" y="1369496"/>
            <a:ext cx="124691" cy="0"/>
          </a:xfrm>
          <a:prstGeom prst="line">
            <a:avLst/>
          </a:prstGeom>
          <a:ln w="57150">
            <a:solidFill>
              <a:srgbClr val="05F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CFC4867-60A9-4F68-92C4-0953C7C24207}"/>
              </a:ext>
            </a:extLst>
          </p:cNvPr>
          <p:cNvCxnSpPr>
            <a:cxnSpLocks/>
          </p:cNvCxnSpPr>
          <p:nvPr/>
        </p:nvCxnSpPr>
        <p:spPr>
          <a:xfrm>
            <a:off x="3493606" y="1608487"/>
            <a:ext cx="124691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617787" y="1451128"/>
                <a:ext cx="800700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35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3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350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C773E81-E24C-48B1-BCEC-3B0B20402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3617787" y="1451128"/>
                <a:ext cx="800700" cy="300082"/>
              </a:xfrm>
              <a:prstGeom prst="rect">
                <a:avLst/>
              </a:prstGeom>
              <a:blipFill>
                <a:blip r:embed="rId41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495568" y="2433491"/>
                <a:ext cx="1265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𝑠𝑎𝑚𝑝𝑙𝑒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27DE1250-CF30-4806-AB36-9C0A25B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1495568" y="2433491"/>
                <a:ext cx="1265026" cy="307777"/>
              </a:xfrm>
              <a:prstGeom prst="rect">
                <a:avLst/>
              </a:prstGeom>
              <a:blipFill>
                <a:blip r:embed="rId34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 rot="16200000">
                <a:off x="-275205" y="1645522"/>
                <a:ext cx="10815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FBC8308E-24FF-495E-83B4-9B84ABB5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 rot="16200000">
                <a:off x="-275205" y="1645522"/>
                <a:ext cx="1081515" cy="307777"/>
              </a:xfrm>
              <a:prstGeom prst="rect">
                <a:avLst/>
              </a:prstGeom>
              <a:blipFill>
                <a:blip r:embed="rId3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65" y="2852732"/>
            <a:ext cx="287357" cy="233172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5210422" y="2821367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065" y="3493882"/>
            <a:ext cx="287357" cy="23317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210422" y="3429441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are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automatized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95479" y="2648519"/>
            <a:ext cx="384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 (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hypothesis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95681" y="3266208"/>
            <a:ext cx="384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attack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performances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POIs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2" y="4055313"/>
            <a:ext cx="287357" cy="233172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95681" y="3987232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fr-FR" sz="1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fr-FR" sz="14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Explainability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2" y="4696463"/>
            <a:ext cx="287357" cy="233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95479" y="4608754"/>
                <a:ext cx="38445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Confident in the </a:t>
                </a:r>
                <a:r>
                  <a:rPr lang="fr-FR" sz="14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e>
                            <m:r>
                              <a:rPr lang="fr-FR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5"/>
                </p:custDataLst>
              </p:nvPr>
            </p:nvSpPr>
            <p:spPr>
              <a:xfrm>
                <a:off x="695479" y="4608754"/>
                <a:ext cx="3844514" cy="307777"/>
              </a:xfrm>
              <a:prstGeom prst="rect">
                <a:avLst/>
              </a:prstGeom>
              <a:blipFill>
                <a:blip r:embed="rId46"/>
                <a:stretch>
                  <a:fillRect l="-475" t="-3922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193575" y="4024970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Neural networks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seen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black-box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tools</a:t>
            </a:r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210422" y="4630663"/>
            <a:ext cx="384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of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adequate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statistical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model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19" y="4050081"/>
            <a:ext cx="257556" cy="257556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19" y="4696463"/>
            <a:ext cx="257556" cy="25755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2" y="2808012"/>
            <a:ext cx="257556" cy="25755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1" y="3429441"/>
            <a:ext cx="257556" cy="2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  <p:bldP spid="47" grpId="0"/>
      <p:bldP spid="49" grpId="0"/>
      <p:bldP spid="51" grpId="0"/>
      <p:bldP spid="52" grpId="0"/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Countermeasures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824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Countermeasures</a:t>
            </a:r>
            <a:endParaRPr lang="fr-FR" sz="2000" dirty="0"/>
          </a:p>
        </p:txBody>
      </p:sp>
      <p:sp>
        <p:nvSpPr>
          <p:cNvPr id="78" name="Espace réservé du contenu 2"/>
          <p:cNvSpPr txBox="1">
            <a:spLocks/>
          </p:cNvSpPr>
          <p:nvPr/>
        </p:nvSpPr>
        <p:spPr>
          <a:xfrm>
            <a:off x="263792" y="666750"/>
            <a:ext cx="8677656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dirty="0" smtClean="0">
                <a:solidFill>
                  <a:schemeClr val="bg1"/>
                </a:solidFill>
              </a:rPr>
              <a:t>Desynchronization</a:t>
            </a:r>
            <a:endParaRPr lang="en-C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25" y="1109771"/>
            <a:ext cx="4846968" cy="1679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à coins arrondis 5"/>
              <p:cNvSpPr/>
              <p:nvPr/>
            </p:nvSpPr>
            <p:spPr>
              <a:xfrm>
                <a:off x="1265568" y="339838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6" name="Rectangle à coins arrondis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568" y="3398383"/>
                <a:ext cx="838200" cy="297180"/>
              </a:xfrm>
              <a:prstGeom prst="roundRect">
                <a:avLst/>
              </a:prstGeom>
              <a:blipFill>
                <a:blip r:embed="rId4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à coins arrondis 6"/>
              <p:cNvSpPr/>
              <p:nvPr/>
            </p:nvSpPr>
            <p:spPr>
              <a:xfrm>
                <a:off x="2103768" y="339838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Rectangle à coins arrondis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68" y="3398383"/>
                <a:ext cx="838200" cy="297180"/>
              </a:xfrm>
              <a:prstGeom prst="roundRect">
                <a:avLst/>
              </a:prstGeom>
              <a:blipFill>
                <a:blip r:embed="rId5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à coins arrondis 7"/>
              <p:cNvSpPr/>
              <p:nvPr/>
            </p:nvSpPr>
            <p:spPr>
              <a:xfrm>
                <a:off x="2941968" y="339838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8" name="Rectangle à coins arrondis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8" y="3398383"/>
                <a:ext cx="838200" cy="297180"/>
              </a:xfrm>
              <a:prstGeom prst="roundRect">
                <a:avLst/>
              </a:prstGeom>
              <a:blipFill>
                <a:blip r:embed="rId6"/>
                <a:stretch>
                  <a:fillRect l="-1439"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à coins arrondis 8"/>
              <p:cNvSpPr/>
              <p:nvPr/>
            </p:nvSpPr>
            <p:spPr>
              <a:xfrm>
                <a:off x="3780168" y="339838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" name="Rectangle à coins arrondis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68" y="3398383"/>
                <a:ext cx="838200" cy="297180"/>
              </a:xfrm>
              <a:prstGeom prst="roundRect">
                <a:avLst/>
              </a:prstGeom>
              <a:blipFill>
                <a:blip r:embed="rId7"/>
                <a:stretch>
                  <a:fillRect b="-1176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14724" y="2913025"/>
                <a:ext cx="8198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4" y="2913025"/>
                <a:ext cx="81984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à coins arrondis 10"/>
              <p:cNvSpPr/>
              <p:nvPr/>
            </p:nvSpPr>
            <p:spPr>
              <a:xfrm>
                <a:off x="4618368" y="339308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" name="Rectangle à coins arrondis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68" y="3393085"/>
                <a:ext cx="838200" cy="29718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à coins arrondis 11"/>
              <p:cNvSpPr/>
              <p:nvPr/>
            </p:nvSpPr>
            <p:spPr>
              <a:xfrm>
                <a:off x="5456568" y="339308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" name="Rectangle à coins arrondi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68" y="3393085"/>
                <a:ext cx="838200" cy="297180"/>
              </a:xfrm>
              <a:prstGeom prst="roundRect">
                <a:avLst/>
              </a:prstGeom>
              <a:blipFill>
                <a:blip r:embed="rId10"/>
                <a:stretch>
                  <a:fillRect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à coins arrondis 12"/>
              <p:cNvSpPr/>
              <p:nvPr/>
            </p:nvSpPr>
            <p:spPr>
              <a:xfrm>
                <a:off x="6294768" y="339308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3" name="Rectangle à coins arrondi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68" y="3393085"/>
                <a:ext cx="838200" cy="297180"/>
              </a:xfrm>
              <a:prstGeom prst="roundRect">
                <a:avLst/>
              </a:prstGeom>
              <a:blipFill>
                <a:blip r:embed="rId11"/>
                <a:stretch>
                  <a:fillRect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à coins arrondis 13"/>
              <p:cNvSpPr/>
              <p:nvPr/>
            </p:nvSpPr>
            <p:spPr>
              <a:xfrm>
                <a:off x="7132968" y="3393085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400" smtClean="0">
                          <a:latin typeface="Cambria Math" panose="02040503050406030204" pitchFamily="18" charset="0"/>
                        </a:rPr>
                        <m:t>pwd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Rectangle à coins arrondi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968" y="3393085"/>
                <a:ext cx="838200" cy="297180"/>
              </a:xfrm>
              <a:prstGeom prst="roundRect">
                <a:avLst/>
              </a:prstGeom>
              <a:blipFill>
                <a:blip r:embed="rId12"/>
                <a:stretch>
                  <a:fillRect b="-12000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à coins arrondis 14"/>
          <p:cNvSpPr/>
          <p:nvPr/>
        </p:nvSpPr>
        <p:spPr>
          <a:xfrm>
            <a:off x="2230506" y="1902547"/>
            <a:ext cx="2716695" cy="17890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2230506" y="2076521"/>
            <a:ext cx="2716695" cy="32707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à coins arrondis 16"/>
              <p:cNvSpPr/>
              <p:nvPr/>
            </p:nvSpPr>
            <p:spPr>
              <a:xfrm>
                <a:off x="12655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7" name="Rectangle à coins arrondis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568" y="4212471"/>
                <a:ext cx="838200" cy="29718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21037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68" y="4212471"/>
                <a:ext cx="838200" cy="29718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à coins arrondis 18"/>
              <p:cNvSpPr/>
              <p:nvPr/>
            </p:nvSpPr>
            <p:spPr>
              <a:xfrm>
                <a:off x="29419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9" name="Rectangle à coins arrondis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8" y="4212471"/>
                <a:ext cx="838200" cy="297180"/>
              </a:xfrm>
              <a:prstGeom prst="roundRect">
                <a:avLst/>
              </a:prstGeom>
              <a:blipFill>
                <a:blip r:embed="rId15"/>
                <a:stretch>
                  <a:fillRect l="-5755"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1500162" y="3800128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162" y="3800128"/>
                <a:ext cx="412292" cy="307777"/>
              </a:xfrm>
              <a:prstGeom prst="rect">
                <a:avLst/>
              </a:prstGeom>
              <a:blipFill>
                <a:blip r:embed="rId1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338362" y="3785617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362" y="3785617"/>
                <a:ext cx="412292" cy="307777"/>
              </a:xfrm>
              <a:prstGeom prst="rect">
                <a:avLst/>
              </a:prstGeom>
              <a:blipFill>
                <a:blip r:embed="rId1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31765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562" y="3784356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22"/>
          <p:cNvSpPr/>
          <p:nvPr/>
        </p:nvSpPr>
        <p:spPr>
          <a:xfrm>
            <a:off x="2246409" y="2541127"/>
            <a:ext cx="2716695" cy="2335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à coins arrondis 23"/>
              <p:cNvSpPr/>
              <p:nvPr/>
            </p:nvSpPr>
            <p:spPr>
              <a:xfrm>
                <a:off x="37801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4" name="Rectangle à coins arrondis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68" y="4212471"/>
                <a:ext cx="838200" cy="297180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40147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762" y="3784356"/>
                <a:ext cx="412292" cy="307777"/>
              </a:xfrm>
              <a:prstGeom prst="rect">
                <a:avLst/>
              </a:prstGeom>
              <a:blipFill>
                <a:blip r:embed="rId2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à coins arrondis 25"/>
              <p:cNvSpPr/>
              <p:nvPr/>
            </p:nvSpPr>
            <p:spPr>
              <a:xfrm>
                <a:off x="46183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6" name="Rectangle à coins arrondis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68" y="4212471"/>
                <a:ext cx="838200" cy="297180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48529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962" y="3784356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à coins arrondis 27"/>
              <p:cNvSpPr/>
              <p:nvPr/>
            </p:nvSpPr>
            <p:spPr>
              <a:xfrm>
                <a:off x="54565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8" name="Rectangle à coins arrondis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68" y="4212471"/>
                <a:ext cx="838200" cy="297180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56911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162" y="3784356"/>
                <a:ext cx="412292" cy="307777"/>
              </a:xfrm>
              <a:prstGeom prst="rect">
                <a:avLst/>
              </a:prstGeom>
              <a:blipFill>
                <a:blip r:embed="rId2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62947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68" y="4212471"/>
                <a:ext cx="838200" cy="297180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>
              <a:xfrm>
                <a:off x="65293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362" y="3784356"/>
                <a:ext cx="412292" cy="307777"/>
              </a:xfrm>
              <a:prstGeom prst="rect">
                <a:avLst/>
              </a:prstGeom>
              <a:blipFill>
                <a:blip r:embed="rId1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7132968" y="421247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400">
                              <a:latin typeface="Cambria Math" panose="02040503050406030204" pitchFamily="18" charset="0"/>
                            </a:rPr>
                            <m:t>PWD</m:t>
                          </m:r>
                        </m:e>
                        <m:sup>
                          <m:r>
                            <a:rPr lang="fr-FR" sz="1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968" y="4212471"/>
                <a:ext cx="838200" cy="297180"/>
              </a:xfrm>
              <a:prstGeom prst="roundRect">
                <a:avLst/>
              </a:prstGeom>
              <a:blipFill>
                <a:blip r:embed="rId24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7367562" y="378435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fr-FR" sz="1400" b="1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562" y="3784356"/>
                <a:ext cx="412292" cy="307777"/>
              </a:xfrm>
              <a:prstGeom prst="rect">
                <a:avLst/>
              </a:prstGeom>
              <a:blipFill>
                <a:blip r:embed="rId20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à coins arrondis 33"/>
              <p:cNvSpPr/>
              <p:nvPr/>
            </p:nvSpPr>
            <p:spPr>
              <a:xfrm>
                <a:off x="1265568" y="293356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4" name="Rectangle à coins arrondis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568" y="2933561"/>
                <a:ext cx="838200" cy="297180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2103768" y="293356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768" y="2933561"/>
                <a:ext cx="838200" cy="297180"/>
              </a:xfrm>
              <a:prstGeom prst="roundRect">
                <a:avLst/>
              </a:prstGeom>
              <a:blipFill>
                <a:blip r:embed="rId26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2941968" y="293356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68" y="2933561"/>
                <a:ext cx="838200" cy="297180"/>
              </a:xfrm>
              <a:prstGeom prst="roundRect">
                <a:avLst/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3780168" y="2933561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68" y="2933561"/>
                <a:ext cx="838200" cy="297180"/>
              </a:xfrm>
              <a:prstGeom prst="roundRect">
                <a:avLst/>
              </a:prstGeom>
              <a:blipFill>
                <a:blip r:embed="rId28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à coins arrondis 37"/>
              <p:cNvSpPr/>
              <p:nvPr/>
            </p:nvSpPr>
            <p:spPr>
              <a:xfrm>
                <a:off x="4618368" y="292826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8" name="Rectangle à coins arrondis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368" y="2928263"/>
                <a:ext cx="838200" cy="297180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à coins arrondis 38"/>
              <p:cNvSpPr/>
              <p:nvPr/>
            </p:nvSpPr>
            <p:spPr>
              <a:xfrm>
                <a:off x="5456568" y="292826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Rectangle à coins arrondis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68" y="2928263"/>
                <a:ext cx="838200" cy="297180"/>
              </a:xfrm>
              <a:prstGeom prst="roundRect">
                <a:avLst/>
              </a:prstGeom>
              <a:blipFill>
                <a:blip r:embed="rId29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à coins arrondis 39"/>
              <p:cNvSpPr/>
              <p:nvPr/>
            </p:nvSpPr>
            <p:spPr>
              <a:xfrm>
                <a:off x="6294768" y="292826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0" name="Rectangle à coins arrondis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68" y="2928263"/>
                <a:ext cx="838200" cy="297180"/>
              </a:xfrm>
              <a:prstGeom prst="roundRect">
                <a:avLst/>
              </a:prstGeom>
              <a:blipFill>
                <a:blip r:embed="rId30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à coins arrondis 40"/>
              <p:cNvSpPr/>
              <p:nvPr/>
            </p:nvSpPr>
            <p:spPr>
              <a:xfrm>
                <a:off x="7132968" y="2928263"/>
                <a:ext cx="838200" cy="297180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1" name="Rectangle à coins arrondi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968" y="2928263"/>
                <a:ext cx="838200" cy="297180"/>
              </a:xfrm>
              <a:prstGeom prst="roundRect">
                <a:avLst/>
              </a:prstGeom>
              <a:blipFill>
                <a:blip r:embed="rId31"/>
                <a:stretch>
                  <a:fillRect/>
                </a:stretch>
              </a:blipFill>
              <a:ln w="12700"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1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Context</a:t>
            </a:r>
            <a:endParaRPr lang="fr-FR" sz="2000" dirty="0"/>
          </a:p>
        </p:txBody>
      </p:sp>
      <p:grpSp>
        <p:nvGrpSpPr>
          <p:cNvPr id="4" name="Google Shape;9644;p73"/>
          <p:cNvGrpSpPr/>
          <p:nvPr/>
        </p:nvGrpSpPr>
        <p:grpSpPr>
          <a:xfrm>
            <a:off x="1969979" y="1774591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741633" y="2249680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solidFill>
                  <a:schemeClr val="bg1"/>
                </a:solidFill>
              </a:rPr>
              <a:t>Company</a:t>
            </a:r>
            <a:endParaRPr lang="fr-FR" sz="1100" dirty="0" smtClean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83" y="1583640"/>
            <a:ext cx="927650" cy="927650"/>
          </a:xfrm>
          <a:prstGeom prst="rect">
            <a:avLst/>
          </a:prstGeom>
        </p:spPr>
      </p:pic>
      <p:cxnSp>
        <p:nvCxnSpPr>
          <p:cNvPr id="22" name="Connecteur droit avec flèche 21"/>
          <p:cNvCxnSpPr>
            <a:endCxn id="3" idx="1"/>
          </p:cNvCxnSpPr>
          <p:nvPr/>
        </p:nvCxnSpPr>
        <p:spPr>
          <a:xfrm>
            <a:off x="2690191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009074" y="182101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Develops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04" y="3353015"/>
            <a:ext cx="855878" cy="8558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08" y="3165373"/>
            <a:ext cx="1671581" cy="1253687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rot="5400000">
            <a:off x="4172122" y="2816332"/>
            <a:ext cx="547973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3663522" y="2642970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Examples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4909933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984896" y="1675659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Available</a:t>
            </a:r>
            <a:r>
              <a:rPr lang="fr-FR" sz="1000" b="1" dirty="0" smtClean="0">
                <a:solidFill>
                  <a:schemeClr val="bg1"/>
                </a:solidFill>
              </a:rPr>
              <a:t> on the </a:t>
            </a:r>
          </a:p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market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30" y="1472427"/>
            <a:ext cx="1150076" cy="115007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97" y="1200980"/>
            <a:ext cx="2257740" cy="2257740"/>
          </a:xfrm>
          <a:prstGeom prst="rect">
            <a:avLst/>
          </a:prstGeom>
        </p:spPr>
      </p:pic>
      <p:sp>
        <p:nvSpPr>
          <p:cNvPr id="36" name="Rectangle à coins arrondis 35"/>
          <p:cNvSpPr/>
          <p:nvPr/>
        </p:nvSpPr>
        <p:spPr>
          <a:xfrm>
            <a:off x="3336237" y="2205775"/>
            <a:ext cx="2173357" cy="2584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smtClean="0"/>
              <a:t>Critical </a:t>
            </a:r>
            <a:r>
              <a:rPr lang="fr-FR" sz="1200" b="1" dirty="0" err="1" smtClean="0"/>
              <a:t>devices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1160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31" grpId="0"/>
      <p:bldP spid="33" grpId="0"/>
      <p:bldP spid="36" grpId="0" animBg="1"/>
      <p:bldP spid="3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Countermeasures</a:t>
            </a:r>
            <a:endParaRPr lang="fr-FR" sz="2000" dirty="0"/>
          </a:p>
        </p:txBody>
      </p:sp>
      <p:sp>
        <p:nvSpPr>
          <p:cNvPr id="78" name="Espace réservé du contenu 2"/>
          <p:cNvSpPr txBox="1">
            <a:spLocks/>
          </p:cNvSpPr>
          <p:nvPr/>
        </p:nvSpPr>
        <p:spPr>
          <a:xfrm>
            <a:off x="263792" y="666750"/>
            <a:ext cx="8677656" cy="949209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5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dirty="0" smtClean="0">
                <a:solidFill>
                  <a:schemeClr val="bg1"/>
                </a:solidFill>
              </a:rPr>
              <a:t>Desynchronization</a:t>
            </a:r>
            <a:endParaRPr lang="en-CA" dirty="0" smtClean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25" y="1109771"/>
            <a:ext cx="4846968" cy="1679015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230506" y="1902547"/>
            <a:ext cx="2716695" cy="178904"/>
          </a:xfrm>
          <a:prstGeom prst="round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2230506" y="2076521"/>
            <a:ext cx="2716695" cy="32707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2246409" y="2541127"/>
            <a:ext cx="2716695" cy="233582"/>
          </a:xfrm>
          <a:prstGeom prst="roundRect">
            <a:avLst/>
          </a:prstGeom>
          <a:noFill/>
          <a:ln w="190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8" y="3310082"/>
            <a:ext cx="2627227" cy="1277378"/>
          </a:xfrm>
          <a:prstGeom prst="rect">
            <a:avLst/>
          </a:prstGeom>
        </p:spPr>
      </p:pic>
      <p:sp>
        <p:nvSpPr>
          <p:cNvPr id="43" name="Rectangle à coins arrondis 42"/>
          <p:cNvSpPr/>
          <p:nvPr/>
        </p:nvSpPr>
        <p:spPr>
          <a:xfrm>
            <a:off x="2823725" y="3248462"/>
            <a:ext cx="45719" cy="1278401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236875" y="3248474"/>
            <a:ext cx="45719" cy="1278401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288528" y="3249348"/>
            <a:ext cx="2523439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83" y="3199246"/>
            <a:ext cx="2628000" cy="1331385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76" y="3183466"/>
            <a:ext cx="2628000" cy="1331385"/>
          </a:xfrm>
          <a:prstGeom prst="rect">
            <a:avLst/>
          </a:prstGeom>
        </p:spPr>
      </p:pic>
      <p:sp>
        <p:nvSpPr>
          <p:cNvPr id="83" name="ZoneTexte 82"/>
          <p:cNvSpPr txBox="1"/>
          <p:nvPr/>
        </p:nvSpPr>
        <p:spPr>
          <a:xfrm>
            <a:off x="926812" y="287568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Query</a:t>
            </a:r>
            <a:r>
              <a:rPr lang="fr-FR" sz="1400" b="1" dirty="0" smtClean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4228807" y="289146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Query</a:t>
            </a:r>
            <a:r>
              <a:rPr lang="fr-FR" sz="1400" b="1" dirty="0" smtClean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7198500" y="289085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Query</a:t>
            </a:r>
            <a:r>
              <a:rPr lang="fr-FR" sz="1400" b="1" dirty="0" smtClean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86" name="Rectangle à coins arrondis 85"/>
          <p:cNvSpPr/>
          <p:nvPr/>
        </p:nvSpPr>
        <p:spPr>
          <a:xfrm>
            <a:off x="5932976" y="3212310"/>
            <a:ext cx="45719" cy="1278401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7" name="Rectangle à coins arrondis 86"/>
          <p:cNvSpPr/>
          <p:nvPr/>
        </p:nvSpPr>
        <p:spPr>
          <a:xfrm>
            <a:off x="3346126" y="3212322"/>
            <a:ext cx="45719" cy="1278401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8" name="Rectangle à coins arrondis 87"/>
          <p:cNvSpPr/>
          <p:nvPr/>
        </p:nvSpPr>
        <p:spPr>
          <a:xfrm>
            <a:off x="3397779" y="3213196"/>
            <a:ext cx="2523439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9" name="Rectangle à coins arrondis 88"/>
          <p:cNvSpPr/>
          <p:nvPr/>
        </p:nvSpPr>
        <p:spPr>
          <a:xfrm>
            <a:off x="8905067" y="3176158"/>
            <a:ext cx="45719" cy="1278401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0" name="Rectangle à coins arrondis 89"/>
          <p:cNvSpPr/>
          <p:nvPr/>
        </p:nvSpPr>
        <p:spPr>
          <a:xfrm>
            <a:off x="6318217" y="3176170"/>
            <a:ext cx="45719" cy="1278401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1" name="Rectangle à coins arrondis 90"/>
          <p:cNvSpPr/>
          <p:nvPr/>
        </p:nvSpPr>
        <p:spPr>
          <a:xfrm>
            <a:off x="6369870" y="3177044"/>
            <a:ext cx="2523439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2" name="Rectangle à coins arrondis 91"/>
          <p:cNvSpPr/>
          <p:nvPr/>
        </p:nvSpPr>
        <p:spPr>
          <a:xfrm>
            <a:off x="344394" y="3302462"/>
            <a:ext cx="160777" cy="1181516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3" name="Rectangle à coins arrondis 92"/>
          <p:cNvSpPr/>
          <p:nvPr/>
        </p:nvSpPr>
        <p:spPr>
          <a:xfrm>
            <a:off x="3488314" y="3258400"/>
            <a:ext cx="160777" cy="1181516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4" name="Rectangle à coins arrondis 93"/>
          <p:cNvSpPr/>
          <p:nvPr/>
        </p:nvSpPr>
        <p:spPr>
          <a:xfrm>
            <a:off x="6455377" y="3224600"/>
            <a:ext cx="160777" cy="1181516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23424" y="4602379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b="0" i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350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5]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[5]</m:t>
                          </m:r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23424" y="4602379"/>
                <a:ext cx="2688543" cy="300082"/>
              </a:xfrm>
              <a:prstGeom prst="rect">
                <a:avLst/>
              </a:prstGeom>
              <a:blipFill>
                <a:blip r:embed="rId11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266137" y="4543695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35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2]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[2]</m:t>
                          </m:r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3266137" y="4543695"/>
                <a:ext cx="2688543" cy="300082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6262243" y="4499344"/>
                <a:ext cx="2688543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35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35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pwd</m:t>
                          </m:r>
                          <m:r>
                            <a:rPr lang="fr-FR" sz="135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35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14]</m:t>
                          </m:r>
                          <m:r>
                            <a:rPr lang="fr-FR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r>
                            <m:rPr>
                              <m:sty m:val="p"/>
                            </m:rPr>
                            <a:rPr lang="fr-FR" sz="135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PW</m:t>
                          </m:r>
                          <m:sSup>
                            <m:sSupPr>
                              <m:ctrlPr>
                                <a:rPr lang="fr-FR" sz="13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13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3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[14]</m:t>
                          </m:r>
                        </m:e>
                      </m:d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35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</m:oMath>
                  </m:oMathPara>
                </a14:m>
                <a:endParaRPr lang="fr-FR" sz="1350" b="1" dirty="0"/>
              </a:p>
            </p:txBody>
          </p:sp>
        </mc:Choice>
        <mc:Fallback xmlns="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6262243" y="4499344"/>
                <a:ext cx="2688543" cy="300082"/>
              </a:xfrm>
              <a:prstGeom prst="rect">
                <a:avLst/>
              </a:prstGeom>
              <a:blipFill>
                <a:blip r:embed="rId15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8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43" grpId="0" animBg="1"/>
      <p:bldP spid="44" grpId="0" animBg="1"/>
      <p:bldP spid="80" grpId="0" animBg="1"/>
      <p:bldP spid="83" grpId="0"/>
      <p:bldP spid="84" grpId="0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/>
      <p:bldP spid="96" grpId="0"/>
      <p:bldP spid="9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Countermeasures</a:t>
            </a:r>
            <a:endParaRPr lang="fr-FR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Espace réservé du contenu 2"/>
              <p:cNvSpPr txBox="1">
                <a:spLocks/>
              </p:cNvSpPr>
              <p:nvPr/>
            </p:nvSpPr>
            <p:spPr>
              <a:xfrm>
                <a:off x="263792" y="666750"/>
                <a:ext cx="8677656" cy="3848101"/>
              </a:xfrm>
            </p:spPr>
            <p:txBody>
              <a:bodyPr/>
              <a:lstStyle>
                <a:lvl1pPr marL="168275" indent="-168275" algn="l" defTabSz="342900" rtl="0" eaLnBrk="1" latinLnBrk="0" hangingPunct="1">
                  <a:lnSpc>
                    <a:spcPct val="100000"/>
                  </a:lnSpc>
                  <a:spcBef>
                    <a:spcPts val="450"/>
                  </a:spcBef>
                  <a:spcAft>
                    <a:spcPts val="525"/>
                  </a:spcAft>
                  <a:buClr>
                    <a:schemeClr val="bg2"/>
                  </a:buClr>
                  <a:buSzPct val="90000"/>
                  <a:buFont typeface="Century Gothic" panose="020B0502020202020204" pitchFamily="34" charset="0"/>
                  <a:buChar char="▌"/>
                  <a:tabLst>
                    <a:tab pos="739379" algn="l"/>
                  </a:tabLst>
                  <a:defRPr lang="fr-FR" sz="1800" b="1" kern="1200" dirty="0" smtClean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344488" indent="-176213" algn="l" defTabSz="342900" rtl="0" eaLnBrk="1" latinLnBrk="0" hangingPunct="1">
                  <a:spcBef>
                    <a:spcPts val="225"/>
                  </a:spcBef>
                  <a:spcAft>
                    <a:spcPts val="450"/>
                  </a:spcAft>
                  <a:buSzPct val="10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200" indent="-112713" algn="l" defTabSz="342900" rtl="0" eaLnBrk="1" latinLnBrk="0" hangingPunct="1">
                  <a:spcBef>
                    <a:spcPts val="0"/>
                  </a:spcBef>
                  <a:spcAft>
                    <a:spcPts val="150"/>
                  </a:spcAft>
                  <a:buSzPct val="100000"/>
                  <a:buFont typeface="Lucida Grande"/>
                  <a:buChar char="-"/>
                  <a:tabLst/>
                  <a:defRPr sz="1500" kern="120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»"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3429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1400" dirty="0" smtClean="0">
                    <a:solidFill>
                      <a:schemeClr val="bg1"/>
                    </a:solidFill>
                  </a:rPr>
                  <a:t>Masking</a:t>
                </a:r>
              </a:p>
              <a:p>
                <a:pPr lvl="1"/>
                <a:r>
                  <a:rPr lang="en-CA" sz="1200" dirty="0" smtClean="0">
                    <a:solidFill>
                      <a:schemeClr val="bg1"/>
                    </a:solidFill>
                  </a:rPr>
                  <a:t>Decomposition of a sensitive variable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A" sz="1200" dirty="0" smtClean="0">
                    <a:solidFill>
                      <a:schemeClr val="bg1"/>
                    </a:solidFill>
                  </a:rPr>
                  <a:t> into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sz="1200" dirty="0" smtClean="0">
                    <a:solidFill>
                      <a:schemeClr val="bg1"/>
                    </a:solidFill>
                  </a:rPr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𝒰</m:t>
                            </m:r>
                            <m:d>
                              <m:dPr>
                                <m:ctrlP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11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1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fr-FR" sz="11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  <m:sup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CA" sz="1100" dirty="0" smtClean="0">
                  <a:solidFill>
                    <a:schemeClr val="bg1"/>
                  </a:solidFill>
                </a:endParaRPr>
              </a:p>
              <a:p>
                <a:pPr lvl="1"/>
                <a:endParaRPr lang="en-CA" sz="1100" dirty="0">
                  <a:solidFill>
                    <a:schemeClr val="bg1"/>
                  </a:solidFill>
                </a:endParaRPr>
              </a:p>
              <a:p>
                <a:r>
                  <a:rPr lang="en-CA" sz="1300" dirty="0" smtClean="0">
                    <a:solidFill>
                      <a:schemeClr val="bg1"/>
                    </a:solidFill>
                  </a:rPr>
                  <a:t>Example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 is a </a:t>
                </a:r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-byte random vector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pwd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m:rPr>
                        <m:sty m:val="p"/>
                      </m:rPr>
                      <a:rPr lang="fr-FR" sz="11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PW</m:t>
                    </m:r>
                    <m:sSup>
                      <m:sSupPr>
                        <m:ctrlPr>
                          <a:rPr lang="fr-FR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fr-FR" sz="11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CA" dirty="0" smtClean="0">
                  <a:solidFill>
                    <a:schemeClr val="bg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fr-FR" sz="1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A" sz="1100" dirty="0" smtClean="0">
                    <a:solidFill>
                      <a:schemeClr val="bg1"/>
                    </a:solidFill>
                  </a:rPr>
                  <a:t> is refresh for each query</a:t>
                </a:r>
              </a:p>
            </p:txBody>
          </p:sp>
        </mc:Choice>
        <mc:Fallback xmlns="">
          <p:sp>
            <p:nvSpPr>
              <p:cNvPr id="7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92" y="666750"/>
                <a:ext cx="8677656" cy="384810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28" y="2423161"/>
            <a:ext cx="4754692" cy="2403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A141CE-49EE-4B43-A0AD-D57751D76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" y="2986304"/>
            <a:ext cx="3894007" cy="1277378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916241" y="2986304"/>
            <a:ext cx="3130168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263792" y="2985281"/>
            <a:ext cx="652450" cy="12784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267142" y="3086101"/>
            <a:ext cx="1556533" cy="259079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198841" y="2985280"/>
            <a:ext cx="45719" cy="1278401"/>
          </a:xfrm>
          <a:prstGeom prst="round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052033" y="2985279"/>
            <a:ext cx="45719" cy="1278401"/>
          </a:xfrm>
          <a:prstGeom prst="roundRect">
            <a:avLst/>
          </a:prstGeom>
          <a:noFill/>
          <a:ln w="127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276394" y="3345180"/>
            <a:ext cx="1545285" cy="431701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4270770" y="3776881"/>
            <a:ext cx="1545285" cy="810359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265146" y="4587240"/>
            <a:ext cx="1545285" cy="239585"/>
          </a:xfrm>
          <a:prstGeom prst="roundRect">
            <a:avLst>
              <a:gd name="adj" fmla="val 4228"/>
            </a:avLst>
          </a:prstGeom>
          <a:noFill/>
          <a:ln w="1270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052897" y="2991485"/>
            <a:ext cx="2848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2 </a:t>
            </a:r>
            <a:r>
              <a:rPr lang="fr-FR" sz="1200" b="1" dirty="0" err="1" smtClean="0">
                <a:solidFill>
                  <a:schemeClr val="bg1"/>
                </a:solidFill>
              </a:rPr>
              <a:t>side-channel</a:t>
            </a:r>
            <a:r>
              <a:rPr lang="fr-FR" sz="1200" b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attacks</a:t>
            </a:r>
            <a:r>
              <a:rPr lang="fr-FR" sz="1200" b="1" dirty="0" smtClean="0">
                <a:solidFill>
                  <a:schemeClr val="bg1"/>
                </a:solidFill>
              </a:rPr>
              <a:t> are </a:t>
            </a:r>
            <a:r>
              <a:rPr lang="fr-FR" sz="1200" b="1" dirty="0" err="1" smtClean="0">
                <a:solidFill>
                  <a:schemeClr val="bg1"/>
                </a:solidFill>
              </a:rPr>
              <a:t>required</a:t>
            </a:r>
            <a:endParaRPr lang="fr-FR" sz="12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610495" y="3422530"/>
                <a:ext cx="1718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FF00FF"/>
                    </a:solidFill>
                  </a:rPr>
                  <a:t>Estimation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12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2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2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200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 smtClean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495" y="3422530"/>
                <a:ext cx="1718419" cy="276999"/>
              </a:xfrm>
              <a:prstGeom prst="rect">
                <a:avLst/>
              </a:prstGeom>
              <a:blipFill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6568528" y="3992074"/>
                <a:ext cx="19301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solidFill>
                      <a:srgbClr val="FF0000"/>
                    </a:solidFill>
                  </a:rPr>
                  <a:t>Estimation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528" y="3992074"/>
                <a:ext cx="1930144" cy="276999"/>
              </a:xfrm>
              <a:prstGeom prst="rect">
                <a:avLst/>
              </a:prstGeom>
              <a:blipFill>
                <a:blip r:embed="rId7"/>
                <a:stretch>
                  <a:fillRect l="-316"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à coins arrondis 4"/>
          <p:cNvSpPr/>
          <p:nvPr/>
        </p:nvSpPr>
        <p:spPr>
          <a:xfrm>
            <a:off x="6105725" y="2937846"/>
            <a:ext cx="2727960" cy="1523366"/>
          </a:xfrm>
          <a:prstGeom prst="roundRect">
            <a:avLst>
              <a:gd name="adj" fmla="val 6163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8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Personal</a:t>
            </a:r>
            <a:r>
              <a:rPr lang="fr-FR" sz="2000" dirty="0" smtClean="0"/>
              <a:t> </a:t>
            </a:r>
            <a:r>
              <a:rPr lang="fr-FR" sz="2000" dirty="0" err="1" smtClean="0"/>
              <a:t>recommendations</a:t>
            </a:r>
            <a:endParaRPr lang="fr-FR" sz="20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4800600" y="1027587"/>
            <a:ext cx="4300868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bg1"/>
                </a:solidFill>
              </a:rPr>
              <a:t>Online courses</a:t>
            </a:r>
          </a:p>
          <a:p>
            <a:pPr lvl="1"/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Amir </a:t>
            </a:r>
            <a:r>
              <a:rPr lang="fr-FR" sz="1200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Moradi’s</a:t>
            </a:r>
            <a:r>
              <a:rPr lang="fr-FR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course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1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https://www.youtube.com/@</a:t>
            </a:r>
            <a:r>
              <a:rPr lang="fr-FR" sz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AmirMoradi_impsec/playlists</a:t>
            </a:r>
            <a:r>
              <a:rPr lang="fr-FR" sz="1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Books</a:t>
            </a:r>
          </a:p>
          <a:p>
            <a:pPr lvl="1"/>
            <a:r>
              <a:rPr lang="fr-FR" sz="900" dirty="0" smtClean="0">
                <a:ln>
                  <a:solidFill>
                    <a:schemeClr val="bg1"/>
                  </a:solidFill>
                </a:ln>
                <a:hlinkClick r:id="rId4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4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4"/>
              </a:rPr>
              <a:t> 1 | </a:t>
            </a:r>
            <a:r>
              <a:rPr lang="fr-FR" sz="900" dirty="0" err="1" smtClean="0">
                <a:ln>
                  <a:solidFill>
                    <a:schemeClr val="bg1"/>
                  </a:solidFill>
                </a:ln>
                <a:hlinkClick r:id="rId4"/>
              </a:rPr>
              <a:t>Wiley</a:t>
            </a:r>
            <a:endParaRPr lang="fr-FR" sz="900" dirty="0" smtClean="0">
              <a:ln>
                <a:solidFill>
                  <a:schemeClr val="bg1"/>
                </a:solidFill>
              </a:ln>
            </a:endParaRPr>
          </a:p>
          <a:p>
            <a:pPr lvl="1"/>
            <a:r>
              <a:rPr lang="fr-FR" sz="900" dirty="0">
                <a:ln>
                  <a:solidFill>
                    <a:schemeClr val="bg1"/>
                  </a:solidFill>
                </a:ln>
                <a:hlinkClick r:id="rId5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5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5"/>
              </a:rPr>
              <a:t> 2 |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5"/>
              </a:rPr>
              <a:t>Wiley</a:t>
            </a:r>
            <a:endParaRPr lang="en-CA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lvl="1"/>
            <a:r>
              <a:rPr lang="fr-FR" sz="900" dirty="0">
                <a:ln>
                  <a:solidFill>
                    <a:schemeClr val="bg1"/>
                  </a:solidFill>
                </a:ln>
                <a:hlinkClick r:id="rId6"/>
              </a:rPr>
              <a:t>Embedded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6"/>
              </a:rPr>
              <a:t>Cryptography</a:t>
            </a:r>
            <a:r>
              <a:rPr lang="fr-FR" sz="900" dirty="0">
                <a:ln>
                  <a:solidFill>
                    <a:schemeClr val="bg1"/>
                  </a:solidFill>
                </a:ln>
                <a:hlinkClick r:id="rId6"/>
              </a:rPr>
              <a:t> 3 | </a:t>
            </a:r>
            <a:r>
              <a:rPr lang="fr-FR" sz="900" dirty="0" err="1">
                <a:ln>
                  <a:solidFill>
                    <a:schemeClr val="bg1"/>
                  </a:solidFill>
                </a:ln>
                <a:hlinkClick r:id="rId6"/>
              </a:rPr>
              <a:t>Wiley</a:t>
            </a:r>
            <a:endParaRPr lang="en-CA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CA" sz="1100" dirty="0" smtClean="0">
                <a:solidFill>
                  <a:schemeClr val="bg1"/>
                </a:solidFill>
              </a:rPr>
              <a:t>Public </a:t>
            </a:r>
            <a:r>
              <a:rPr lang="en-CA" sz="1100" dirty="0">
                <a:solidFill>
                  <a:schemeClr val="bg1"/>
                </a:solidFill>
              </a:rPr>
              <a:t>datasets:</a:t>
            </a:r>
          </a:p>
          <a:p>
            <a:pPr lvl="1"/>
            <a:r>
              <a:rPr lang="en-CA" sz="900" dirty="0">
                <a:solidFill>
                  <a:schemeClr val="bg1"/>
                </a:solidFill>
              </a:rPr>
              <a:t>ASCAD, AES_HD, AES_RD, DPA contest, </a:t>
            </a:r>
            <a:r>
              <a:rPr lang="en-CA" sz="900" dirty="0" smtClean="0">
                <a:solidFill>
                  <a:schemeClr val="bg1"/>
                </a:solidFill>
              </a:rPr>
              <a:t>…</a:t>
            </a:r>
          </a:p>
          <a:p>
            <a:r>
              <a:rPr lang="en-CA" sz="1100" dirty="0" smtClean="0">
                <a:solidFill>
                  <a:schemeClr val="bg1"/>
                </a:solidFill>
              </a:rPr>
              <a:t>Open source </a:t>
            </a:r>
            <a:r>
              <a:rPr lang="en-CA" sz="1100" dirty="0" err="1" smtClean="0">
                <a:solidFill>
                  <a:schemeClr val="bg1"/>
                </a:solidFill>
              </a:rPr>
              <a:t>Librairies</a:t>
            </a:r>
            <a:r>
              <a:rPr lang="en-CA" sz="1100" dirty="0">
                <a:solidFill>
                  <a:schemeClr val="bg1"/>
                </a:solidFill>
              </a:rPr>
              <a:t>: </a:t>
            </a:r>
            <a:endParaRPr lang="en-CA" sz="1100" dirty="0" smtClean="0">
              <a:solidFill>
                <a:schemeClr val="bg1"/>
              </a:solidFill>
            </a:endParaRPr>
          </a:p>
          <a:p>
            <a:pPr lvl="1"/>
            <a:r>
              <a:rPr lang="en-CA" sz="900" b="1" dirty="0" smtClean="0">
                <a:solidFill>
                  <a:schemeClr val="bg1"/>
                </a:solidFill>
              </a:rPr>
              <a:t>For side-channel attacks</a:t>
            </a:r>
            <a:r>
              <a:rPr lang="en-CA" sz="900" dirty="0">
                <a:solidFill>
                  <a:schemeClr val="bg1"/>
                </a:solidFill>
              </a:rPr>
              <a:t>: </a:t>
            </a:r>
            <a:r>
              <a:rPr lang="en-CA" sz="900" dirty="0" err="1" smtClean="0">
                <a:solidFill>
                  <a:schemeClr val="bg1"/>
                </a:solidFill>
              </a:rPr>
              <a:t>SCALib</a:t>
            </a:r>
            <a:r>
              <a:rPr lang="en-CA" sz="900" dirty="0" smtClean="0">
                <a:solidFill>
                  <a:schemeClr val="bg1"/>
                </a:solidFill>
              </a:rPr>
              <a:t> – </a:t>
            </a:r>
            <a:r>
              <a:rPr lang="en-CA" sz="900" dirty="0">
                <a:solidFill>
                  <a:schemeClr val="bg1"/>
                </a:solidFill>
              </a:rPr>
              <a:t>the Side-Channel Analysis </a:t>
            </a:r>
            <a:r>
              <a:rPr lang="en-CA" sz="900" dirty="0" smtClean="0">
                <a:solidFill>
                  <a:schemeClr val="bg1"/>
                </a:solidFill>
              </a:rPr>
              <a:t>Library</a:t>
            </a:r>
            <a:r>
              <a:rPr lang="en-CA" sz="900" dirty="0">
                <a:solidFill>
                  <a:schemeClr val="bg1"/>
                </a:solidFill>
              </a:rPr>
              <a:t>: </a:t>
            </a:r>
            <a:r>
              <a:rPr lang="en-CA" sz="9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7"/>
              </a:rPr>
              <a:t>https</a:t>
            </a:r>
            <a:r>
              <a:rPr lang="en-CA" sz="9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7"/>
              </a:rPr>
              <a:t>://scalib.readthedocs.io/</a:t>
            </a:r>
            <a:r>
              <a:rPr lang="en-CA" sz="900" dirty="0" smtClean="0">
                <a:solidFill>
                  <a:schemeClr val="bg1"/>
                </a:solidFill>
              </a:rPr>
              <a:t> </a:t>
            </a:r>
            <a:endParaRPr lang="en-CA" sz="900" dirty="0">
              <a:solidFill>
                <a:schemeClr val="bg1"/>
              </a:solidFill>
            </a:endParaRPr>
          </a:p>
          <a:p>
            <a:pPr lvl="1"/>
            <a:r>
              <a:rPr lang="en-CA" sz="900" b="1" dirty="0" smtClean="0">
                <a:solidFill>
                  <a:schemeClr val="bg1"/>
                </a:solidFill>
              </a:rPr>
              <a:t>For deep learning</a:t>
            </a:r>
            <a:r>
              <a:rPr lang="en-CA" sz="900" dirty="0" smtClean="0">
                <a:solidFill>
                  <a:schemeClr val="bg1"/>
                </a:solidFill>
              </a:rPr>
              <a:t>: </a:t>
            </a:r>
            <a:r>
              <a:rPr lang="en-CA" sz="900" dirty="0" err="1" smtClean="0">
                <a:solidFill>
                  <a:schemeClr val="bg1"/>
                </a:solidFill>
              </a:rPr>
              <a:t>AISyLab’s</a:t>
            </a:r>
            <a:r>
              <a:rPr lang="en-CA" sz="900" dirty="0" smtClean="0">
                <a:solidFill>
                  <a:schemeClr val="bg1"/>
                </a:solidFill>
              </a:rPr>
              <a:t> </a:t>
            </a:r>
            <a:r>
              <a:rPr lang="en-CA" sz="900" dirty="0">
                <a:solidFill>
                  <a:schemeClr val="bg1"/>
                </a:solidFill>
              </a:rPr>
              <a:t>framework - GitHub - </a:t>
            </a:r>
            <a:r>
              <a:rPr lang="en-CA" sz="900" dirty="0" err="1">
                <a:solidFill>
                  <a:schemeClr val="bg1"/>
                </a:solidFill>
              </a:rPr>
              <a:t>AISY_Framework</a:t>
            </a:r>
            <a:r>
              <a:rPr lang="en-CA" sz="900" dirty="0">
                <a:solidFill>
                  <a:schemeClr val="bg1"/>
                </a:solidFill>
              </a:rPr>
              <a:t>: Deep Learning-based Framework for Side-Channel </a:t>
            </a:r>
            <a:r>
              <a:rPr lang="en-CA" sz="900" dirty="0" smtClean="0">
                <a:solidFill>
                  <a:schemeClr val="bg1"/>
                </a:solidFill>
              </a:rPr>
              <a:t>Analysis</a:t>
            </a:r>
          </a:p>
          <a:p>
            <a:r>
              <a:rPr lang="en-CA" sz="1100" dirty="0" smtClean="0">
                <a:solidFill>
                  <a:schemeClr val="bg1"/>
                </a:solidFill>
              </a:rPr>
              <a:t>International conferences</a:t>
            </a:r>
          </a:p>
          <a:p>
            <a:pPr lvl="1"/>
            <a:r>
              <a:rPr lang="en-CA" sz="900" dirty="0" smtClean="0">
                <a:solidFill>
                  <a:schemeClr val="bg1"/>
                </a:solidFill>
              </a:rPr>
              <a:t>CHES, Cascade, Crypto, </a:t>
            </a:r>
            <a:r>
              <a:rPr lang="en-CA" sz="900" dirty="0" err="1" smtClean="0">
                <a:solidFill>
                  <a:schemeClr val="bg1"/>
                </a:solidFill>
              </a:rPr>
              <a:t>Eurocrypt</a:t>
            </a:r>
            <a:r>
              <a:rPr lang="en-CA" sz="900" dirty="0" smtClean="0">
                <a:solidFill>
                  <a:schemeClr val="bg1"/>
                </a:solidFill>
              </a:rPr>
              <a:t>, </a:t>
            </a:r>
            <a:r>
              <a:rPr lang="en-CA" sz="900" dirty="0" err="1" smtClean="0">
                <a:solidFill>
                  <a:schemeClr val="bg1"/>
                </a:solidFill>
              </a:rPr>
              <a:t>Asiacrypt</a:t>
            </a:r>
            <a:r>
              <a:rPr lang="en-CA" sz="900" dirty="0" smtClean="0">
                <a:solidFill>
                  <a:schemeClr val="bg1"/>
                </a:solidFill>
              </a:rPr>
              <a:t>, …</a:t>
            </a:r>
            <a:endParaRPr lang="en-CA" sz="900" dirty="0">
              <a:solidFill>
                <a:schemeClr val="bg1"/>
              </a:solidFill>
            </a:endParaRPr>
          </a:p>
          <a:p>
            <a:pPr lvl="1"/>
            <a:endParaRPr lang="en-CA" sz="900" dirty="0"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800600" y="609600"/>
            <a:ext cx="4300868" cy="28791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 smtClean="0"/>
              <a:t>Side-channel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attacks</a:t>
            </a:r>
            <a:endParaRPr lang="fr-FR" sz="1400" b="1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73380" y="897519"/>
            <a:ext cx="4300868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smtClean="0">
                <a:solidFill>
                  <a:schemeClr val="bg1"/>
                </a:solidFill>
              </a:rPr>
              <a:t>Online courses</a:t>
            </a:r>
          </a:p>
          <a:p>
            <a:pPr lvl="1"/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Andrew NG’s course (Coursera): Machine Learning by Stanford University | Coursera, Deep Learning by deeplearning.ai | Coursera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</a:rPr>
              <a:t>Books</a:t>
            </a:r>
          </a:p>
          <a:p>
            <a:pPr lvl="1"/>
            <a:r>
              <a:rPr lang="en-US" sz="900" dirty="0">
                <a:ln>
                  <a:solidFill>
                    <a:schemeClr val="bg1"/>
                  </a:solidFill>
                </a:ln>
              </a:rPr>
              <a:t>Shai </a:t>
            </a:r>
            <a:r>
              <a:rPr lang="en-US" sz="900" dirty="0" err="1">
                <a:ln>
                  <a:solidFill>
                    <a:schemeClr val="bg1"/>
                  </a:solidFill>
                </a:ln>
              </a:rPr>
              <a:t>Shalev-Shwartz</a:t>
            </a:r>
            <a:r>
              <a:rPr lang="en-US" sz="900" dirty="0">
                <a:ln>
                  <a:solidFill>
                    <a:schemeClr val="bg1"/>
                  </a:solidFill>
                </a:ln>
              </a:rPr>
              <a:t> and Shai Ben-David. Understanding Machine Learning: From Theory to Algorithms. </a:t>
            </a:r>
          </a:p>
          <a:p>
            <a:pPr lvl="1"/>
            <a:r>
              <a:rPr lang="en-CA" sz="9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Christopher M. Bishop and Hugh Bishop. Deep Learning: Foundations and Concepts. </a:t>
            </a:r>
            <a:endParaRPr lang="en-CA" sz="9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CA" sz="1100" dirty="0" smtClean="0">
                <a:solidFill>
                  <a:schemeClr val="bg1"/>
                </a:solidFill>
              </a:rPr>
              <a:t>Open source </a:t>
            </a:r>
            <a:r>
              <a:rPr lang="en-CA" sz="1100" dirty="0" err="1" smtClean="0">
                <a:solidFill>
                  <a:schemeClr val="bg1"/>
                </a:solidFill>
              </a:rPr>
              <a:t>Librairies</a:t>
            </a:r>
            <a:r>
              <a:rPr lang="en-CA" sz="1100" dirty="0">
                <a:solidFill>
                  <a:schemeClr val="bg1"/>
                </a:solidFill>
              </a:rPr>
              <a:t>: </a:t>
            </a:r>
            <a:endParaRPr lang="en-CA" sz="1100" dirty="0" smtClean="0">
              <a:solidFill>
                <a:schemeClr val="bg1"/>
              </a:solidFill>
            </a:endParaRPr>
          </a:p>
          <a:p>
            <a:pPr lvl="1"/>
            <a:r>
              <a:rPr lang="en-CA" sz="900" b="1" dirty="0" err="1">
                <a:solidFill>
                  <a:schemeClr val="bg1"/>
                </a:solidFill>
              </a:rPr>
              <a:t>Tensorflow</a:t>
            </a:r>
            <a:r>
              <a:rPr lang="en-CA" sz="900" b="1" dirty="0">
                <a:solidFill>
                  <a:schemeClr val="bg1"/>
                </a:solidFill>
              </a:rPr>
              <a:t>, </a:t>
            </a:r>
            <a:r>
              <a:rPr lang="en-CA" sz="900" b="1" dirty="0" err="1" smtClean="0">
                <a:solidFill>
                  <a:schemeClr val="bg1"/>
                </a:solidFill>
              </a:rPr>
              <a:t>PyTorch</a:t>
            </a:r>
            <a:endParaRPr lang="en-CA" sz="900" dirty="0" smtClean="0">
              <a:solidFill>
                <a:schemeClr val="bg1"/>
              </a:solidFill>
            </a:endParaRPr>
          </a:p>
          <a:p>
            <a:r>
              <a:rPr lang="en-CA" sz="1100" dirty="0" smtClean="0">
                <a:solidFill>
                  <a:schemeClr val="bg1"/>
                </a:solidFill>
              </a:rPr>
              <a:t>International conferences</a:t>
            </a:r>
          </a:p>
          <a:p>
            <a:pPr lvl="1"/>
            <a:r>
              <a:rPr lang="en-CA" sz="900" dirty="0" err="1">
                <a:solidFill>
                  <a:schemeClr val="bg1"/>
                </a:solidFill>
              </a:rPr>
              <a:t>NeurIPS</a:t>
            </a:r>
            <a:r>
              <a:rPr lang="en-CA" sz="900" dirty="0">
                <a:solidFill>
                  <a:schemeClr val="bg1"/>
                </a:solidFill>
              </a:rPr>
              <a:t>, ICML, ECML-PKDD, CVPR, </a:t>
            </a:r>
            <a:r>
              <a:rPr lang="en-CA" sz="900" dirty="0" smtClean="0">
                <a:solidFill>
                  <a:schemeClr val="bg1"/>
                </a:solidFill>
              </a:rPr>
              <a:t>…</a:t>
            </a:r>
            <a:endParaRPr lang="en-CA" sz="900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73380" y="609600"/>
            <a:ext cx="4300868" cy="28791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 smtClean="0"/>
              <a:t>Machine-Learning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3633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Demonstration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758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Physical Attacks against Neural Networks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/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Benefits from an adversary’s </a:t>
            </a:r>
            <a:r>
              <a:rPr lang="en-US" sz="1600" dirty="0" smtClean="0">
                <a:solidFill>
                  <a:schemeClr val="bg1"/>
                </a:solidFill>
              </a:rPr>
              <a:t>viewpoint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262329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smtClean="0"/>
              <a:t>Evasion </a:t>
            </a:r>
            <a:r>
              <a:rPr lang="fr-FR" sz="2000" dirty="0" err="1" smtClean="0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3370932"/>
            <a:ext cx="892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 err="1" smtClean="0">
                <a:solidFill>
                  <a:schemeClr val="bg1"/>
                </a:solidFill>
              </a:rPr>
              <a:t>Could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be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difficult</a:t>
            </a:r>
            <a:r>
              <a:rPr lang="fr-FR" sz="1600" dirty="0" smtClean="0">
                <a:solidFill>
                  <a:schemeClr val="bg1"/>
                </a:solidFill>
              </a:rPr>
              <a:t> to </a:t>
            </a:r>
            <a:r>
              <a:rPr lang="fr-FR" sz="1600" dirty="0" err="1" smtClean="0">
                <a:solidFill>
                  <a:schemeClr val="bg1"/>
                </a:solidFill>
              </a:rPr>
              <a:t>consider</a:t>
            </a:r>
            <a:r>
              <a:rPr lang="fr-FR" sz="1600" dirty="0" smtClean="0">
                <a:solidFill>
                  <a:schemeClr val="bg1"/>
                </a:solidFill>
              </a:rPr>
              <a:t> in practice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b="1" i="1" dirty="0" smtClean="0">
                <a:solidFill>
                  <a:schemeClr val="bg1"/>
                </a:solidFill>
              </a:rPr>
              <a:t>White-box scenario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of the IA architecture, </a:t>
            </a:r>
            <a:r>
              <a:rPr lang="fr-FR" sz="1400" dirty="0" err="1" smtClean="0">
                <a:solidFill>
                  <a:schemeClr val="bg1"/>
                </a:solidFill>
              </a:rPr>
              <a:t>weights</a:t>
            </a:r>
            <a:r>
              <a:rPr lang="fr-FR" sz="1400" dirty="0" smtClean="0">
                <a:solidFill>
                  <a:schemeClr val="bg1"/>
                </a:solidFill>
              </a:rPr>
              <a:t>, activation </a:t>
            </a:r>
            <a:r>
              <a:rPr lang="fr-FR" sz="1400" dirty="0" err="1" smtClean="0">
                <a:solidFill>
                  <a:schemeClr val="bg1"/>
                </a:solidFill>
              </a:rPr>
              <a:t>functions</a:t>
            </a:r>
            <a:r>
              <a:rPr lang="fr-FR" sz="1400" dirty="0" smtClean="0">
                <a:solidFill>
                  <a:schemeClr val="bg1"/>
                </a:solidFill>
              </a:rPr>
              <a:t>, etc…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fr-FR" sz="1400" b="1" i="1" dirty="0" smtClean="0">
                <a:solidFill>
                  <a:schemeClr val="bg1"/>
                </a:solidFill>
              </a:rPr>
              <a:t>Black-box scenario</a:t>
            </a:r>
            <a:r>
              <a:rPr lang="fr-FR" sz="1400" dirty="0" smtClean="0">
                <a:solidFill>
                  <a:schemeClr val="bg1"/>
                </a:solidFill>
              </a:rPr>
              <a:t>: partial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on the AI system (</a:t>
            </a:r>
            <a:r>
              <a:rPr lang="fr-FR" sz="1400" dirty="0" err="1" smtClean="0">
                <a:solidFill>
                  <a:schemeClr val="bg1"/>
                </a:solidFill>
              </a:rPr>
              <a:t>e.g</a:t>
            </a:r>
            <a:r>
              <a:rPr lang="fr-FR" sz="1400" dirty="0" smtClean="0">
                <a:solidFill>
                  <a:schemeClr val="bg1"/>
                </a:solidFill>
              </a:rPr>
              <a:t>., </a:t>
            </a:r>
            <a:r>
              <a:rPr lang="fr-FR" sz="1400" i="1" dirty="0" err="1" smtClean="0">
                <a:solidFill>
                  <a:schemeClr val="bg1"/>
                </a:solidFill>
              </a:rPr>
              <a:t>logits</a:t>
            </a:r>
            <a:r>
              <a:rPr lang="fr-FR" sz="1400" dirty="0" smtClean="0">
                <a:solidFill>
                  <a:schemeClr val="bg1"/>
                </a:solidFill>
              </a:rPr>
              <a:t>)</a:t>
            </a:r>
            <a:endParaRPr lang="fr-FR" sz="1400" i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Practical</a:t>
            </a:r>
            <a:r>
              <a:rPr lang="fr-FR" sz="1400" b="1" dirty="0" smtClean="0">
                <a:solidFill>
                  <a:schemeClr val="bg1"/>
                </a:solidFill>
              </a:rPr>
              <a:t> issue</a:t>
            </a:r>
            <a:r>
              <a:rPr lang="fr-FR" sz="1400" dirty="0" smtClean="0">
                <a:solidFill>
                  <a:schemeClr val="bg1"/>
                </a:solidFill>
              </a:rPr>
              <a:t>: How </a:t>
            </a:r>
            <a:r>
              <a:rPr lang="fr-FR" sz="1400" dirty="0" err="1" smtClean="0">
                <a:solidFill>
                  <a:schemeClr val="bg1"/>
                </a:solidFill>
              </a:rPr>
              <a:t>can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we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generate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adversarial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examples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without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any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</a:rPr>
              <a:t>device</a:t>
            </a:r>
            <a:r>
              <a:rPr lang="fr-FR" sz="1400" dirty="0" smtClean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711999"/>
            <a:ext cx="1138976" cy="1138976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6479501" y="697736"/>
            <a:ext cx="2070482" cy="672921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It’s</a:t>
            </a:r>
            <a:r>
              <a:rPr lang="fr-FR" dirty="0" smtClean="0">
                <a:solidFill>
                  <a:schemeClr val="bg1"/>
                </a:solidFill>
              </a:rPr>
              <a:t> a 7 !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1088936"/>
            <a:ext cx="358154" cy="3581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873382"/>
            <a:ext cx="956325" cy="956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704954"/>
            <a:ext cx="449248" cy="4492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2132355"/>
            <a:ext cx="1137600" cy="1137600"/>
          </a:xfrm>
          <a:prstGeom prst="rect">
            <a:avLst/>
          </a:prstGeom>
        </p:spPr>
      </p:pic>
      <p:sp>
        <p:nvSpPr>
          <p:cNvPr id="11" name="Bulle ronde 10"/>
          <p:cNvSpPr/>
          <p:nvPr/>
        </p:nvSpPr>
        <p:spPr>
          <a:xfrm>
            <a:off x="6577745" y="2130636"/>
            <a:ext cx="1873994" cy="702966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chemeClr val="bg1"/>
                </a:solidFill>
              </a:rPr>
              <a:t>It’s</a:t>
            </a:r>
            <a:r>
              <a:rPr lang="fr-FR" sz="1600" dirty="0" smtClean="0">
                <a:solidFill>
                  <a:schemeClr val="bg1"/>
                </a:solidFill>
              </a:rPr>
              <a:t> a 3 !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2482119"/>
            <a:ext cx="358154" cy="3581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29" y="2189023"/>
            <a:ext cx="957600" cy="957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1985839"/>
            <a:ext cx="449248" cy="44924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46238" y="1842220"/>
            <a:ext cx="341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</a:rPr>
              <a:t>Adversarial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</a:rPr>
              <a:t>examples</a:t>
            </a:r>
            <a:r>
              <a:rPr lang="fr-FR" sz="1600" dirty="0" smtClean="0">
                <a:solidFill>
                  <a:schemeClr val="bg1"/>
                </a:solidFill>
              </a:rPr>
              <a:t>, KESAKO ?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13" y="885895"/>
            <a:ext cx="956325" cy="9563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19" y="717467"/>
            <a:ext cx="449248" cy="4492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2190712"/>
            <a:ext cx="957600" cy="957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85" y="1987528"/>
            <a:ext cx="449248" cy="4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2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4914 0.00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2099E-6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4271 0.004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5035 -0.005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30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  <p:bldP spid="6" grpId="1" animBg="1"/>
      <p:bldP spid="11" grpId="0" animBg="1"/>
      <p:bldP spid="1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ulle ronde 96"/>
          <p:cNvSpPr/>
          <p:nvPr/>
        </p:nvSpPr>
        <p:spPr>
          <a:xfrm>
            <a:off x="7110430" y="1456449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3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555406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555235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516965"/>
            <a:ext cx="8929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Our </a:t>
            </a:r>
            <a:r>
              <a:rPr lang="fr-FR" sz="1400" b="1" dirty="0" err="1" smtClean="0">
                <a:solidFill>
                  <a:schemeClr val="bg1"/>
                </a:solidFill>
              </a:rPr>
              <a:t>idea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dirty="0" smtClean="0">
                <a:solidFill>
                  <a:schemeClr val="bg1"/>
                </a:solidFill>
              </a:rPr>
              <a:t>1) Extraction of the </a:t>
            </a:r>
            <a:r>
              <a:rPr lang="fr-FR" sz="1400" dirty="0" err="1" smtClean="0">
                <a:solidFill>
                  <a:schemeClr val="bg1"/>
                </a:solidFill>
              </a:rPr>
              <a:t>logits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through</a:t>
            </a:r>
            <a:r>
              <a:rPr lang="fr-FR" sz="1400" dirty="0" smtClean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 smtClean="0">
                <a:solidFill>
                  <a:schemeClr val="bg1"/>
                </a:solidFill>
              </a:rPr>
              <a:t>side-channel</a:t>
            </a:r>
            <a:r>
              <a:rPr lang="fr-FR" sz="1400" b="1" i="1" dirty="0" smtClean="0">
                <a:solidFill>
                  <a:schemeClr val="bg1"/>
                </a:solidFill>
              </a:rPr>
              <a:t> </a:t>
            </a:r>
            <a:r>
              <a:rPr lang="fr-FR" sz="1400" b="1" i="1" dirty="0" err="1" smtClean="0">
                <a:solidFill>
                  <a:schemeClr val="bg1"/>
                </a:solidFill>
              </a:rPr>
              <a:t>attacks</a:t>
            </a:r>
            <a:endParaRPr lang="fr-FR" sz="1400" dirty="0" smtClean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dirty="0" smtClean="0">
                <a:solidFill>
                  <a:schemeClr val="bg1"/>
                </a:solidFill>
              </a:rPr>
              <a:t>2) Use the state-of-the art </a:t>
            </a:r>
            <a:r>
              <a:rPr lang="fr-FR" sz="1400" dirty="0" err="1" smtClean="0">
                <a:solidFill>
                  <a:schemeClr val="bg1"/>
                </a:solidFill>
              </a:rPr>
              <a:t>adversarial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attacks</a:t>
            </a:r>
            <a:r>
              <a:rPr lang="fr-FR" sz="1400" dirty="0" smtClean="0">
                <a:solidFill>
                  <a:schemeClr val="bg1"/>
                </a:solidFill>
              </a:rPr>
              <a:t> (</a:t>
            </a:r>
            <a:r>
              <a:rPr lang="fr-FR" sz="1400" i="1" dirty="0" err="1" smtClean="0">
                <a:solidFill>
                  <a:schemeClr val="bg1"/>
                </a:solidFill>
              </a:rPr>
              <a:t>e.g</a:t>
            </a:r>
            <a:r>
              <a:rPr lang="fr-FR" sz="1400" i="1" dirty="0" smtClean="0">
                <a:solidFill>
                  <a:schemeClr val="bg1"/>
                </a:solidFill>
              </a:rPr>
              <a:t>. </a:t>
            </a:r>
            <a:r>
              <a:rPr lang="fr-FR" sz="1400" dirty="0" smtClean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58546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941009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93808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403671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468080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269953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771085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879196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466084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7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555408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184825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572248"/>
            <a:ext cx="707082" cy="919309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167799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84825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blipFill>
                <a:blip r:embed="rId1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82144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572248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46802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2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7531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36788 -0.133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-66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3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86" grpId="0" animBg="1"/>
      <p:bldP spid="86" grpId="1" animBg="1"/>
      <p:bldP spid="86" grpId="2" animBg="1"/>
      <p:bldP spid="9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48306" y="1149015"/>
            <a:ext cx="43653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Device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>
                <a:solidFill>
                  <a:schemeClr val="bg1"/>
                </a:solidFill>
              </a:rPr>
              <a:t>ARM </a:t>
            </a:r>
            <a:r>
              <a:rPr lang="fr-FR" sz="1400" dirty="0" smtClean="0">
                <a:solidFill>
                  <a:schemeClr val="bg1"/>
                </a:solidFill>
              </a:rPr>
              <a:t>Cortex-M7 MCU on a STM32F767 </a:t>
            </a:r>
            <a:r>
              <a:rPr lang="fr-FR" sz="1400" dirty="0" err="1" smtClean="0">
                <a:solidFill>
                  <a:schemeClr val="bg1"/>
                </a:solidFill>
              </a:rPr>
              <a:t>board</a:t>
            </a:r>
            <a:r>
              <a:rPr lang="fr-FR" sz="1400" dirty="0" smtClean="0">
                <a:solidFill>
                  <a:schemeClr val="bg1"/>
                </a:solidFill>
              </a:rPr>
              <a:t> (216 MHz)</a:t>
            </a:r>
          </a:p>
          <a:p>
            <a:pPr lvl="1"/>
            <a:endParaRPr lang="fr-FR" sz="1400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Embedded AI: </a:t>
            </a:r>
            <a:r>
              <a:rPr lang="fr-FR" sz="1400" dirty="0" smtClean="0">
                <a:solidFill>
                  <a:schemeClr val="bg1"/>
                </a:solidFill>
              </a:rPr>
              <a:t>a 8-bit </a:t>
            </a:r>
            <a:r>
              <a:rPr lang="fr-FR" sz="1400" dirty="0" err="1" smtClean="0">
                <a:solidFill>
                  <a:schemeClr val="bg1"/>
                </a:solidFill>
              </a:rPr>
              <a:t>quantized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denseNET</a:t>
            </a:r>
            <a:r>
              <a:rPr lang="fr-FR" sz="1400" dirty="0" smtClean="0">
                <a:solidFill>
                  <a:schemeClr val="bg1"/>
                </a:solidFill>
              </a:rPr>
              <a:t> (</a:t>
            </a:r>
            <a:r>
              <a:rPr lang="fr-FR" sz="1400" dirty="0" err="1" smtClean="0">
                <a:solidFill>
                  <a:schemeClr val="bg1"/>
                </a:solidFill>
              </a:rPr>
              <a:t>weights</a:t>
            </a:r>
            <a:r>
              <a:rPr lang="fr-FR" sz="1400" dirty="0" smtClean="0">
                <a:solidFill>
                  <a:schemeClr val="bg1"/>
                </a:solidFill>
              </a:rPr>
              <a:t>, activations, inputs) </a:t>
            </a:r>
            <a:r>
              <a:rPr lang="fr-FR" sz="1400" dirty="0" err="1" smtClean="0">
                <a:solidFill>
                  <a:schemeClr val="bg1"/>
                </a:solidFill>
              </a:rPr>
              <a:t>with</a:t>
            </a:r>
            <a:r>
              <a:rPr lang="fr-FR" sz="1400" dirty="0" smtClean="0">
                <a:solidFill>
                  <a:schemeClr val="bg1"/>
                </a:solidFill>
              </a:rPr>
              <a:t> NNOM* </a:t>
            </a:r>
            <a:r>
              <a:rPr lang="fr-FR" sz="1400" dirty="0" err="1" smtClean="0">
                <a:solidFill>
                  <a:schemeClr val="bg1"/>
                </a:solidFill>
              </a:rPr>
              <a:t>tool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endParaRPr lang="fr-FR" sz="1400" b="1" dirty="0" smtClean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Classification </a:t>
            </a:r>
            <a:r>
              <a:rPr lang="fr-FR" sz="1400" b="1" dirty="0" err="1" smtClean="0">
                <a:solidFill>
                  <a:schemeClr val="bg1"/>
                </a:solidFill>
              </a:rPr>
              <a:t>problem</a:t>
            </a:r>
            <a:r>
              <a:rPr lang="fr-FR" sz="1400" dirty="0" smtClean="0">
                <a:solidFill>
                  <a:schemeClr val="bg1"/>
                </a:solidFill>
              </a:rPr>
              <a:t>: 10 classes (MNIST)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Channel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Electromagnetic</a:t>
            </a:r>
            <a:r>
              <a:rPr lang="fr-FR" sz="1400" dirty="0" smtClean="0">
                <a:solidFill>
                  <a:schemeClr val="bg1"/>
                </a:solidFill>
              </a:rPr>
              <a:t> signal (EMV-</a:t>
            </a:r>
            <a:r>
              <a:rPr lang="fr-FR" sz="1400" dirty="0" err="1" smtClean="0">
                <a:solidFill>
                  <a:schemeClr val="bg1"/>
                </a:solidFill>
              </a:rPr>
              <a:t>Technik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RF-U </a:t>
            </a:r>
            <a:r>
              <a:rPr lang="fr-FR" sz="1400" dirty="0" smtClean="0">
                <a:solidFill>
                  <a:schemeClr val="bg1"/>
                </a:solidFill>
              </a:rPr>
              <a:t>2,5 probe)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60" y="961220"/>
            <a:ext cx="4256708" cy="283780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7378" y="4424159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* </a:t>
            </a:r>
            <a:r>
              <a:rPr lang="fr-FR" sz="900" dirty="0">
                <a:solidFill>
                  <a:schemeClr val="bg1"/>
                </a:solidFill>
              </a:rPr>
              <a:t>GitHub - </a:t>
            </a:r>
            <a:r>
              <a:rPr lang="fr-FR" sz="900" dirty="0" err="1">
                <a:solidFill>
                  <a:schemeClr val="bg1"/>
                </a:solidFill>
              </a:rPr>
              <a:t>majianjia</a:t>
            </a:r>
            <a:r>
              <a:rPr lang="fr-FR" sz="900" dirty="0">
                <a:solidFill>
                  <a:schemeClr val="bg1"/>
                </a:solidFill>
              </a:rPr>
              <a:t>/</a:t>
            </a:r>
            <a:r>
              <a:rPr lang="fr-FR" sz="900" dirty="0" err="1">
                <a:solidFill>
                  <a:schemeClr val="bg1"/>
                </a:solidFill>
              </a:rPr>
              <a:t>nnom</a:t>
            </a:r>
            <a:r>
              <a:rPr lang="fr-FR" sz="900" dirty="0">
                <a:solidFill>
                  <a:schemeClr val="bg1"/>
                </a:solidFill>
              </a:rPr>
              <a:t>: A </a:t>
            </a:r>
            <a:r>
              <a:rPr lang="fr-FR" sz="900" dirty="0" err="1">
                <a:solidFill>
                  <a:schemeClr val="bg1"/>
                </a:solidFill>
              </a:rPr>
              <a:t>higher-level</a:t>
            </a:r>
            <a:r>
              <a:rPr lang="fr-FR" sz="900" dirty="0">
                <a:solidFill>
                  <a:schemeClr val="bg1"/>
                </a:solidFill>
              </a:rPr>
              <a:t> Neural Network </a:t>
            </a:r>
            <a:r>
              <a:rPr lang="fr-FR" sz="900" dirty="0" err="1">
                <a:solidFill>
                  <a:schemeClr val="bg1"/>
                </a:solidFill>
              </a:rPr>
              <a:t>library</a:t>
            </a:r>
            <a:r>
              <a:rPr lang="fr-FR" sz="900" dirty="0">
                <a:solidFill>
                  <a:schemeClr val="bg1"/>
                </a:solidFill>
              </a:rPr>
              <a:t> for </a:t>
            </a:r>
            <a:r>
              <a:rPr lang="fr-FR" sz="900" dirty="0" err="1">
                <a:solidFill>
                  <a:schemeClr val="bg1"/>
                </a:solidFill>
              </a:rPr>
              <a:t>microcontrollers</a:t>
            </a:r>
            <a:r>
              <a:rPr lang="fr-FR" sz="900" dirty="0">
                <a:solidFill>
                  <a:schemeClr val="bg1"/>
                </a:solidFill>
              </a:rPr>
              <a:t>.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6507955" y="2164556"/>
            <a:ext cx="785814" cy="650082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03" y="2230338"/>
            <a:ext cx="518519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7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45" y="1919293"/>
            <a:ext cx="1138976" cy="1138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556" y="2296230"/>
            <a:ext cx="358154" cy="3581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3" y="2080676"/>
            <a:ext cx="956325" cy="9563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9" y="1912248"/>
            <a:ext cx="449248" cy="4492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3" y="2352086"/>
            <a:ext cx="413504" cy="413504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4" idx="0"/>
          </p:cNvCxnSpPr>
          <p:nvPr/>
        </p:nvCxnSpPr>
        <p:spPr>
          <a:xfrm flipV="1">
            <a:off x="2809385" y="1231133"/>
            <a:ext cx="1984071" cy="1120953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781710" y="2594610"/>
            <a:ext cx="2154621" cy="1691640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4642370" y="1074152"/>
            <a:ext cx="4237311" cy="3276392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611137" y="131444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611137" y="159995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611137" y="188546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611137" y="217097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7611137" y="245648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7611137" y="274198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7611137" y="302749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611137" y="331300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611137" y="359851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611137" y="388402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843664" y="127026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0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843664" y="154981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843664" y="182936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843664" y="210890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843664" y="238845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843664" y="266799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843664" y="294754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843664" y="322709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843664" y="350663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843664" y="378618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</a:t>
            </a:r>
            <a:r>
              <a:rPr lang="fr-FR" sz="1400" dirty="0" smtClean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0236" y="1297980"/>
            <a:ext cx="307181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41544" y="254307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chemeClr val="bg1"/>
                </a:solidFill>
              </a:rPr>
              <a:t>Softmax</a:t>
            </a:r>
            <a:endParaRPr lang="fr-FR" sz="1600" b="1" dirty="0" smtClean="0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360973" y="130496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360973" y="159047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360973" y="187598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360973" y="216149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360973" y="244699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6360973" y="273250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6360973" y="301801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6360973" y="330352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360973" y="358903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360973" y="387453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055218" y="1295761"/>
            <a:ext cx="984432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4703979" y="2595853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Neural network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603727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606867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729076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7290762" y="4126714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Probability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6193344" y="412197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965">
            <a:off x="7269616" y="2058733"/>
            <a:ext cx="66974" cy="2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09877E-6 L 0.14914 0.000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8.64198E-7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26" grpId="0" animBg="1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5" grpId="0"/>
      <p:bldP spid="6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Targeted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function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Softmax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function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3" y="1975451"/>
            <a:ext cx="3174515" cy="15864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857" y="1673156"/>
            <a:ext cx="325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C code </a:t>
            </a:r>
            <a:r>
              <a:rPr lang="fr-FR" sz="1200" b="1" dirty="0" err="1" smtClean="0">
                <a:solidFill>
                  <a:schemeClr val="bg1"/>
                </a:solidFill>
              </a:rPr>
              <a:t>related</a:t>
            </a:r>
            <a:r>
              <a:rPr lang="fr-FR" sz="1200" b="1" dirty="0" smtClean="0">
                <a:solidFill>
                  <a:schemeClr val="bg1"/>
                </a:solidFill>
              </a:rPr>
              <a:t> to the </a:t>
            </a:r>
            <a:r>
              <a:rPr lang="fr-FR" sz="1200" b="1" i="1" u="sng" dirty="0" err="1" smtClean="0">
                <a:solidFill>
                  <a:schemeClr val="bg1"/>
                </a:solidFill>
              </a:rPr>
              <a:t>softmax</a:t>
            </a:r>
            <a:r>
              <a:rPr lang="fr-FR" sz="1200" b="1" i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function</a:t>
            </a:r>
            <a:endParaRPr lang="fr-FR" sz="12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à coins arrondis 2"/>
              <p:cNvSpPr/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à coins arrond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blipFill>
                <a:blip r:embed="rId3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blipFill>
                <a:blip r:embed="rId4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blipFill>
                <a:blip r:embed="rId5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30"/>
              <p:cNvSpPr/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à coins arrondis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blipFill>
                <a:blip r:embed="rId6"/>
                <a:stretch>
                  <a:fillRect l="-317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blipFill>
                <a:blip r:embed="rId7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blipFill>
                <a:blip r:embed="rId8"/>
                <a:stretch>
                  <a:fillRect l="-3175" b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à coins arrondis 33"/>
              <p:cNvSpPr/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Rectangle à coins arrondis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blipFill>
                <a:blip r:embed="rId9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blipFill>
                <a:blip r:embed="rId10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blipFill>
                <a:blip r:embed="rId11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blipFill>
                <a:blip r:embed="rId12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/>
          <p:cNvSpPr/>
          <p:nvPr/>
        </p:nvSpPr>
        <p:spPr>
          <a:xfrm rot="16200000" flipV="1">
            <a:off x="6455608" y="246546"/>
            <a:ext cx="179617" cy="3722917"/>
          </a:xfrm>
          <a:prstGeom prst="righ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164036" y="1697650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v</a:t>
            </a:r>
            <a:r>
              <a:rPr lang="fr-FR" sz="1400" b="1" dirty="0" err="1" smtClean="0">
                <a:solidFill>
                  <a:schemeClr val="bg1"/>
                </a:solidFill>
              </a:rPr>
              <a:t>ec_in</a:t>
            </a:r>
            <a:endParaRPr lang="fr-FR" sz="14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à coins arrondis 37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Rectangle à coins arrondis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/>
          <p:cNvCxnSpPr>
            <a:stCxn id="3" idx="2"/>
            <a:endCxn id="38" idx="0"/>
          </p:cNvCxnSpPr>
          <p:nvPr/>
        </p:nvCxnSpPr>
        <p:spPr>
          <a:xfrm>
            <a:off x="4855411" y="2617673"/>
            <a:ext cx="1690006" cy="638666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à coins arrondis 39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Rectangle à coins arrondis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à coins arrondis 40"/>
              <p:cNvSpPr/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Rectangle à coins arrondi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blipFill>
                <a:blip r:embed="rId15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à coins arrondis 41"/>
              <p:cNvSpPr/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à coins arrondis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blipFill>
                <a:blip r:embed="rId16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/>
          <p:cNvCxnSpPr>
            <a:stCxn id="18" idx="2"/>
            <a:endCxn id="38" idx="0"/>
          </p:cNvCxnSpPr>
          <p:nvPr/>
        </p:nvCxnSpPr>
        <p:spPr>
          <a:xfrm>
            <a:off x="5230968" y="2615266"/>
            <a:ext cx="1314449" cy="64107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30" idx="2"/>
            <a:endCxn id="38" idx="0"/>
          </p:cNvCxnSpPr>
          <p:nvPr/>
        </p:nvCxnSpPr>
        <p:spPr>
          <a:xfrm>
            <a:off x="5606525" y="2619976"/>
            <a:ext cx="938892" cy="63636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1" idx="2"/>
            <a:endCxn id="38" idx="0"/>
          </p:cNvCxnSpPr>
          <p:nvPr/>
        </p:nvCxnSpPr>
        <p:spPr>
          <a:xfrm>
            <a:off x="5982082" y="2616522"/>
            <a:ext cx="563335" cy="63981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32" idx="2"/>
            <a:endCxn id="38" idx="0"/>
          </p:cNvCxnSpPr>
          <p:nvPr/>
        </p:nvCxnSpPr>
        <p:spPr>
          <a:xfrm>
            <a:off x="6357639" y="2613068"/>
            <a:ext cx="187778" cy="64327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33" idx="2"/>
            <a:endCxn id="38" idx="0"/>
          </p:cNvCxnSpPr>
          <p:nvPr/>
        </p:nvCxnSpPr>
        <p:spPr>
          <a:xfrm flipH="1">
            <a:off x="6545417" y="2609614"/>
            <a:ext cx="187779" cy="646725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34" idx="2"/>
            <a:endCxn id="38" idx="0"/>
          </p:cNvCxnSpPr>
          <p:nvPr/>
        </p:nvCxnSpPr>
        <p:spPr>
          <a:xfrm flipH="1">
            <a:off x="6545417" y="2606160"/>
            <a:ext cx="563336" cy="65017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35" idx="2"/>
            <a:endCxn id="38" idx="0"/>
          </p:cNvCxnSpPr>
          <p:nvPr/>
        </p:nvCxnSpPr>
        <p:spPr>
          <a:xfrm flipH="1">
            <a:off x="6545417" y="2602706"/>
            <a:ext cx="938893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36" idx="2"/>
          </p:cNvCxnSpPr>
          <p:nvPr/>
        </p:nvCxnSpPr>
        <p:spPr>
          <a:xfrm flipH="1">
            <a:off x="6545418" y="2599252"/>
            <a:ext cx="1314449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37" idx="2"/>
          </p:cNvCxnSpPr>
          <p:nvPr/>
        </p:nvCxnSpPr>
        <p:spPr>
          <a:xfrm flipH="1">
            <a:off x="6545420" y="2595798"/>
            <a:ext cx="1690004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2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0" grpId="0" animBg="1"/>
      <p:bldP spid="14" grpId="0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Context</a:t>
            </a:r>
            <a:endParaRPr lang="fr-FR" sz="2000" dirty="0"/>
          </a:p>
        </p:txBody>
      </p:sp>
      <p:grpSp>
        <p:nvGrpSpPr>
          <p:cNvPr id="4" name="Google Shape;9644;p73"/>
          <p:cNvGrpSpPr/>
          <p:nvPr/>
        </p:nvGrpSpPr>
        <p:grpSpPr>
          <a:xfrm>
            <a:off x="585127" y="1774591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356781" y="2249680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 smtClean="0">
                <a:solidFill>
                  <a:schemeClr val="bg1"/>
                </a:solidFill>
              </a:rPr>
              <a:t>Company</a:t>
            </a:r>
            <a:endParaRPr lang="fr-FR" sz="1100" dirty="0" smtClean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31" y="1583640"/>
            <a:ext cx="927650" cy="927650"/>
          </a:xfrm>
          <a:prstGeom prst="rect">
            <a:avLst/>
          </a:prstGeom>
        </p:spPr>
      </p:pic>
      <p:cxnSp>
        <p:nvCxnSpPr>
          <p:cNvPr id="22" name="Connecteur droit avec flèche 21"/>
          <p:cNvCxnSpPr>
            <a:endCxn id="3" idx="1"/>
          </p:cNvCxnSpPr>
          <p:nvPr/>
        </p:nvCxnSpPr>
        <p:spPr>
          <a:xfrm>
            <a:off x="1305339" y="2047465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624222" y="182101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Develops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52" y="3353015"/>
            <a:ext cx="855878" cy="8558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6" y="3165373"/>
            <a:ext cx="1671581" cy="1253687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rot="5400000">
            <a:off x="2787270" y="2816332"/>
            <a:ext cx="547973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278670" y="2642970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Examples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5924237" y="2067933"/>
            <a:ext cx="1292092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5999074" y="1701698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Available</a:t>
            </a:r>
            <a:r>
              <a:rPr lang="fr-FR" sz="1000" b="1" dirty="0" smtClean="0">
                <a:solidFill>
                  <a:schemeClr val="bg1"/>
                </a:solidFill>
              </a:rPr>
              <a:t> on the </a:t>
            </a:r>
          </a:p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market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34" y="1492895"/>
            <a:ext cx="1150076" cy="115007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7" y="1496299"/>
            <a:ext cx="1102332" cy="1102332"/>
          </a:xfrm>
          <a:prstGeom prst="rect">
            <a:avLst/>
          </a:prstGeom>
        </p:spPr>
      </p:pic>
      <p:cxnSp>
        <p:nvCxnSpPr>
          <p:cNvPr id="37" name="Connecteur droit avec flèche 36"/>
          <p:cNvCxnSpPr>
            <a:stCxn id="3" idx="3"/>
            <a:endCxn id="16" idx="1"/>
          </p:cNvCxnSpPr>
          <p:nvPr/>
        </p:nvCxnSpPr>
        <p:spPr>
          <a:xfrm>
            <a:off x="3525081" y="2047465"/>
            <a:ext cx="1315346" cy="0"/>
          </a:xfrm>
          <a:prstGeom prst="straightConnector1">
            <a:avLst/>
          </a:prstGeom>
          <a:ln w="9525" cmpd="sng">
            <a:solidFill>
              <a:schemeClr val="bg2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538703" y="1810148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 smtClean="0">
                <a:solidFill>
                  <a:schemeClr val="bg1"/>
                </a:solidFill>
              </a:rPr>
              <a:t>Follows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  <a:r>
              <a:rPr lang="fr-FR" sz="1000" b="1" dirty="0" err="1" smtClean="0">
                <a:solidFill>
                  <a:schemeClr val="bg1"/>
                </a:solidFill>
              </a:rPr>
              <a:t>regulations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808922" y="974036"/>
            <a:ext cx="4190152" cy="3445024"/>
          </a:xfrm>
          <a:prstGeom prst="roundRect">
            <a:avLst>
              <a:gd name="adj" fmla="val 7435"/>
            </a:avLst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Rectangle à coins arrondis 38"/>
          <p:cNvSpPr/>
          <p:nvPr/>
        </p:nvSpPr>
        <p:spPr>
          <a:xfrm>
            <a:off x="2905541" y="4505720"/>
            <a:ext cx="2173357" cy="258418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 smtClean="0"/>
              <a:t>Today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5974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31" grpId="0"/>
      <p:bldP spid="33" grpId="0"/>
      <p:bldP spid="38" grpId="0"/>
      <p:bldP spid="21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Targeted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function</a:t>
            </a:r>
            <a:r>
              <a:rPr lang="fr-FR" sz="1400" dirty="0" smtClean="0">
                <a:solidFill>
                  <a:schemeClr val="bg1"/>
                </a:solidFill>
              </a:rPr>
              <a:t>: </a:t>
            </a:r>
            <a:r>
              <a:rPr lang="fr-FR" sz="1400" dirty="0" err="1" smtClean="0">
                <a:solidFill>
                  <a:schemeClr val="bg1"/>
                </a:solidFill>
              </a:rPr>
              <a:t>Softmax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function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3" y="1975451"/>
            <a:ext cx="3174515" cy="15864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41" y="1590562"/>
            <a:ext cx="3301981" cy="23352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857" y="1673156"/>
            <a:ext cx="325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bg1"/>
                </a:solidFill>
              </a:rPr>
              <a:t>C code </a:t>
            </a:r>
            <a:r>
              <a:rPr lang="fr-FR" sz="1200" b="1" dirty="0" err="1" smtClean="0">
                <a:solidFill>
                  <a:schemeClr val="bg1"/>
                </a:solidFill>
              </a:rPr>
              <a:t>related</a:t>
            </a:r>
            <a:r>
              <a:rPr lang="fr-FR" sz="1200" b="1" dirty="0" smtClean="0">
                <a:solidFill>
                  <a:schemeClr val="bg1"/>
                </a:solidFill>
              </a:rPr>
              <a:t> to the  </a:t>
            </a:r>
            <a:r>
              <a:rPr lang="fr-FR" sz="1200" b="1" i="1" u="sng" dirty="0" err="1" smtClean="0">
                <a:solidFill>
                  <a:schemeClr val="bg1"/>
                </a:solidFill>
              </a:rPr>
              <a:t>softmax</a:t>
            </a:r>
            <a:r>
              <a:rPr lang="fr-FR" sz="1200" b="1" i="1" dirty="0" smtClean="0">
                <a:solidFill>
                  <a:schemeClr val="bg1"/>
                </a:solidFill>
              </a:rPr>
              <a:t> </a:t>
            </a:r>
            <a:r>
              <a:rPr lang="fr-FR" sz="1200" b="1" dirty="0" err="1" smtClean="0">
                <a:solidFill>
                  <a:schemeClr val="bg1"/>
                </a:solidFill>
              </a:rPr>
              <a:t>function</a:t>
            </a:r>
            <a:endParaRPr lang="fr-FR" sz="1200" b="1" dirty="0" smtClean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74710" y="1312222"/>
            <a:ext cx="2377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>
                <a:solidFill>
                  <a:schemeClr val="bg1"/>
                </a:solidFill>
              </a:rPr>
              <a:t>Assembly</a:t>
            </a:r>
            <a:r>
              <a:rPr lang="fr-FR" sz="1200" b="1" dirty="0" smtClean="0">
                <a:solidFill>
                  <a:schemeClr val="bg1"/>
                </a:solidFill>
              </a:rPr>
              <a:t> code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012031" y="2639853"/>
            <a:ext cx="1493520" cy="24384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491163" y="2639853"/>
            <a:ext cx="3223259" cy="373380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491163" y="3318033"/>
            <a:ext cx="3223259" cy="243839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2412862" y="2424614"/>
            <a:ext cx="66974" cy="266437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329236" y="1190301"/>
            <a:ext cx="3612211" cy="302451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7" name="Connecteur en angle 16"/>
          <p:cNvCxnSpPr>
            <a:stCxn id="7" idx="3"/>
            <a:endCxn id="13" idx="1"/>
          </p:cNvCxnSpPr>
          <p:nvPr/>
        </p:nvCxnSpPr>
        <p:spPr>
          <a:xfrm flipV="1">
            <a:off x="2505551" y="2702557"/>
            <a:ext cx="2823685" cy="59216"/>
          </a:xfrm>
          <a:prstGeom prst="bentConnector3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8534169" y="2395020"/>
            <a:ext cx="66974" cy="26643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8497010" y="3072917"/>
            <a:ext cx="66974" cy="2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 smtClean="0">
                <a:solidFill>
                  <a:schemeClr val="bg1"/>
                </a:solidFill>
              </a:rPr>
              <a:t>Side</a:t>
            </a:r>
            <a:r>
              <a:rPr lang="fr-FR" sz="1400" b="1" dirty="0" smtClean="0">
                <a:solidFill>
                  <a:schemeClr val="bg1"/>
                </a:solidFill>
              </a:rPr>
              <a:t>-Channel </a:t>
            </a:r>
            <a:r>
              <a:rPr lang="fr-FR" sz="1400" b="1" dirty="0" err="1" smtClean="0">
                <a:solidFill>
                  <a:schemeClr val="bg1"/>
                </a:solidFill>
              </a:rPr>
              <a:t>attacks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6" name="Bulle ronde 32">
            <a:extLst>
              <a:ext uri="{FF2B5EF4-FFF2-40B4-BE49-F238E27FC236}">
                <a16:creationId xmlns:a16="http://schemas.microsoft.com/office/drawing/2014/main" id="{8DBFF587-AFF5-445C-90AA-5E8F76B8D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236620" y="883230"/>
            <a:ext cx="4695057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Bulle ronde 33">
            <a:extLst>
              <a:ext uri="{FF2B5EF4-FFF2-40B4-BE49-F238E27FC236}">
                <a16:creationId xmlns:a16="http://schemas.microsoft.com/office/drawing/2014/main" id="{26118B96-0D49-4EDB-8ECA-33B937E4BE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257631" y="883230"/>
            <a:ext cx="4664419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" y="2766583"/>
            <a:ext cx="2865358" cy="28653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8" y="3802466"/>
            <a:ext cx="1079563" cy="63020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6" y="3809120"/>
            <a:ext cx="1072679" cy="6396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2" y="920448"/>
            <a:ext cx="1214829" cy="12862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77" y="3522103"/>
            <a:ext cx="2486722" cy="125363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521316" y="3767641"/>
            <a:ext cx="1251928" cy="773478"/>
            <a:chOff x="2908973" y="1017863"/>
            <a:chExt cx="3410732" cy="134438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504574" y="3759882"/>
            <a:ext cx="1261765" cy="783444"/>
            <a:chOff x="3486261" y="738436"/>
            <a:chExt cx="2177986" cy="133341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861" y="2794968"/>
            <a:ext cx="144121" cy="12970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4850"/>
            <a:ext cx="144121" cy="12970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0581"/>
            <a:ext cx="144120" cy="1297082"/>
          </a:xfrm>
          <a:prstGeom prst="rect">
            <a:avLst/>
          </a:prstGeom>
        </p:spPr>
      </p:pic>
      <p:sp>
        <p:nvSpPr>
          <p:cNvPr id="46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48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1" y="1058527"/>
            <a:ext cx="956325" cy="9563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5" y="1066478"/>
            <a:ext cx="956325" cy="9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433 L 1.38889E-6 0.00463 C -0.0033 0.00494 -0.0059 0.00494 -0.00868 0.00525 C -0.00955 0.00525 -0.01042 0.00525 -0.01146 0.00556 C -0.01302 0.00556 -0.01476 0.00556 -0.01667 0.00587 C -0.02083 0.00618 -0.01788 0.00618 -0.02535 0.00649 L -0.03281 0.00649 C -0.03455 0.00649 -0.03629 0.00679 -0.0382 0.00679 C -0.0408 0.00679 -0.04358 0.00679 -0.04618 0.00679 C -0.04931 0.00679 -0.05243 0.0071 -0.05556 0.0071 C -0.05712 0.0071 -0.05851 0.0071 -0.06024 0.00741 L -0.06702 0.00772 C -0.07465 0.00834 -0.0691 0.00803 -0.08767 0.00803 L -0.1283 0.00803 C -0.14931 0.00865 -0.12344 0.00803 -0.16979 0.00834 C -0.17153 0.00834 -0.17274 0.00865 -0.17448 0.00865 C -0.18108 0.00865 -0.1875 0.00896 -0.19392 0.00896 C -0.21094 0.00926 -0.21545 0.00926 -0.23663 0.00926 C -0.28038 0.01019 -0.22847 0.00926 -0.27761 0.00988 C -0.27952 0.00988 -0.2816 0.00988 -0.28368 0.00988 C -0.28854 0.00988 -0.29323 0.01019 -0.29827 0.0105 C -0.31077 0.01019 -0.32309 0.01019 -0.33577 0.00988 C -0.33767 0.00988 -0.33976 0.00957 -0.34167 0.00957 C -0.34948 0.00957 -0.35747 0.00957 -0.36511 0.00957 L -0.36927 0.00926 C -0.37031 0.00926 -0.37136 0.00926 -0.37257 0.00926 C -0.375 0.00926 -0.37743 0.00926 -0.37986 0.00896 C -0.38142 0.00896 -0.38299 0.00896 -0.38455 0.00865 C -0.38924 0.00834 -0.38333 0.00896 -0.38924 0.00834 C -0.38958 0.00834 -0.39045 0.00834 -0.39115 0.00834 C -0.39219 0.00834 -0.39323 0.00834 -0.39445 0.00803 C -0.39514 0.00803 -0.39566 0.00803 -0.39636 0.00803 C -0.39757 0.00803 -0.39861 0.00772 -0.39983 0.00772 C -0.40261 0.00772 -0.40538 0.00772 -0.40868 0.00741 C -0.4092 0.0071 -0.4099 0.0071 -0.41059 0.0071 C -0.41111 0.00679 -0.41181 0.00679 -0.41267 0.00679 C -0.41372 0.00679 -0.41615 0.00679 -0.41736 0.00649 C -0.41979 0.00618 -0.41892 0.00618 -0.42136 0.00556 C -0.42188 0.00556 -0.42257 0.00525 -0.42327 0.00525 C -0.42448 0.00525 -0.42726 0.00494 -0.42726 0.00525 C -0.42865 0.00433 -0.42882 0.00402 -0.43125 0.00371 C -0.43229 0.0034 -0.43351 0.0034 -0.43455 0.00309 C -0.43611 0.00278 -0.43733 0.00278 -0.43872 0.00247 C -0.43941 0.00247 -0.43993 0.00216 -0.44063 0.00216 C -0.44583 0.00155 -0.43941 0.00247 -0.44479 0.00155 C -0.44531 0.00155 -0.44601 0.00155 -0.4467 0.00124 C -0.44722 0.00124 -0.44792 0.00124 -0.44844 0.00124 C -0.44983 0.00093 -0.45156 0.00093 -0.45261 0.00093 C -0.45556 -4.44444E-6 -0.45382 0.00031 -0.45816 -4.44444E-6 C -0.45903 -4.44444E-6 -0.4599 -4.44444E-6 -0.46094 -0.0003 C -0.46146 -0.0003 -0.46215 -0.0003 -0.46285 -0.0003 C -0.46458 -0.00061 -0.46545 -0.00061 -0.46702 -0.00123 C -0.46702 -0.00154 -0.46702 -0.00154 -0.46754 -0.00185 C -0.46945 -0.00246 -0.46997 -0.00216 -0.47344 -0.00246 C -0.47431 -0.00246 -0.47483 -0.00277 -0.4757 -0.00277 C -0.47604 -0.00277 -0.47674 -0.00308 -0.47743 -0.00308 C -0.47882 -0.00339 -0.48455 -0.00339 -0.48472 -0.00339 L -0.48629 -0.00339 " pathEditMode="relative" rAng="0" ptsTypes="AAAAAAAAAAAAAAAAAAAAAAAAAAAAAAAAAAAAAAAAAAAAAAAAAAAAAAAAAA">
                                      <p:cBhvr>
                                        <p:cTn id="37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31 L 2.77778E-6 0.0003 C 0.00955 -0.03056 0.00451 -0.01791 0.01441 -0.03951 C 0.0184 -0.04815 0.02135 -0.05834 0.02691 -0.06605 C 0.02725 -0.06667 0.03628 -0.07963 0.03854 -0.08365 C 0.04218 -0.09198 0.04496 -0.10062 0.04896 -0.10926 C 0.05104 -0.11451 0.05347 -0.11914 0.05625 -0.12408 C 0.05694 -0.12562 0.05833 -0.12655 0.05937 -0.12809 C 0.06319 -0.13612 0.06666 -0.14445 0.07083 -0.15247 C 0.07396 -0.15834 0.07708 -0.16389 0.08021 -0.17007 C 0.08107 -0.17161 0.08229 -0.17253 0.08333 -0.17408 C 0.08837 -0.18303 0.09184 -0.19291 0.09809 -0.20062 C 0.09878 -0.20186 0.14479 -0.25186 0.15121 -0.2534 L 0.17951 -0.26019 C 0.18246 -0.26204 0.18524 -0.26482 0.18889 -0.26544 C 0.21163 -0.27068 0.22448 -0.26945 0.24635 -0.26945 " pathEditMode="relative" rAng="0" ptsTypes="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31 L -1.94444E-6 0.00031 C 0.00104 -0.00401 0.00226 -0.00741 0.004 -0.0108 C 0.00486 -0.01204 0.00643 -0.01266 0.00747 -0.0142 C 0.00868 -0.01667 0.00955 -0.01852 0.01042 -0.02037 C 0.01129 -0.02191 0.01215 -0.02315 0.01268 -0.02438 C 0.01337 -0.02593 0.01406 -0.02778 0.01493 -0.02932 C 0.01597 -0.03087 0.01736 -0.03272 0.01823 -0.03426 C 0.0191 -0.0358 0.01962 -0.03642 0.02031 -0.03796 C 0.02049 -0.03889 0.0217 -0.04537 0.02257 -0.04661 C 0.02309 -0.04815 0.02396 -0.04877 0.02483 -0.04908 C 0.03368 -0.06142 0.0217 -0.04599 0.03125 -0.0605 C 0.03229 -0.06173 0.03368 -0.06296 0.03472 -0.06451 C 0.03681 -0.0679 0.03646 -0.07006 0.03889 -0.07315 C 0.04011 -0.07438 0.04202 -0.07562 0.0434 -0.07685 C 0.04462 -0.0787 0.04549 -0.08117 0.04653 -0.08333 C 0.04844 -0.0858 0.04965 -0.0855 0.05209 -0.08827 C 0.0533 -0.08951 0.05417 -0.09043 0.05521 -0.09198 C 0.05643 -0.09259 0.05764 -0.09352 0.05886 -0.09445 C 0.06025 -0.0963 0.06146 -0.09877 0.0632 -0.10062 C 0.07153 -0.1108 0.06615 -0.10247 0.07084 -0.1105 C 0.07118 -0.11204 0.07118 -0.11358 0.07188 -0.11451 C 0.07413 -0.1179 0.07709 -0.11914 0.08056 -0.12191 C 0.08212 -0.12284 0.08334 -0.12438 0.08472 -0.12593 C 0.08698 -0.12747 0.08941 -0.1284 0.0915 -0.13056 C 0.09236 -0.13148 0.09288 -0.13241 0.09375 -0.13303 C 0.09896 -0.13796 0.09965 -0.13796 0.10452 -0.14043 C 0.1066 -0.14691 0.10417 -0.14229 0.10886 -0.14691 C 0.11077 -0.14908 0.11233 -0.15093 0.11459 -0.1534 C 0.11979 -0.15803 0.12066 -0.15803 0.12656 -0.1608 C 0.12709 -0.16204 0.12778 -0.16327 0.12865 -0.1642 C 0.12934 -0.16543 0.1309 -0.16574 0.13177 -0.16667 C 0.13334 -0.16821 0.1349 -0.16945 0.13611 -0.17068 C 0.13889 -0.17315 0.14167 -0.17809 0.14514 -0.17932 C 0.1467 -0.18025 0.14809 -0.18025 0.14948 -0.18056 C 0.15052 -0.18087 0.15191 -0.18117 0.15278 -0.18179 C 0.16615 -0.18827 0.14948 -0.18056 0.16042 -0.18704 C 0.16146 -0.18704 0.16233 -0.18766 0.16372 -0.18796 C 0.16858 -0.18951 0.17257 -0.18982 0.17813 -0.19074 C 0.18004 -0.19136 0.18229 -0.19259 0.18455 -0.1929 C 0.19479 -0.19599 0.18177 -0.19259 0.1941 -0.19537 C 0.19584 -0.19599 0.19722 -0.19661 0.19861 -0.19691 C 0.19983 -0.19722 0.20087 -0.19784 0.20191 -0.19846 C 0.20452 -0.19877 0.20712 -0.19877 0.20955 -0.19877 C 0.24167 -0.19815 0.22986 -0.19846 0.24497 -0.19846 " pathEditMode="relative" rAng="0" ptsTypes="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  <p:bldP spid="46" grpId="0" animBg="1"/>
      <p:bldP spid="46" grpId="1" animBg="1"/>
      <p:bldP spid="47" grpId="0" animBg="1"/>
      <p:bldP spid="4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 smtClean="0">
                <a:solidFill>
                  <a:schemeClr val="bg1"/>
                </a:solidFill>
              </a:rPr>
              <a:t>Experimental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results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bg1"/>
                </a:solidFill>
              </a:rPr>
              <a:t>Profiled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attack</a:t>
            </a:r>
            <a:endParaRPr lang="fr-FR" sz="1400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Black-box scenario (the </a:t>
            </a:r>
            <a:r>
              <a:rPr lang="fr-FR" sz="1400" dirty="0" err="1" smtClean="0">
                <a:solidFill>
                  <a:schemeClr val="bg1"/>
                </a:solidFill>
              </a:rPr>
              <a:t>attacker</a:t>
            </a:r>
            <a:r>
              <a:rPr lang="fr-FR" sz="1400" dirty="0" smtClean="0">
                <a:solidFill>
                  <a:schemeClr val="bg1"/>
                </a:solidFill>
              </a:rPr>
              <a:t> has no </a:t>
            </a:r>
            <a:r>
              <a:rPr lang="fr-FR" sz="1400" dirty="0" err="1" smtClean="0">
                <a:solidFill>
                  <a:schemeClr val="bg1"/>
                </a:solidFill>
              </a:rPr>
              <a:t>knowledge</a:t>
            </a:r>
            <a:r>
              <a:rPr lang="fr-FR" sz="1400" dirty="0" smtClean="0">
                <a:solidFill>
                  <a:schemeClr val="bg1"/>
                </a:solidFill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</a:rPr>
              <a:t>targeted</a:t>
            </a:r>
            <a:r>
              <a:rPr lang="fr-FR" sz="1400" dirty="0" smtClean="0">
                <a:solidFill>
                  <a:schemeClr val="bg1"/>
                </a:solidFill>
              </a:rPr>
              <a:t> AI)</a:t>
            </a:r>
            <a:endParaRPr lang="fr-FR" sz="16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1" y="2591510"/>
            <a:ext cx="924572" cy="7816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961" y="1988891"/>
            <a:ext cx="408450" cy="4084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06236" y="3413425"/>
            <a:ext cx="179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smtClean="0">
                <a:solidFill>
                  <a:schemeClr val="bg1"/>
                </a:solidFill>
              </a:rPr>
              <a:t>Template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51731" y="3689816"/>
            <a:ext cx="368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 smtClean="0">
                <a:solidFill>
                  <a:schemeClr val="bg1"/>
                </a:solidFill>
              </a:rPr>
              <a:t>Logistic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regression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16703" y="3966206"/>
            <a:ext cx="217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Deep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learning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63523" y="3103771"/>
            <a:ext cx="1251928" cy="773478"/>
            <a:chOff x="2908973" y="1017863"/>
            <a:chExt cx="3410732" cy="134438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9255" y="2762745"/>
            <a:ext cx="1261765" cy="783444"/>
            <a:chOff x="3486261" y="738436"/>
            <a:chExt cx="2177986" cy="133341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2" y="2111860"/>
            <a:ext cx="829071" cy="877839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7247496" y="166009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247496" y="194560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247496" y="223111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247496" y="251662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7247496" y="280212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247496" y="308763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247496" y="337314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247496" y="365865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7247496" y="394416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247496" y="422966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7079867" y="447710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229225" y="3111143"/>
            <a:ext cx="1285875" cy="0"/>
          </a:xfrm>
          <a:prstGeom prst="straightConnector1">
            <a:avLst/>
          </a:prstGeom>
          <a:ln w="12700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à coins arrondis 44"/>
          <p:cNvSpPr/>
          <p:nvPr/>
        </p:nvSpPr>
        <p:spPr>
          <a:xfrm>
            <a:off x="2546496" y="4322800"/>
            <a:ext cx="3892930" cy="308615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2546496" y="4316303"/>
            <a:ext cx="39686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We successfully extract all the logits within 5 traces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 animBg="1"/>
      <p:bldP spid="45" grpId="1" animBg="1"/>
      <p:bldP spid="46" grpId="0"/>
      <p:bldP spid="4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473632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473461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464928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376772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321897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188179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384310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7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473634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045899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411890"/>
            <a:ext cx="707082" cy="91930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70" y="2188179"/>
            <a:ext cx="1285714" cy="12857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0" y="2487430"/>
            <a:ext cx="375341" cy="74031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3" y="2487259"/>
            <a:ext cx="375340" cy="74031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2" y="2487432"/>
            <a:ext cx="375340" cy="740312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443317" y="3317265"/>
            <a:ext cx="1255758" cy="753652"/>
            <a:chOff x="7381067" y="2582261"/>
            <a:chExt cx="1255758" cy="49514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067" y="2582261"/>
              <a:ext cx="1253567" cy="48939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8" y="2588011"/>
              <a:ext cx="1253567" cy="489399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7" y="2588011"/>
              <a:ext cx="1253567" cy="489399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6" y="2588011"/>
              <a:ext cx="1253567" cy="48939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5" y="2588011"/>
              <a:ext cx="1253567" cy="48939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4" y="2588011"/>
              <a:ext cx="1253567" cy="489399"/>
            </a:xfrm>
            <a:prstGeom prst="rect">
              <a:avLst/>
            </a:prstGeom>
          </p:spPr>
        </p:pic>
      </p:grpSp>
      <p:sp>
        <p:nvSpPr>
          <p:cNvPr id="5" name="Flèche courbée vers la gauche 4"/>
          <p:cNvSpPr/>
          <p:nvPr/>
        </p:nvSpPr>
        <p:spPr>
          <a:xfrm>
            <a:off x="4338550" y="2065173"/>
            <a:ext cx="821531" cy="1370842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51184" y="2529890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x3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095358" y="2843616"/>
            <a:ext cx="1253635" cy="748436"/>
            <a:chOff x="7624479" y="2572183"/>
            <a:chExt cx="1253635" cy="489399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47" y="2572183"/>
              <a:ext cx="1253567" cy="489399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30" y="2572183"/>
              <a:ext cx="1253567" cy="489399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13" y="2572183"/>
              <a:ext cx="1253567" cy="489399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96" y="2572183"/>
              <a:ext cx="1253567" cy="489399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79" y="2572183"/>
              <a:ext cx="1253567" cy="489399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2351883" y="2787400"/>
            <a:ext cx="1253567" cy="771621"/>
            <a:chOff x="7687881" y="2459387"/>
            <a:chExt cx="1253567" cy="491384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1316"/>
              <a:ext cx="1253567" cy="489455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673"/>
              <a:ext cx="1253567" cy="489455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030"/>
              <a:ext cx="1253567" cy="489455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59387"/>
              <a:ext cx="1253567" cy="489455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2496439" y="2782209"/>
            <a:ext cx="1253635" cy="744871"/>
            <a:chOff x="7677731" y="2467014"/>
            <a:chExt cx="1253635" cy="511415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99" y="2488974"/>
              <a:ext cx="1253567" cy="489455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82" y="2483484"/>
              <a:ext cx="1253567" cy="489455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65" y="2477994"/>
              <a:ext cx="1253567" cy="489455"/>
            </a:xfrm>
            <a:prstGeom prst="rect">
              <a:avLst/>
            </a:prstGeom>
          </p:spPr>
        </p:pic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48" y="2472504"/>
              <a:ext cx="1253567" cy="489455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31" y="2467014"/>
              <a:ext cx="1253567" cy="489455"/>
            </a:xfrm>
            <a:prstGeom prst="rect">
              <a:avLst/>
            </a:prstGeom>
          </p:spPr>
        </p:pic>
      </p:grpSp>
      <p:sp>
        <p:nvSpPr>
          <p:cNvPr id="71" name="ZoneTexte 70"/>
          <p:cNvSpPr txBox="1"/>
          <p:nvPr/>
        </p:nvSpPr>
        <p:spPr>
          <a:xfrm>
            <a:off x="2438249" y="3313101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>
                <a:solidFill>
                  <a:schemeClr val="bg1"/>
                </a:solidFill>
              </a:rPr>
              <a:t>Logits</a:t>
            </a:r>
            <a:endParaRPr lang="fr-FR" sz="11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8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5802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41233 -0.113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56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31 L 0.40903 -0.1780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7 L -0.38681 -0.0959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5" grpId="0" animBg="1"/>
      <p:bldP spid="6" grpId="0"/>
      <p:bldP spid="7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 smtClean="0">
                <a:solidFill>
                  <a:schemeClr val="bg1"/>
                </a:solidFill>
              </a:rPr>
              <a:t>Generate</a:t>
            </a:r>
            <a:r>
              <a:rPr lang="fr-FR" sz="1600" b="1" dirty="0" smtClean="0">
                <a:solidFill>
                  <a:schemeClr val="bg1"/>
                </a:solidFill>
              </a:rPr>
              <a:t> an </a:t>
            </a:r>
            <a:r>
              <a:rPr lang="fr-FR" sz="1600" b="1" dirty="0" err="1" smtClean="0">
                <a:solidFill>
                  <a:schemeClr val="bg1"/>
                </a:solidFill>
              </a:rPr>
              <a:t>adversarial</a:t>
            </a:r>
            <a:r>
              <a:rPr lang="fr-FR" sz="1600" b="1" dirty="0" smtClean="0">
                <a:solidFill>
                  <a:schemeClr val="bg1"/>
                </a:solidFill>
              </a:rPr>
              <a:t> </a:t>
            </a:r>
            <a:r>
              <a:rPr lang="fr-FR" sz="1600" b="1" dirty="0" err="1" smtClean="0">
                <a:solidFill>
                  <a:schemeClr val="bg1"/>
                </a:solidFill>
              </a:rPr>
              <a:t>example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/>
                </a:solidFill>
              </a:rPr>
              <a:t>Application of the </a:t>
            </a:r>
            <a:r>
              <a:rPr lang="fr-FR" sz="1400" i="1" dirty="0" err="1" smtClean="0">
                <a:solidFill>
                  <a:schemeClr val="bg1"/>
                </a:solidFill>
              </a:rPr>
              <a:t>Zeroth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 err="1" smtClean="0">
                <a:solidFill>
                  <a:schemeClr val="bg1"/>
                </a:solidFill>
              </a:rPr>
              <a:t>Order</a:t>
            </a:r>
            <a:r>
              <a:rPr lang="fr-FR" sz="1400" i="1" dirty="0" smtClean="0">
                <a:solidFill>
                  <a:schemeClr val="bg1"/>
                </a:solidFill>
              </a:rPr>
              <a:t> </a:t>
            </a:r>
            <a:r>
              <a:rPr lang="fr-FR" sz="1400" i="1" dirty="0" err="1" smtClean="0">
                <a:solidFill>
                  <a:schemeClr val="bg1"/>
                </a:solidFill>
              </a:rPr>
              <a:t>Optimization</a:t>
            </a:r>
            <a:r>
              <a:rPr lang="fr-FR" sz="1400" i="1" dirty="0" smtClean="0">
                <a:solidFill>
                  <a:schemeClr val="bg1"/>
                </a:solidFill>
              </a:rPr>
              <a:t>* (ZOO) </a:t>
            </a:r>
            <a:r>
              <a:rPr lang="fr-FR" sz="1400" dirty="0" err="1" smtClean="0">
                <a:solidFill>
                  <a:schemeClr val="bg1"/>
                </a:solidFill>
              </a:rPr>
              <a:t>method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 err="1" smtClean="0">
                    <a:solidFill>
                      <a:schemeClr val="bg1"/>
                    </a:solidFill>
                  </a:rPr>
                  <a:t>Recap</a:t>
                </a:r>
                <a:r>
                  <a:rPr lang="fr-FR" sz="1400" b="1" dirty="0" smtClean="0">
                    <a:solidFill>
                      <a:schemeClr val="bg1"/>
                    </a:solidFill>
                  </a:rPr>
                  <a:t> (ZOO)</a:t>
                </a:r>
              </a:p>
              <a:p>
                <a:pPr lvl="1"/>
                <a:r>
                  <a:rPr lang="fr-FR" sz="1400" dirty="0" smtClean="0">
                    <a:solidFill>
                      <a:schemeClr val="bg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be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an image and a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wrong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targeted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class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an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attacker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wants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predict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,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she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looks for an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adversarial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example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1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such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following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relation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satisfied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:</a:t>
                </a:r>
              </a:p>
              <a:p>
                <a:pPr lvl="1"/>
                <a:endParaRPr lang="fr-FR" sz="140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𝑜𝑏𝑗</m:t>
                          </m:r>
                        </m:sub>
                      </m:sSub>
                      <m:d>
                        <m:d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1400" i="1" dirty="0" smtClean="0">
                  <a:solidFill>
                    <a:schemeClr val="bg1"/>
                  </a:solidFill>
                </a:endParaRPr>
              </a:p>
              <a:p>
                <a:pPr lvl="1"/>
                <a:endParaRPr lang="fr-FR" sz="1400" dirty="0" smtClean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400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𝑜𝑏𝑗</m:t>
                        </m:r>
                      </m:sub>
                    </m:sSub>
                    <m:d>
                      <m:d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≠</m:t>
                                    </m:r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4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0</m:t>
                                </m:r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blipFill>
                <a:blip r:embed="rId3"/>
                <a:stretch>
                  <a:fillRect t="-6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à coins arrondis 3"/>
          <p:cNvSpPr/>
          <p:nvPr/>
        </p:nvSpPr>
        <p:spPr>
          <a:xfrm>
            <a:off x="3157538" y="2085975"/>
            <a:ext cx="892969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4474369" y="2085975"/>
            <a:ext cx="983456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66765" y="4469576"/>
            <a:ext cx="595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*</a:t>
            </a:r>
            <a:r>
              <a:rPr lang="fr-FR" sz="800" dirty="0">
                <a:solidFill>
                  <a:schemeClr val="bg1"/>
                </a:solidFill>
              </a:rPr>
              <a:t> ‘‘</a:t>
            </a:r>
            <a:r>
              <a:rPr lang="en-US" sz="8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'17 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40" y="3040258"/>
            <a:ext cx="940594" cy="9405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99" y="3041252"/>
            <a:ext cx="939600" cy="939600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stCxn id="7" idx="3"/>
            <a:endCxn id="9" idx="1"/>
          </p:cNvCxnSpPr>
          <p:nvPr/>
        </p:nvCxnSpPr>
        <p:spPr>
          <a:xfrm>
            <a:off x="3564734" y="3510555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56082" y="3400671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019999" y="339918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Adversarial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example</a:t>
            </a:r>
            <a:endParaRPr lang="fr-FR" sz="1400" b="1" i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1400" b="1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blipFill>
                <a:blip r:embed="rId7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avec flèche 23"/>
          <p:cNvCxnSpPr/>
          <p:nvPr/>
        </p:nvCxnSpPr>
        <p:spPr>
          <a:xfrm>
            <a:off x="3564734" y="4185757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7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12" grpId="0" animBg="1"/>
      <p:bldP spid="19" grpId="0"/>
      <p:bldP spid="21" grpId="0"/>
      <p:bldP spid="22" grpId="0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Evasion </a:t>
            </a:r>
            <a:r>
              <a:rPr lang="fr-FR" sz="2000" dirty="0" err="1"/>
              <a:t>attack</a:t>
            </a:r>
            <a:endParaRPr lang="fr-FR" sz="2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14313" y="427182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05348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‘‘</a:t>
            </a:r>
            <a:r>
              <a:rPr lang="en-US" sz="1000" dirty="0" smtClean="0">
                <a:solidFill>
                  <a:schemeClr val="bg1"/>
                </a:solidFill>
              </a:rPr>
              <a:t>ZOO</a:t>
            </a:r>
            <a:r>
              <a:rPr lang="en-US" sz="1000" dirty="0">
                <a:solidFill>
                  <a:schemeClr val="bg1"/>
                </a:solidFill>
              </a:rPr>
              <a:t>: Zeroth Order Optimization Based Black-box Attacks to Deep Neural Networks without Training Substitute </a:t>
            </a:r>
            <a:r>
              <a:rPr lang="en-US" sz="1000" dirty="0" smtClean="0">
                <a:solidFill>
                  <a:schemeClr val="bg1"/>
                </a:solidFill>
              </a:rPr>
              <a:t>Models’’, Chen </a:t>
            </a:r>
            <a:r>
              <a:rPr lang="en-US" sz="1000" i="1" dirty="0" smtClean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 smtClean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086025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03051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00370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490474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Bulle ronde 96"/>
          <p:cNvSpPr/>
          <p:nvPr/>
        </p:nvSpPr>
        <p:spPr>
          <a:xfrm>
            <a:off x="7150603" y="1497000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 smtClean="0">
                <a:solidFill>
                  <a:schemeClr val="bg1"/>
                </a:solidFill>
              </a:rPr>
              <a:t>It’s</a:t>
            </a:r>
            <a:r>
              <a:rPr lang="fr-FR" sz="1400" dirty="0" smtClean="0">
                <a:solidFill>
                  <a:schemeClr val="bg1"/>
                </a:solidFill>
              </a:rPr>
              <a:t> a 3 !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765028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4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7" grpId="0" animBg="1"/>
      <p:bldP spid="97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922043" y="2074474"/>
            <a:ext cx="3769373" cy="858697"/>
          </a:xfrm>
        </p:spPr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1400" dirty="0" smtClean="0"/>
              <a:t>Contact: gabriel.zaid@thalesgroup.com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1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err="1" smtClean="0"/>
              <a:t>Context</a:t>
            </a:r>
            <a:endParaRPr lang="fr-FR" sz="2000" dirty="0"/>
          </a:p>
        </p:txBody>
      </p:sp>
      <p:sp>
        <p:nvSpPr>
          <p:cNvPr id="78" name="Espace réservé du contenu 2"/>
          <p:cNvSpPr txBox="1">
            <a:spLocks/>
          </p:cNvSpPr>
          <p:nvPr/>
        </p:nvSpPr>
        <p:spPr>
          <a:xfrm>
            <a:off x="263792" y="666750"/>
            <a:ext cx="8677656" cy="3848101"/>
          </a:xfr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Common Criteria for Information Technology Security </a:t>
            </a:r>
            <a:r>
              <a:rPr lang="en-US" sz="1400" dirty="0" smtClean="0">
                <a:solidFill>
                  <a:schemeClr val="bg1"/>
                </a:solidFill>
              </a:rPr>
              <a:t>Evaluation (or CC*)</a:t>
            </a: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International </a:t>
            </a:r>
            <a:r>
              <a:rPr lang="en-US" sz="1000" dirty="0">
                <a:solidFill>
                  <a:schemeClr val="bg1"/>
                </a:solidFill>
              </a:rPr>
              <a:t>standard (ISO/IEC 15408) for computer security </a:t>
            </a:r>
            <a:r>
              <a:rPr lang="en-US" sz="1000" dirty="0" smtClean="0">
                <a:solidFill>
                  <a:schemeClr val="bg1"/>
                </a:solidFill>
              </a:rPr>
              <a:t>certification</a:t>
            </a: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Framework which helps developer for defining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 Target of Evaluation (</a:t>
            </a:r>
            <a:r>
              <a:rPr lang="en-US" sz="900" b="1" dirty="0" smtClean="0">
                <a:solidFill>
                  <a:schemeClr val="bg1"/>
                </a:solidFill>
              </a:rPr>
              <a:t>TOE</a:t>
            </a:r>
            <a:r>
              <a:rPr lang="en-US" sz="900" dirty="0" smtClean="0">
                <a:solidFill>
                  <a:schemeClr val="bg1"/>
                </a:solidFill>
              </a:rPr>
              <a:t>)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 security assets to protect (e.g. secret keys)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 secure functions related to the TOE (e.g. secure communication, authentication process)</a:t>
            </a:r>
          </a:p>
          <a:p>
            <a:pPr lvl="2"/>
            <a:r>
              <a:rPr lang="en-US" sz="900" dirty="0" smtClean="0">
                <a:solidFill>
                  <a:schemeClr val="bg1"/>
                </a:solidFill>
              </a:rPr>
              <a:t>The level of security assurance (EAL, Evaluation Assurance Level)</a:t>
            </a:r>
          </a:p>
          <a:p>
            <a:pPr lvl="2"/>
            <a:endParaRPr lang="en-US" sz="900" dirty="0">
              <a:solidFill>
                <a:schemeClr val="bg1"/>
              </a:solidFill>
            </a:endParaRPr>
          </a:p>
          <a:p>
            <a:pPr lvl="1"/>
            <a:endParaRPr lang="en-US" sz="1000" dirty="0" smtClean="0">
              <a:solidFill>
                <a:schemeClr val="bg1"/>
              </a:solidFill>
            </a:endParaRPr>
          </a:p>
          <a:p>
            <a:pPr lvl="1"/>
            <a:r>
              <a:rPr lang="en-US" sz="1000" dirty="0" smtClean="0">
                <a:solidFill>
                  <a:schemeClr val="bg1"/>
                </a:solidFill>
              </a:rPr>
              <a:t>Different security levels</a:t>
            </a:r>
          </a:p>
          <a:p>
            <a:pPr lvl="2"/>
            <a:r>
              <a:rPr lang="en-US" sz="900" b="1" dirty="0" smtClean="0">
                <a:solidFill>
                  <a:schemeClr val="bg1"/>
                </a:solidFill>
              </a:rPr>
              <a:t>EAL 1</a:t>
            </a:r>
            <a:r>
              <a:rPr lang="en-US" sz="900" dirty="0">
                <a:solidFill>
                  <a:schemeClr val="bg1"/>
                </a:solidFill>
              </a:rPr>
              <a:t>: This is the most basic level, focusing on functional testing to ensure the product performs as specified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</a:p>
          <a:p>
            <a:pPr lvl="2"/>
            <a:r>
              <a:rPr lang="en-US" sz="900" b="1" dirty="0" smtClean="0">
                <a:solidFill>
                  <a:schemeClr val="bg1"/>
                </a:solidFill>
              </a:rPr>
              <a:t>EAL </a:t>
            </a:r>
            <a:r>
              <a:rPr lang="en-US" sz="900" b="1" dirty="0">
                <a:solidFill>
                  <a:schemeClr val="bg1"/>
                </a:solidFill>
              </a:rPr>
              <a:t>2</a:t>
            </a:r>
            <a:r>
              <a:rPr lang="en-US" sz="900" dirty="0">
                <a:solidFill>
                  <a:schemeClr val="bg1"/>
                </a:solidFill>
              </a:rPr>
              <a:t>: This level involves more in-depth testing, including structural analysis of the product's components.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3</a:t>
            </a:r>
            <a:r>
              <a:rPr lang="en-US" sz="900" dirty="0">
                <a:solidFill>
                  <a:schemeClr val="bg1"/>
                </a:solidFill>
              </a:rPr>
              <a:t>: </a:t>
            </a:r>
            <a:r>
              <a:rPr lang="en-US" sz="900" dirty="0" smtClean="0">
                <a:solidFill>
                  <a:schemeClr val="bg1"/>
                </a:solidFill>
              </a:rPr>
              <a:t>It </a:t>
            </a:r>
            <a:r>
              <a:rPr lang="en-US" sz="900" dirty="0">
                <a:solidFill>
                  <a:schemeClr val="bg1"/>
                </a:solidFill>
              </a:rPr>
              <a:t>adds a methodical approach to testing and checking the product's security features.</a:t>
            </a:r>
            <a:endParaRPr lang="en-US" sz="900" dirty="0" smtClean="0">
              <a:solidFill>
                <a:schemeClr val="bg1"/>
              </a:solidFill>
            </a:endParaRP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4</a:t>
            </a:r>
            <a:r>
              <a:rPr lang="en-US" sz="900" dirty="0">
                <a:solidFill>
                  <a:schemeClr val="bg1"/>
                </a:solidFill>
              </a:rPr>
              <a:t>: This level requires a more rigorous design process, along with thorough testing and review of the product's security.</a:t>
            </a:r>
            <a:endParaRPr lang="en-US" sz="900" dirty="0" smtClean="0">
              <a:solidFill>
                <a:schemeClr val="bg1"/>
              </a:solidFill>
            </a:endParaRP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</a:t>
            </a:r>
            <a:r>
              <a:rPr lang="en-US" sz="900" b="1" dirty="0" smtClean="0">
                <a:solidFill>
                  <a:schemeClr val="bg1"/>
                </a:solidFill>
              </a:rPr>
              <a:t>5</a:t>
            </a:r>
            <a:r>
              <a:rPr lang="en-US" sz="900" dirty="0">
                <a:solidFill>
                  <a:schemeClr val="bg1"/>
                </a:solidFill>
              </a:rPr>
              <a:t>: </a:t>
            </a:r>
            <a:r>
              <a:rPr lang="en-US" sz="900" dirty="0" smtClean="0">
                <a:solidFill>
                  <a:schemeClr val="bg1"/>
                </a:solidFill>
              </a:rPr>
              <a:t>It </a:t>
            </a:r>
            <a:r>
              <a:rPr lang="en-US" sz="900" dirty="0">
                <a:solidFill>
                  <a:schemeClr val="bg1"/>
                </a:solidFill>
              </a:rPr>
              <a:t>introduces semi-formal methods for design and testing, increasing the level of assurance. </a:t>
            </a:r>
            <a:endParaRPr lang="en-US" sz="900" dirty="0" smtClean="0">
              <a:solidFill>
                <a:schemeClr val="bg1"/>
              </a:solidFill>
            </a:endParaRPr>
          </a:p>
          <a:p>
            <a:pPr lvl="2"/>
            <a:r>
              <a:rPr lang="en-US" sz="900" b="1" dirty="0" smtClean="0">
                <a:solidFill>
                  <a:schemeClr val="bg1"/>
                </a:solidFill>
              </a:rPr>
              <a:t>EAL 6</a:t>
            </a:r>
            <a:r>
              <a:rPr lang="en-US" sz="900" dirty="0">
                <a:solidFill>
                  <a:schemeClr val="bg1"/>
                </a:solidFill>
              </a:rPr>
              <a:t>: This level builds upon EAL5 with more formal verification techniques.</a:t>
            </a:r>
          </a:p>
          <a:p>
            <a:pPr lvl="2"/>
            <a:r>
              <a:rPr lang="en-US" sz="900" b="1" dirty="0">
                <a:solidFill>
                  <a:schemeClr val="bg1"/>
                </a:solidFill>
              </a:rPr>
              <a:t>EAL 7: </a:t>
            </a:r>
            <a:r>
              <a:rPr lang="en-US" sz="900" dirty="0" smtClean="0">
                <a:solidFill>
                  <a:schemeClr val="bg1"/>
                </a:solidFill>
              </a:rPr>
              <a:t>It is </a:t>
            </a:r>
            <a:r>
              <a:rPr lang="en-US" sz="900" dirty="0">
                <a:solidFill>
                  <a:schemeClr val="bg1"/>
                </a:solidFill>
              </a:rPr>
              <a:t>the highest level of assurance, requiring formal verification of the product's design and security features</a:t>
            </a:r>
            <a:r>
              <a:rPr lang="en-US" sz="900" dirty="0" smtClean="0">
                <a:solidFill>
                  <a:schemeClr val="bg1"/>
                </a:solidFill>
              </a:rPr>
              <a:t>.</a:t>
            </a:r>
            <a:endParaRPr lang="en-CA" dirty="0">
              <a:solidFill>
                <a:schemeClr val="bg1"/>
              </a:solidFill>
            </a:endParaRPr>
          </a:p>
          <a:p>
            <a:endParaRPr lang="en-CA" dirty="0" smtClean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16" y="928480"/>
            <a:ext cx="915840" cy="915840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609600" y="2756452"/>
            <a:ext cx="6573078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609600" y="3094383"/>
            <a:ext cx="6883064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09600" y="3414742"/>
            <a:ext cx="6883064" cy="17861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09600" y="3578089"/>
            <a:ext cx="6883064" cy="33793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559912" y="2725362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err="1" smtClean="0">
                <a:solidFill>
                  <a:schemeClr val="bg1"/>
                </a:solidFill>
              </a:rPr>
              <a:t>Functional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  <a:r>
              <a:rPr lang="fr-FR" sz="1000" b="1" dirty="0" err="1" smtClean="0">
                <a:solidFill>
                  <a:schemeClr val="bg1"/>
                </a:solidFill>
              </a:rPr>
              <a:t>testing</a:t>
            </a:r>
            <a:r>
              <a:rPr lang="fr-FR" sz="1000" b="1" dirty="0" smtClean="0">
                <a:solidFill>
                  <a:schemeClr val="bg1"/>
                </a:solidFill>
              </a:rPr>
              <a:t> and 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structural </a:t>
            </a:r>
            <a:r>
              <a:rPr lang="fr-FR" sz="1000" b="1" dirty="0" err="1" smtClean="0">
                <a:solidFill>
                  <a:schemeClr val="bg1"/>
                </a:solidFill>
              </a:rPr>
              <a:t>verifications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03387" y="3063293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+ </a:t>
            </a:r>
            <a:r>
              <a:rPr lang="fr-FR" sz="1000" b="1" dirty="0" err="1" smtClean="0">
                <a:solidFill>
                  <a:schemeClr val="bg1"/>
                </a:solidFill>
              </a:rPr>
              <a:t>security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  <a:r>
              <a:rPr lang="fr-FR" sz="1000" b="1" dirty="0" err="1" smtClean="0">
                <a:solidFill>
                  <a:schemeClr val="bg1"/>
                </a:solidFill>
              </a:rPr>
              <a:t>testing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(software </a:t>
            </a:r>
            <a:r>
              <a:rPr lang="fr-FR" sz="1000" b="1" dirty="0" err="1" smtClean="0">
                <a:solidFill>
                  <a:schemeClr val="bg1"/>
                </a:solidFill>
              </a:rPr>
              <a:t>attacks</a:t>
            </a:r>
            <a:r>
              <a:rPr lang="fr-FR" sz="10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72923" y="3380939"/>
            <a:ext cx="1358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+ </a:t>
            </a:r>
            <a:r>
              <a:rPr lang="fr-FR" sz="1000" b="1" dirty="0" err="1" smtClean="0">
                <a:solidFill>
                  <a:schemeClr val="bg1"/>
                </a:solidFill>
              </a:rPr>
              <a:t>physical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  <a:r>
              <a:rPr lang="fr-FR" sz="1000" b="1" dirty="0" err="1" smtClean="0">
                <a:solidFill>
                  <a:schemeClr val="bg1"/>
                </a:solidFill>
              </a:rPr>
              <a:t>attacks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17622" y="3652964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bg1"/>
                </a:solidFill>
              </a:rPr>
              <a:t>+ </a:t>
            </a:r>
            <a:r>
              <a:rPr lang="fr-FR" sz="1000" b="1" dirty="0" err="1" smtClean="0">
                <a:solidFill>
                  <a:schemeClr val="bg1"/>
                </a:solidFill>
              </a:rPr>
              <a:t>formal</a:t>
            </a:r>
            <a:r>
              <a:rPr lang="fr-FR" sz="1000" b="1" dirty="0" smtClean="0">
                <a:solidFill>
                  <a:schemeClr val="bg1"/>
                </a:solidFill>
              </a:rPr>
              <a:t> </a:t>
            </a:r>
            <a:r>
              <a:rPr lang="fr-FR" sz="1000" b="1" dirty="0" err="1" smtClean="0">
                <a:solidFill>
                  <a:schemeClr val="bg1"/>
                </a:solidFill>
              </a:rPr>
              <a:t>verifications</a:t>
            </a:r>
            <a:endParaRPr lang="fr-FR" sz="1000" b="1" dirty="0" smtClean="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2037523" y="4287384"/>
            <a:ext cx="4409659" cy="25841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 err="1" smtClean="0"/>
              <a:t>Who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is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responsible</a:t>
            </a:r>
            <a:r>
              <a:rPr lang="fr-FR" sz="1200" b="1" dirty="0" smtClean="0"/>
              <a:t> for </a:t>
            </a:r>
            <a:r>
              <a:rPr lang="fr-FR" sz="1200" b="1" dirty="0" err="1" smtClean="0"/>
              <a:t>making</a:t>
            </a:r>
            <a:r>
              <a:rPr lang="fr-FR" sz="1200" b="1" dirty="0" smtClean="0"/>
              <a:t> the </a:t>
            </a:r>
            <a:r>
              <a:rPr lang="fr-FR" sz="1200" b="1" dirty="0" err="1" smtClean="0"/>
              <a:t>evaluation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process</a:t>
            </a:r>
            <a:r>
              <a:rPr lang="fr-FR" sz="1200" b="1" dirty="0" smtClean="0"/>
              <a:t>?</a:t>
            </a:r>
            <a:endParaRPr lang="fr-FR" sz="1200" b="1" dirty="0"/>
          </a:p>
        </p:txBody>
      </p:sp>
      <p:sp>
        <p:nvSpPr>
          <p:cNvPr id="14" name="Rectangle 13"/>
          <p:cNvSpPr/>
          <p:nvPr/>
        </p:nvSpPr>
        <p:spPr>
          <a:xfrm>
            <a:off x="414897" y="4943959"/>
            <a:ext cx="860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US" sz="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</a:t>
            </a:r>
            <a:r>
              <a:rPr lang="en-US" sz="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www.commoncriteriaportal.org/index.cfm</a:t>
            </a:r>
            <a:endParaRPr lang="fr-FR" sz="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5" grpId="0"/>
      <p:bldP spid="10" grpId="0"/>
      <p:bldP spid="11" grpId="0"/>
      <p:bldP spid="12" grpId="0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 smtClean="0"/>
              <a:t>Evaluation </a:t>
            </a:r>
            <a:r>
              <a:rPr lang="fr-FR" sz="2000" dirty="0" err="1" smtClean="0"/>
              <a:t>process</a:t>
            </a:r>
            <a:endParaRPr lang="fr-FR" sz="2000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053471" y="3094244"/>
            <a:ext cx="2941674" cy="833329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err="1" smtClean="0"/>
              <a:t>Weaknesses</a:t>
            </a:r>
            <a:r>
              <a:rPr lang="fr-FR" sz="1100" dirty="0" smtClean="0"/>
              <a:t>: </a:t>
            </a:r>
            <a:r>
              <a:rPr lang="fr-FR" sz="1100" dirty="0" err="1" smtClean="0"/>
              <a:t>physical</a:t>
            </a:r>
            <a:r>
              <a:rPr lang="fr-FR" sz="1100" dirty="0" smtClean="0"/>
              <a:t>/</a:t>
            </a:r>
            <a:r>
              <a:rPr lang="fr-FR" sz="1100" dirty="0" err="1" smtClean="0"/>
              <a:t>logical</a:t>
            </a:r>
            <a:r>
              <a:rPr lang="fr-FR" sz="1100" dirty="0" smtClean="0"/>
              <a:t> </a:t>
            </a:r>
            <a:r>
              <a:rPr lang="fr-FR" sz="1100" dirty="0" err="1" smtClean="0"/>
              <a:t>attacks</a:t>
            </a:r>
            <a:endParaRPr lang="fr-FR" sz="1100" dirty="0" smtClean="0"/>
          </a:p>
          <a:p>
            <a:pPr lvl="2"/>
            <a:r>
              <a:rPr lang="fr-FR" sz="1100" dirty="0" err="1" smtClean="0"/>
              <a:t>Criticity</a:t>
            </a:r>
            <a:r>
              <a:rPr lang="fr-FR" sz="1100" dirty="0" smtClean="0"/>
              <a:t> </a:t>
            </a:r>
            <a:r>
              <a:rPr lang="fr-FR" sz="1100" dirty="0" err="1" smtClean="0"/>
              <a:t>level</a:t>
            </a:r>
            <a:r>
              <a:rPr lang="fr-FR" sz="1100" dirty="0" smtClean="0"/>
              <a:t> for </a:t>
            </a:r>
            <a:r>
              <a:rPr lang="fr-FR" sz="1100" dirty="0" err="1" smtClean="0"/>
              <a:t>each</a:t>
            </a:r>
            <a:r>
              <a:rPr lang="fr-FR" sz="1100" dirty="0" smtClean="0"/>
              <a:t> </a:t>
            </a:r>
            <a:r>
              <a:rPr lang="fr-FR" sz="1100" dirty="0" err="1" smtClean="0"/>
              <a:t>weakness</a:t>
            </a:r>
            <a:endParaRPr lang="fr-FR" sz="1100" dirty="0" smtClean="0"/>
          </a:p>
          <a:p>
            <a:pPr lvl="2"/>
            <a:endParaRPr lang="fr-FR" sz="1100" dirty="0" smtClean="0"/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6027132" y="618772"/>
            <a:ext cx="2941674" cy="1070344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smtClean="0"/>
              <a:t>Security </a:t>
            </a:r>
            <a:r>
              <a:rPr lang="fr-FR" sz="1100" dirty="0" err="1" smtClean="0"/>
              <a:t>assets</a:t>
            </a:r>
            <a:endParaRPr lang="fr-FR" sz="1100" dirty="0" smtClean="0"/>
          </a:p>
          <a:p>
            <a:pPr lvl="2"/>
            <a:r>
              <a:rPr lang="fr-FR" sz="1100" dirty="0" err="1" smtClean="0"/>
              <a:t>Threats</a:t>
            </a:r>
            <a:endParaRPr lang="fr-FR" sz="1100" dirty="0"/>
          </a:p>
          <a:p>
            <a:pPr lvl="2"/>
            <a:r>
              <a:rPr lang="fr-FR" sz="1100" dirty="0" smtClean="0"/>
              <a:t>Security </a:t>
            </a:r>
            <a:r>
              <a:rPr lang="fr-FR" sz="1100" dirty="0" err="1" smtClean="0"/>
              <a:t>function</a:t>
            </a:r>
            <a:endParaRPr lang="fr-FR" sz="1100" dirty="0" smtClean="0"/>
          </a:p>
          <a:p>
            <a:pPr lvl="2"/>
            <a:r>
              <a:rPr lang="fr-FR" sz="1100" dirty="0" err="1" smtClean="0"/>
              <a:t>Hypothesis</a:t>
            </a:r>
            <a:endParaRPr lang="fr-FR" sz="1100" dirty="0" smtClean="0"/>
          </a:p>
          <a:p>
            <a:pPr lvl="2"/>
            <a:r>
              <a:rPr lang="fr-FR" sz="1100" dirty="0" smtClean="0"/>
              <a:t>Evaluation Security </a:t>
            </a:r>
            <a:r>
              <a:rPr lang="fr-FR" sz="1100" dirty="0" err="1" smtClean="0"/>
              <a:t>Level</a:t>
            </a:r>
            <a:endParaRPr lang="fr-FR" sz="1100" dirty="0" smtClean="0"/>
          </a:p>
          <a:p>
            <a:pPr lvl="2"/>
            <a:endParaRPr lang="fr-FR" sz="1100" dirty="0" smtClean="0"/>
          </a:p>
        </p:txBody>
      </p:sp>
      <p:grpSp>
        <p:nvGrpSpPr>
          <p:cNvPr id="44" name="Google Shape;9644;p73"/>
          <p:cNvGrpSpPr/>
          <p:nvPr/>
        </p:nvGrpSpPr>
        <p:grpSpPr>
          <a:xfrm>
            <a:off x="445979" y="2317926"/>
            <a:ext cx="456756" cy="440144"/>
            <a:chOff x="-59100700" y="1911950"/>
            <a:chExt cx="315875" cy="319000"/>
          </a:xfrm>
          <a:solidFill>
            <a:schemeClr val="bg1"/>
          </a:solidFill>
        </p:grpSpPr>
        <p:sp>
          <p:nvSpPr>
            <p:cNvPr id="45" name="Google Shape;9645;p73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646;p73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647;p73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648;p73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649;p73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50;p73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51;p73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52;p73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53;p73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54;p73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147902" y="2786467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Company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639680" y="2879348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Thales ITSEF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050" y="2067241"/>
            <a:ext cx="899153" cy="8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8" name="Connecteur droit avec flèche 57"/>
          <p:cNvCxnSpPr/>
          <p:nvPr/>
        </p:nvCxnSpPr>
        <p:spPr>
          <a:xfrm flipV="1">
            <a:off x="1025754" y="2566524"/>
            <a:ext cx="790695" cy="6831"/>
          </a:xfrm>
          <a:prstGeom prst="straightConnector1">
            <a:avLst/>
          </a:prstGeom>
          <a:ln w="12700" cmpd="sng"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8"/>
          <p:cNvSpPr/>
          <p:nvPr/>
        </p:nvSpPr>
        <p:spPr>
          <a:xfrm>
            <a:off x="4114689" y="836694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/>
              <a:t>Security </a:t>
            </a:r>
            <a:r>
              <a:rPr lang="fr-FR" sz="1400" b="1" dirty="0" err="1" smtClean="0"/>
              <a:t>target</a:t>
            </a:r>
            <a:endParaRPr lang="fr-FR" sz="1400" b="1" dirty="0"/>
          </a:p>
        </p:txBody>
      </p:sp>
      <p:sp>
        <p:nvSpPr>
          <p:cNvPr id="60" name="Rectangle à coins arrondis 59"/>
          <p:cNvSpPr/>
          <p:nvPr/>
        </p:nvSpPr>
        <p:spPr>
          <a:xfrm>
            <a:off x="4114689" y="2118065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err="1" smtClean="0"/>
              <a:t>Analysis</a:t>
            </a:r>
            <a:endParaRPr lang="fr-FR" sz="1400" b="1" dirty="0"/>
          </a:p>
        </p:txBody>
      </p:sp>
      <p:sp>
        <p:nvSpPr>
          <p:cNvPr id="61" name="Accolade ouvrante 60"/>
          <p:cNvSpPr/>
          <p:nvPr/>
        </p:nvSpPr>
        <p:spPr>
          <a:xfrm>
            <a:off x="6280298" y="460744"/>
            <a:ext cx="226828" cy="1226822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Accolade ouvrante 61"/>
          <p:cNvSpPr/>
          <p:nvPr/>
        </p:nvSpPr>
        <p:spPr>
          <a:xfrm>
            <a:off x="6280298" y="1924586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>
          <a:xfrm>
            <a:off x="6053471" y="2038889"/>
            <a:ext cx="2941674" cy="716126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err="1" smtClean="0"/>
              <a:t>Documentary</a:t>
            </a:r>
            <a:r>
              <a:rPr lang="fr-FR" sz="1100" dirty="0" smtClean="0"/>
              <a:t> </a:t>
            </a:r>
            <a:r>
              <a:rPr lang="fr-FR" sz="1100" dirty="0" err="1" smtClean="0"/>
              <a:t>analysis</a:t>
            </a:r>
            <a:endParaRPr lang="fr-FR" sz="1100" dirty="0" smtClean="0"/>
          </a:p>
          <a:p>
            <a:pPr lvl="2"/>
            <a:r>
              <a:rPr lang="fr-FR" sz="1100" dirty="0" err="1" smtClean="0"/>
              <a:t>Cryptographic</a:t>
            </a:r>
            <a:r>
              <a:rPr lang="fr-FR" sz="1100" dirty="0" smtClean="0"/>
              <a:t> </a:t>
            </a:r>
            <a:r>
              <a:rPr lang="fr-FR" sz="1100" dirty="0" err="1" smtClean="0"/>
              <a:t>analysis</a:t>
            </a:r>
            <a:endParaRPr lang="fr-FR" sz="1100" dirty="0" smtClean="0"/>
          </a:p>
          <a:p>
            <a:pPr lvl="2"/>
            <a:r>
              <a:rPr lang="fr-FR" sz="1100" dirty="0" smtClean="0"/>
              <a:t>Audit code</a:t>
            </a:r>
          </a:p>
        </p:txBody>
      </p:sp>
      <p:sp>
        <p:nvSpPr>
          <p:cNvPr id="64" name="Rectangle à coins arrondis 63"/>
          <p:cNvSpPr/>
          <p:nvPr/>
        </p:nvSpPr>
        <p:spPr>
          <a:xfrm>
            <a:off x="4114688" y="3269926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/>
              <a:t>Identification</a:t>
            </a:r>
            <a:endParaRPr lang="fr-FR" sz="1400" b="1" dirty="0"/>
          </a:p>
        </p:txBody>
      </p:sp>
      <p:sp>
        <p:nvSpPr>
          <p:cNvPr id="65" name="Accolade ouvrante 64"/>
          <p:cNvSpPr/>
          <p:nvPr/>
        </p:nvSpPr>
        <p:spPr>
          <a:xfrm>
            <a:off x="6280298" y="3068792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6053472" y="4191370"/>
            <a:ext cx="2941674" cy="833329"/>
          </a:xfrm>
          <a:prstGeom prst="rect">
            <a:avLst/>
          </a:prstGeom>
        </p:spPr>
        <p:txBody>
          <a:bodyPr/>
          <a:lstStyle>
            <a:lvl1pPr marL="180975" indent="-134938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1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96000" indent="-184150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 typeface="Wingdings" panose="05000000000000000000" pitchFamily="2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000" indent="-177800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Arial" panose="020B0604020202020204" pitchFamily="34" charset="0"/>
              <a:buChar char="•"/>
              <a:tabLst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9200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sz="1100" dirty="0" smtClean="0"/>
              <a:t>Test plan</a:t>
            </a:r>
          </a:p>
          <a:p>
            <a:pPr lvl="2"/>
            <a:r>
              <a:rPr lang="fr-FR" sz="1100" dirty="0" smtClean="0"/>
              <a:t>Exploitation of one or </a:t>
            </a:r>
            <a:r>
              <a:rPr lang="fr-FR" sz="1100" dirty="0" err="1" smtClean="0"/>
              <a:t>most</a:t>
            </a:r>
            <a:r>
              <a:rPr lang="fr-FR" sz="1100" dirty="0" smtClean="0"/>
              <a:t> </a:t>
            </a:r>
            <a:r>
              <a:rPr lang="fr-FR" sz="1100" dirty="0" err="1" smtClean="0"/>
              <a:t>weaknesses</a:t>
            </a:r>
            <a:endParaRPr lang="fr-FR" sz="1100" dirty="0" smtClean="0"/>
          </a:p>
          <a:p>
            <a:pPr lvl="2"/>
            <a:r>
              <a:rPr lang="fr-FR" sz="1100" dirty="0" smtClean="0"/>
              <a:t>Verdict</a:t>
            </a:r>
          </a:p>
          <a:p>
            <a:pPr lvl="2"/>
            <a:endParaRPr lang="fr-FR" sz="1100" dirty="0" smtClean="0"/>
          </a:p>
        </p:txBody>
      </p:sp>
      <p:sp>
        <p:nvSpPr>
          <p:cNvPr id="67" name="Rectangle à coins arrondis 66"/>
          <p:cNvSpPr/>
          <p:nvPr/>
        </p:nvSpPr>
        <p:spPr>
          <a:xfrm>
            <a:off x="4114689" y="4367052"/>
            <a:ext cx="2112335" cy="474921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 smtClean="0"/>
              <a:t>Exploitation</a:t>
            </a:r>
            <a:endParaRPr lang="fr-FR" sz="1400" b="1" dirty="0"/>
          </a:p>
        </p:txBody>
      </p:sp>
      <p:sp>
        <p:nvSpPr>
          <p:cNvPr id="68" name="Accolade ouvrante 67"/>
          <p:cNvSpPr/>
          <p:nvPr/>
        </p:nvSpPr>
        <p:spPr>
          <a:xfrm>
            <a:off x="6280299" y="4165918"/>
            <a:ext cx="226828" cy="861881"/>
          </a:xfrm>
          <a:prstGeom prst="leftBrac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9" name="Connecteur en angle 68"/>
          <p:cNvCxnSpPr>
            <a:stCxn id="57" idx="3"/>
            <a:endCxn id="59" idx="1"/>
          </p:cNvCxnSpPr>
          <p:nvPr/>
        </p:nvCxnSpPr>
        <p:spPr>
          <a:xfrm flipV="1">
            <a:off x="2694203" y="1074155"/>
            <a:ext cx="1420486" cy="1442663"/>
          </a:xfrm>
          <a:prstGeom prst="bentConnector3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en angle 69"/>
          <p:cNvCxnSpPr>
            <a:stCxn id="59" idx="2"/>
            <a:endCxn id="60" idx="0"/>
          </p:cNvCxnSpPr>
          <p:nvPr/>
        </p:nvCxnSpPr>
        <p:spPr>
          <a:xfrm rot="5400000">
            <a:off x="4767632" y="1714840"/>
            <a:ext cx="806450" cy="12700"/>
          </a:xfrm>
          <a:prstGeom prst="bentConnector3">
            <a:avLst>
              <a:gd name="adj1" fmla="val -2738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en angle 70"/>
          <p:cNvCxnSpPr>
            <a:stCxn id="60" idx="2"/>
            <a:endCxn id="64" idx="0"/>
          </p:cNvCxnSpPr>
          <p:nvPr/>
        </p:nvCxnSpPr>
        <p:spPr>
          <a:xfrm rot="5400000">
            <a:off x="4832387" y="2931456"/>
            <a:ext cx="676940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en angle 71"/>
          <p:cNvCxnSpPr>
            <a:stCxn id="64" idx="2"/>
            <a:endCxn id="67" idx="0"/>
          </p:cNvCxnSpPr>
          <p:nvPr/>
        </p:nvCxnSpPr>
        <p:spPr>
          <a:xfrm rot="16200000" flipH="1">
            <a:off x="4859754" y="4055948"/>
            <a:ext cx="622205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Imag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5" y="4319207"/>
            <a:ext cx="524029" cy="570609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553" y="892156"/>
            <a:ext cx="639342" cy="639342"/>
          </a:xfrm>
          <a:prstGeom prst="rect">
            <a:avLst/>
          </a:prstGeom>
        </p:spPr>
      </p:pic>
      <p:sp>
        <p:nvSpPr>
          <p:cNvPr id="75" name="ZoneTexte 74"/>
          <p:cNvSpPr txBox="1"/>
          <p:nvPr/>
        </p:nvSpPr>
        <p:spPr>
          <a:xfrm>
            <a:off x="1188317" y="1567301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ANSSI</a:t>
            </a:r>
          </a:p>
        </p:txBody>
      </p:sp>
      <p:cxnSp>
        <p:nvCxnSpPr>
          <p:cNvPr id="77" name="Connecteur en angle 76"/>
          <p:cNvCxnSpPr>
            <a:stCxn id="57" idx="0"/>
            <a:endCxn id="74" idx="3"/>
          </p:cNvCxnSpPr>
          <p:nvPr/>
        </p:nvCxnSpPr>
        <p:spPr>
          <a:xfrm rot="16200000" flipV="1">
            <a:off x="1623054" y="1445668"/>
            <a:ext cx="855414" cy="387732"/>
          </a:xfrm>
          <a:prstGeom prst="bentConnector2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2234595" y="1563714"/>
            <a:ext cx="8659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82" name="Rectangle à coins arrondis 81"/>
          <p:cNvSpPr/>
          <p:nvPr/>
        </p:nvSpPr>
        <p:spPr>
          <a:xfrm>
            <a:off x="6689227" y="3099337"/>
            <a:ext cx="2112802" cy="419115"/>
          </a:xfrm>
          <a:prstGeom prst="roundRect">
            <a:avLst/>
          </a:prstGeom>
          <a:noFill/>
          <a:ln w="12700">
            <a:solidFill>
              <a:srgbClr val="33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3" name="Rectangle à coins arrondis 82"/>
          <p:cNvSpPr/>
          <p:nvPr/>
        </p:nvSpPr>
        <p:spPr>
          <a:xfrm>
            <a:off x="6658285" y="4432852"/>
            <a:ext cx="2143744" cy="357809"/>
          </a:xfrm>
          <a:prstGeom prst="roundRect">
            <a:avLst/>
          </a:prstGeom>
          <a:noFill/>
          <a:ln w="12700">
            <a:solidFill>
              <a:srgbClr val="33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-23199" y="1567301"/>
            <a:ext cx="7040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>
                <a:solidFill>
                  <a:schemeClr val="bg1"/>
                </a:solidFill>
              </a:rPr>
              <a:t>Certifies</a:t>
            </a:r>
          </a:p>
        </p:txBody>
      </p:sp>
      <p:cxnSp>
        <p:nvCxnSpPr>
          <p:cNvPr id="85" name="Connecteur en angle 84"/>
          <p:cNvCxnSpPr>
            <a:stCxn id="74" idx="1"/>
          </p:cNvCxnSpPr>
          <p:nvPr/>
        </p:nvCxnSpPr>
        <p:spPr>
          <a:xfrm rot="10800000" flipV="1">
            <a:off x="688619" y="1211826"/>
            <a:ext cx="528935" cy="1061225"/>
          </a:xfrm>
          <a:prstGeom prst="bentConnector2">
            <a:avLst/>
          </a:prstGeom>
          <a:ln w="12700" cmpd="sng">
            <a:solidFill>
              <a:schemeClr val="bg2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à coins arrondis 86"/>
          <p:cNvSpPr/>
          <p:nvPr/>
        </p:nvSpPr>
        <p:spPr>
          <a:xfrm>
            <a:off x="6689227" y="2461818"/>
            <a:ext cx="920990" cy="192948"/>
          </a:xfrm>
          <a:prstGeom prst="roundRect">
            <a:avLst/>
          </a:prstGeom>
          <a:noFill/>
          <a:ln w="12700">
            <a:solidFill>
              <a:srgbClr val="33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2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7284E-6 L -0.07569 -0.3351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-1675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5" grpId="0"/>
      <p:bldP spid="56" grpId="0"/>
      <p:bldP spid="59" grpId="0" animBg="1"/>
      <p:bldP spid="60" grpId="0" animBg="1"/>
      <p:bldP spid="61" grpId="0" animBg="1"/>
      <p:bldP spid="62" grpId="0" animBg="1"/>
      <p:bldP spid="63" grpId="0"/>
      <p:bldP spid="64" grpId="0" animBg="1"/>
      <p:bldP spid="65" grpId="0" animBg="1"/>
      <p:bldP spid="66" grpId="0"/>
      <p:bldP spid="67" grpId="0" animBg="1"/>
      <p:bldP spid="68" grpId="0" animBg="1"/>
      <p:bldP spid="75" grpId="0"/>
      <p:bldP spid="79" grpId="0"/>
      <p:bldP spid="82" grpId="0" animBg="1"/>
      <p:bldP spid="83" grpId="0" animBg="1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804" y="2156985"/>
            <a:ext cx="8674683" cy="276999"/>
          </a:xfrm>
        </p:spPr>
        <p:txBody>
          <a:bodyPr/>
          <a:lstStyle/>
          <a:p>
            <a:r>
              <a:rPr lang="fr-FR" sz="2000" dirty="0" smtClean="0"/>
              <a:t>Physical </a:t>
            </a:r>
            <a:r>
              <a:rPr lang="fr-FR" sz="2000" dirty="0" err="1" smtClean="0"/>
              <a:t>attacks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67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hales_global_16.9_VF">
  <a:themeElements>
    <a:clrScheme name="THALES 01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2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4b477b7-b45b-4633-aa19-2aca1335f9d0" Revision="1" Stencil="System.MyShapes" StencilVersion="1.0"/>
</Control>
</file>

<file path=customXml/itemProps1.xml><?xml version="1.0" encoding="utf-8"?>
<ds:datastoreItem xmlns:ds="http://schemas.openxmlformats.org/officeDocument/2006/customXml" ds:itemID="{B181E9EB-6B60-4A85-A42B-EB20B16E3A1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25116</TotalTime>
  <Words>5261</Words>
  <Application>Microsoft Office PowerPoint</Application>
  <PresentationFormat>Affichage à l'écran (16:9)</PresentationFormat>
  <Paragraphs>765</Paragraphs>
  <Slides>66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66</vt:i4>
      </vt:variant>
    </vt:vector>
  </HeadingPairs>
  <TitlesOfParts>
    <vt:vector size="76" baseType="lpstr">
      <vt:lpstr>Arial</vt:lpstr>
      <vt:lpstr>Calibri</vt:lpstr>
      <vt:lpstr>Calibri Light (En-têtes)</vt:lpstr>
      <vt:lpstr>Cambria Math</vt:lpstr>
      <vt:lpstr>Century Gothic</vt:lpstr>
      <vt:lpstr>Century Gothic (Corps)</vt:lpstr>
      <vt:lpstr>Lucida Grande</vt:lpstr>
      <vt:lpstr>Wingdings</vt:lpstr>
      <vt:lpstr>Thales_global_16.9_VF</vt:lpstr>
      <vt:lpstr>Title</vt:lpstr>
      <vt:lpstr>Side-Channel Attacks  Cyber In Occitanie</vt:lpstr>
      <vt:lpstr>Who am I?</vt:lpstr>
      <vt:lpstr>Agenda</vt:lpstr>
      <vt:lpstr>Context</vt:lpstr>
      <vt:lpstr>Context</vt:lpstr>
      <vt:lpstr>Context</vt:lpstr>
      <vt:lpstr>Context</vt:lpstr>
      <vt:lpstr>Evaluation process</vt:lpstr>
      <vt:lpstr>Physical attacks</vt:lpstr>
      <vt:lpstr>Physical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Side-channel attacks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Statistical distinguishers</vt:lpstr>
      <vt:lpstr>Countermeasures</vt:lpstr>
      <vt:lpstr>Countermeasures</vt:lpstr>
      <vt:lpstr>Countermeasures</vt:lpstr>
      <vt:lpstr>Countermeasures</vt:lpstr>
      <vt:lpstr>Personal recommendations</vt:lpstr>
      <vt:lpstr>Demonstration</vt:lpstr>
      <vt:lpstr>Physical Attacks against Neural Networks  Benefits from an adversary’s viewpoint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Evasion attack</vt:lpstr>
      <vt:lpstr>Thank you  Contact: gabriel.zaid@thalesgroup.com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Gabriel ZAID</cp:lastModifiedBy>
  <cp:revision>973</cp:revision>
  <dcterms:created xsi:type="dcterms:W3CDTF">2017-01-11T15:45:22Z</dcterms:created>
  <dcterms:modified xsi:type="dcterms:W3CDTF">2025-07-10T15:00:30Z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MSIP_Label_64c9cc36-7289-4c96-81d0-25ee8eefd11d_Enabled">
    <vt:lpwstr>true</vt:lpwstr>
  </property>
  <property fmtid="{D5CDD505-2E9C-101B-9397-08002B2CF9AE}" pid="4" name="MSIP_Label_64c9cc36-7289-4c96-81d0-25ee8eefd11d_SetDate">
    <vt:lpwstr>2024-03-07T14:04:00Z</vt:lpwstr>
  </property>
  <property fmtid="{D5CDD505-2E9C-101B-9397-08002B2CF9AE}" pid="5" name="MSIP_Label_64c9cc36-7289-4c96-81d0-25ee8eefd11d_Method">
    <vt:lpwstr>Privileged</vt:lpwstr>
  </property>
  <property fmtid="{D5CDD505-2E9C-101B-9397-08002B2CF9AE}" pid="6" name="MSIP_Label_64c9cc36-7289-4c96-81d0-25ee8eefd11d_Name">
    <vt:lpwstr>THALES-CORE-01</vt:lpwstr>
  </property>
  <property fmtid="{D5CDD505-2E9C-101B-9397-08002B2CF9AE}" pid="7" name="MSIP_Label_64c9cc36-7289-4c96-81d0-25ee8eefd11d_SiteId">
    <vt:lpwstr>6e603289-5e46-4e26-ac7c-03a85420a9a5</vt:lpwstr>
  </property>
  <property fmtid="{D5CDD505-2E9C-101B-9397-08002B2CF9AE}" pid="8" name="MSIP_Label_64c9cc36-7289-4c96-81d0-25ee8eefd11d_ActionId">
    <vt:lpwstr>20cb8bb0-bb62-45ad-8e00-3b30404cd5be</vt:lpwstr>
  </property>
  <property fmtid="{D5CDD505-2E9C-101B-9397-08002B2CF9AE}" pid="9" name="MSIP_Label_64c9cc36-7289-4c96-81d0-25ee8eefd11d_ContentBits">
    <vt:lpwstr>3</vt:lpwstr>
  </property>
  <property fmtid="{D5CDD505-2E9C-101B-9397-08002B2CF9AE}" pid="10" name="Thales-Sensitivity">
    <vt:lpwstr>{TGOPEN}</vt:lpwstr>
  </property>
</Properties>
</file>